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8"/>
  </p:notesMasterIdLst>
  <p:sldIdLst>
    <p:sldId id="260" r:id="rId5"/>
    <p:sldId id="262" r:id="rId6"/>
    <p:sldId id="379" r:id="rId7"/>
    <p:sldId id="265" r:id="rId8"/>
    <p:sldId id="267" r:id="rId9"/>
    <p:sldId id="270" r:id="rId10"/>
    <p:sldId id="269" r:id="rId11"/>
    <p:sldId id="266" r:id="rId12"/>
    <p:sldId id="362" r:id="rId13"/>
    <p:sldId id="382" r:id="rId14"/>
    <p:sldId id="342" r:id="rId15"/>
    <p:sldId id="343" r:id="rId16"/>
    <p:sldId id="344" r:id="rId17"/>
    <p:sldId id="346" r:id="rId18"/>
    <p:sldId id="345" r:id="rId19"/>
    <p:sldId id="347" r:id="rId20"/>
    <p:sldId id="348" r:id="rId21"/>
    <p:sldId id="363" r:id="rId22"/>
    <p:sldId id="385" r:id="rId23"/>
    <p:sldId id="272" r:id="rId24"/>
    <p:sldId id="273" r:id="rId25"/>
    <p:sldId id="274" r:id="rId26"/>
    <p:sldId id="275" r:id="rId27"/>
    <p:sldId id="355" r:id="rId28"/>
    <p:sldId id="386" r:id="rId29"/>
    <p:sldId id="277" r:id="rId30"/>
    <p:sldId id="280" r:id="rId31"/>
    <p:sldId id="278" r:id="rId32"/>
    <p:sldId id="357" r:id="rId33"/>
    <p:sldId id="387" r:id="rId34"/>
    <p:sldId id="295" r:id="rId35"/>
    <p:sldId id="349" r:id="rId36"/>
    <p:sldId id="354" r:id="rId37"/>
    <p:sldId id="361" r:id="rId38"/>
    <p:sldId id="350" r:id="rId39"/>
    <p:sldId id="356" r:id="rId40"/>
    <p:sldId id="351" r:id="rId41"/>
    <p:sldId id="352" r:id="rId42"/>
    <p:sldId id="296" r:id="rId43"/>
    <p:sldId id="364" r:id="rId44"/>
    <p:sldId id="38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60" r:id="rId55"/>
    <p:sldId id="391" r:id="rId56"/>
    <p:sldId id="308" r:id="rId57"/>
    <p:sldId id="309" r:id="rId58"/>
    <p:sldId id="310" r:id="rId59"/>
    <p:sldId id="378" r:id="rId60"/>
    <p:sldId id="377" r:id="rId61"/>
    <p:sldId id="389" r:id="rId62"/>
    <p:sldId id="312" r:id="rId63"/>
    <p:sldId id="313" r:id="rId64"/>
    <p:sldId id="314" r:id="rId65"/>
    <p:sldId id="315" r:id="rId66"/>
    <p:sldId id="316" r:id="rId67"/>
    <p:sldId id="318" r:id="rId68"/>
    <p:sldId id="319" r:id="rId69"/>
    <p:sldId id="322" r:id="rId70"/>
    <p:sldId id="323" r:id="rId71"/>
    <p:sldId id="366" r:id="rId72"/>
    <p:sldId id="324" r:id="rId73"/>
    <p:sldId id="325" r:id="rId74"/>
    <p:sldId id="326" r:id="rId75"/>
    <p:sldId id="328" r:id="rId76"/>
    <p:sldId id="380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90" r:id="rId87"/>
  </p:sldIdLst>
  <p:sldSz cx="9144000" cy="5143500" type="screen16x9"/>
  <p:notesSz cx="6881813" cy="9296400"/>
  <p:defaultTextStyle>
    <a:defPPr>
      <a:defRPr lang="en-US"/>
    </a:defPPr>
    <a:lvl1pPr marL="0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88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76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64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51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939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527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115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703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1"/>
    <a:srgbClr val="003B4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67" autoAdjust="0"/>
  </p:normalViewPr>
  <p:slideViewPr>
    <p:cSldViewPr>
      <p:cViewPr varScale="1">
        <p:scale>
          <a:sx n="79" d="100"/>
          <a:sy n="79" d="100"/>
        </p:scale>
        <p:origin x="9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7B1FC-24D6-4047-B0A0-92D2B9952380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A0B44D-A91D-47A7-878F-B25D0A2D7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88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176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764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351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939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527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115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703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</a:t>
            </a:r>
            <a:r>
              <a:rPr lang="en-US" baseline="0" dirty="0"/>
              <a:t> Date/location of training as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r>
              <a:rPr lang="en-US" dirty="0"/>
              <a:t>General topics that will be covered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</a:t>
            </a:r>
            <a:r>
              <a:rPr lang="en-US" baseline="0" dirty="0"/>
              <a:t> ORPTS Opinion of Counsel </a:t>
            </a:r>
            <a:r>
              <a:rPr lang="en-US" baseline="0"/>
              <a:t># 10-80  </a:t>
            </a:r>
            <a:r>
              <a:rPr lang="en-US" baseline="0" dirty="0"/>
              <a:t>for a discussion of this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Thank you for taking the time to listen. I will turn to next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54910-D610-49C9-BC2B-777EC394D0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46CAA-2212-4D4E-8508-8BE3C5FEDA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FDCD-A3B3-4044-A30B-98AA938750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00262"/>
            <a:ext cx="7772400" cy="745808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46070"/>
            <a:ext cx="6400800" cy="617220"/>
          </a:xfr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23613"/>
            <a:ext cx="5638800" cy="1102519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383280"/>
            <a:ext cx="5486400" cy="124587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</a:defRPr>
            </a:lvl1pPr>
            <a:lvl2pPr marL="4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55588">
              <a:spcBef>
                <a:spcPts val="577"/>
              </a:spcBef>
              <a:buClr>
                <a:schemeClr val="tx2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6788" indent="-276225">
              <a:buClr>
                <a:schemeClr val="tx2"/>
              </a:buClr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344" y="4858406"/>
            <a:ext cx="2581656" cy="273844"/>
          </a:xfrm>
        </p:spPr>
        <p:txBody>
          <a:bodyPr vert="horz" lIns="87918" tIns="43959" rIns="87918" bIns="43959" rtlCol="0" anchor="ctr"/>
          <a:lstStyle>
            <a:lvl1pPr algn="r">
              <a:defRPr lang="en-US" sz="1000" smtClean="0">
                <a:solidFill>
                  <a:schemeClr val="bg1"/>
                </a:solidFill>
              </a:defRPr>
            </a:lvl1pPr>
          </a:lstStyle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3" y="171450"/>
            <a:ext cx="8686800" cy="61722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910" y="4843206"/>
            <a:ext cx="2133600" cy="273844"/>
          </a:xfrm>
          <a:prstGeom prst="rect">
            <a:avLst/>
          </a:prstGeom>
        </p:spPr>
        <p:txBody>
          <a:bodyPr/>
          <a:lstStyle/>
          <a:p>
            <a:fld id="{68EA3D7C-5729-42F3-AC35-793723C1694D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2892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1" y="-26452"/>
            <a:ext cx="8229600" cy="720090"/>
          </a:xfrm>
          <a:prstGeom prst="rect">
            <a:avLst/>
          </a:prstGeom>
        </p:spPr>
        <p:txBody>
          <a:bodyPr vert="horz" lIns="87918" tIns="43959" rIns="87918" bIns="43959" rtlCol="0" anchor="ctr">
            <a:norm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25831"/>
            <a:ext cx="8229600" cy="3394472"/>
          </a:xfrm>
          <a:prstGeom prst="rect">
            <a:avLst/>
          </a:prstGeom>
        </p:spPr>
        <p:txBody>
          <a:bodyPr vert="horz" lIns="87918" tIns="43959" rIns="87918" bIns="4395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2" y="4850568"/>
            <a:ext cx="456483" cy="273844"/>
          </a:xfrm>
          <a:prstGeom prst="rect">
            <a:avLst/>
          </a:prstGeom>
        </p:spPr>
        <p:txBody>
          <a:bodyPr vert="horz" lIns="87918" tIns="43959" rIns="87918" bIns="43959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hf sldNum="0" hdr="0" ftr="0" dt="0"/>
  <p:txStyles>
    <p:titleStyle>
      <a:lvl1pPr algn="ctr" defTabSz="879176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9691" indent="-329691" algn="l" defTabSz="879176" rtl="0" eaLnBrk="1" latinLnBrk="0" hangingPunct="1">
        <a:spcBef>
          <a:spcPts val="1154"/>
        </a:spcBef>
        <a:buClr>
          <a:srgbClr val="007681"/>
        </a:buClr>
        <a:buSzPct val="125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30" indent="-274742" algn="l" defTabSz="879176" rtl="0" eaLnBrk="1" latinLnBrk="0" hangingPunct="1">
        <a:spcBef>
          <a:spcPts val="962"/>
        </a:spcBef>
        <a:buClr>
          <a:srgbClr val="007681"/>
        </a:buClr>
        <a:buSzPct val="110000"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445" indent="-276269" algn="l" defTabSz="879176" rtl="0" eaLnBrk="1" latinLnBrk="0" hangingPunct="1">
        <a:spcBef>
          <a:spcPts val="769"/>
        </a:spcBef>
        <a:buClr>
          <a:srgbClr val="007681"/>
        </a:buClr>
        <a:buFont typeface="Arial" panose="020B0604020202020204" pitchFamily="34" charset="0"/>
        <a:buChar char="−"/>
        <a:defRPr lang="en-US" sz="2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38557" indent="-219794" algn="l" defTabSz="879176" rtl="0" eaLnBrk="1" latinLnBrk="0" hangingPunct="1">
        <a:spcBef>
          <a:spcPts val="577"/>
        </a:spcBef>
        <a:buClr>
          <a:srgbClr val="007681"/>
        </a:buClr>
        <a:buSzPct val="85000"/>
        <a:buFont typeface="Arial" panose="020B0604020202020204" pitchFamily="34" charset="0"/>
        <a:buChar char="&gt;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8145" indent="-219794" algn="l" defTabSz="879176" rtl="0" eaLnBrk="1" latinLnBrk="0" hangingPunct="1">
        <a:spcBef>
          <a:spcPts val="289"/>
        </a:spcBef>
        <a:buClr>
          <a:srgbClr val="007681"/>
        </a:buClr>
        <a:buFont typeface="Arial" panose="020B0604020202020204" pitchFamily="34" charset="0"/>
        <a:buChar char="»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17733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21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9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96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8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6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4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51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9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7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15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703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.ny.gov/pit/property" TargetMode="Externa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23613"/>
            <a:ext cx="7543800" cy="1102519"/>
          </a:xfrm>
        </p:spPr>
        <p:txBody>
          <a:bodyPr/>
          <a:lstStyle/>
          <a:p>
            <a:r>
              <a:rPr lang="en-US" dirty="0"/>
              <a:t>Board of Assessment Review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1" y="3257550"/>
            <a:ext cx="5486400" cy="1245870"/>
          </a:xfrm>
        </p:spPr>
        <p:txBody>
          <a:bodyPr/>
          <a:lstStyle/>
          <a:p>
            <a:r>
              <a:rPr lang="en-US" dirty="0"/>
              <a:t>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17978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 r="2244" b="31064"/>
          <a:stretch/>
        </p:blipFill>
        <p:spPr>
          <a:xfrm>
            <a:off x="1" y="1387718"/>
            <a:ext cx="9144000" cy="2926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5CFC61-45E2-4CA2-AE60-8D774DA1D973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Assessment of Real Property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308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Real Property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77120"/>
            <a:ext cx="8229600" cy="303445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NYS real property tax is an ad valorem tax</a:t>
            </a:r>
            <a:r>
              <a:rPr lang="en-US" b="1" dirty="0"/>
              <a:t>;</a:t>
            </a:r>
            <a:r>
              <a:rPr lang="en-US" dirty="0"/>
              <a:t> a tax based upon the value of property.</a:t>
            </a:r>
          </a:p>
          <a:p>
            <a:pPr>
              <a:spcBef>
                <a:spcPts val="3000"/>
              </a:spcBef>
            </a:pPr>
            <a:r>
              <a:rPr lang="en-US" b="1" dirty="0">
                <a:solidFill>
                  <a:srgbClr val="007681"/>
                </a:solidFill>
              </a:rPr>
              <a:t>RPTL 300 </a:t>
            </a:r>
            <a:r>
              <a:rPr lang="en-US" dirty="0"/>
              <a:t>- all real property is subject to taxation unless specifically exempted by law</a:t>
            </a:r>
          </a:p>
          <a:p>
            <a:pPr>
              <a:spcBef>
                <a:spcPts val="3000"/>
              </a:spcBef>
            </a:pPr>
            <a:r>
              <a:rPr lang="en-US" b="1" dirty="0">
                <a:solidFill>
                  <a:srgbClr val="007681"/>
                </a:solidFill>
              </a:rPr>
              <a:t>RPTL 302 </a:t>
            </a:r>
            <a:r>
              <a:rPr lang="en-US" dirty="0"/>
              <a:t>- real property must be assessed according to its condition and ownership as of taxable status date</a:t>
            </a:r>
          </a:p>
        </p:txBody>
      </p:sp>
    </p:spTree>
    <p:extLst>
      <p:ext uri="{BB962C8B-B14F-4D97-AF65-F5344CB8AC3E}">
        <p14:creationId xmlns:p14="http://schemas.microsoft.com/office/powerpoint/2010/main" val="21783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559815"/>
            <a:ext cx="8382000" cy="217931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dirty="0"/>
              <a:t>“...all real property in each assessing unit shall be assessed at a </a:t>
            </a:r>
            <a:r>
              <a:rPr lang="en-US" b="1" i="1" dirty="0">
                <a:solidFill>
                  <a:srgbClr val="007681"/>
                </a:solidFill>
              </a:rPr>
              <a:t>uniform percentage of value</a:t>
            </a:r>
            <a:r>
              <a:rPr lang="en-US" dirty="0"/>
              <a:t>.”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n-US" dirty="0"/>
              <a:t>- Real Property Tax Law Section 305 </a:t>
            </a:r>
          </a:p>
          <a:p>
            <a:pPr marL="0" indent="-297372">
              <a:spcBef>
                <a:spcPts val="3000"/>
              </a:spcBef>
              <a:buNone/>
            </a:pPr>
            <a:r>
              <a:rPr lang="en-US" sz="2450" spc="-45" dirty="0"/>
              <a:t>“Value” has been defined by the courts to mean market value.</a:t>
            </a:r>
          </a:p>
          <a:p>
            <a:pPr algn="ctr"/>
            <a:endParaRPr lang="en-US" sz="2250" spc="-45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of Assessment</a:t>
            </a:r>
          </a:p>
        </p:txBody>
      </p:sp>
      <p:sp>
        <p:nvSpPr>
          <p:cNvPr id="99349" name="Rectangle 21"/>
          <p:cNvSpPr>
            <a:spLocks noGrp="1" noChangeArrowheads="1"/>
          </p:cNvSpPr>
          <p:nvPr>
            <p:ph idx="1"/>
          </p:nvPr>
        </p:nvSpPr>
        <p:spPr>
          <a:xfrm>
            <a:off x="304800" y="938023"/>
            <a:ext cx="8229600" cy="37033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Level of Assessment / Uniform Percentage of Value</a:t>
            </a:r>
          </a:p>
          <a:p>
            <a:r>
              <a:rPr lang="en-US" sz="2200" b="1" dirty="0"/>
              <a:t>What is it and who selects it?</a:t>
            </a:r>
          </a:p>
          <a:p>
            <a:pPr marL="371475" lvl="1" indent="0">
              <a:spcBef>
                <a:spcPts val="300"/>
              </a:spcBef>
              <a:buNone/>
            </a:pPr>
            <a:r>
              <a:rPr lang="en-US" dirty="0"/>
              <a:t>LOA – percentage of value used by an assessing unit to calculate assessments for all real property on the current roll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Uniform percentage of what value?</a:t>
            </a:r>
          </a:p>
          <a:p>
            <a:pPr marL="371475" lvl="1" indent="0">
              <a:spcBef>
                <a:spcPts val="300"/>
              </a:spcBef>
              <a:buNone/>
            </a:pPr>
            <a:r>
              <a:rPr lang="en-US" dirty="0"/>
              <a:t>Opinion of Counsel 1-7:  (The) full value standard for all property must be based on the same market value period and is the price a willing buyer would pay a willing seller under ordinary conditions for such real property.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1655"/>
            <a:ext cx="8229600" cy="3550919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/>
              <a:t>Level of Assessment (Uniform Percent of Value) is determined by the assessor and must appear on </a:t>
            </a:r>
            <a:br>
              <a:rPr lang="en-US" dirty="0"/>
            </a:br>
            <a:r>
              <a:rPr lang="en-US" dirty="0"/>
              <a:t>the roll and bill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Example: if level of assessment is 50%, a property  assessed at $125,000 indicates an estimated market value of $250,000 (</a:t>
            </a:r>
            <a:r>
              <a:rPr lang="en-US" b="1" dirty="0">
                <a:solidFill>
                  <a:srgbClr val="007681"/>
                </a:solidFill>
              </a:rPr>
              <a:t>$125,000 / .50 = $250,000</a:t>
            </a:r>
            <a:r>
              <a:rPr lang="en-US" dirty="0"/>
              <a:t>)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Ad valorem is a tax based on value, not on ability to pay or any other personal issue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9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Market Value Determined?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54431"/>
            <a:ext cx="8229600" cy="30937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The assessor does not set market value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Market value is determined by analyzing valid real estate sales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“arms length” sales - willing buyer/seller under ordinary conditions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Market values are then applied to all properties </a:t>
            </a:r>
            <a:br>
              <a:rPr lang="en-US" dirty="0"/>
            </a:br>
            <a:r>
              <a:rPr lang="en-US" dirty="0"/>
              <a:t>in the town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Approaches to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4431"/>
            <a:ext cx="8229600" cy="3169919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Sales Comparison Approach: </a:t>
            </a:r>
            <a:r>
              <a:rPr lang="en-US" dirty="0"/>
              <a:t>compare the subject property to others like it that have sold recently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Income Approach:</a:t>
            </a:r>
            <a:r>
              <a:rPr lang="en-US" dirty="0"/>
              <a:t> determine value based on the rental income the property is capable of earning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Cost Approach:</a:t>
            </a:r>
            <a:r>
              <a:rPr lang="en-US" dirty="0"/>
              <a:t> compute the cost of building a similar structure on a similar site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2426"/>
            <a:ext cx="8229600" cy="27889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Reassessment </a:t>
            </a:r>
          </a:p>
          <a:p>
            <a:pPr>
              <a:spcBef>
                <a:spcPts val="3000"/>
              </a:spcBef>
            </a:pPr>
            <a:r>
              <a:rPr lang="en-US" dirty="0"/>
              <a:t>This is a systematic review of all locally assessed property in the municipality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Systematic analysis is a methodical, thorough, and regular review and examination of assessments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678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CAMA  - Computer Assisted Mass Appraisal </a:t>
            </a:r>
          </a:p>
          <a:p>
            <a:r>
              <a:rPr lang="en-US" dirty="0"/>
              <a:t>This method involves the valuing of a group of properties as of a particular date using common data, standardized methods, and statistical testing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dirty="0"/>
              <a:t>Assessments to sale price ratios are used to </a:t>
            </a:r>
            <a:br>
              <a:rPr lang="en-US" dirty="0"/>
            </a:br>
            <a:r>
              <a:rPr lang="en-US" dirty="0"/>
              <a:t>determine trends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dirty="0"/>
              <a:t>Different areas or neighborhoods can have </a:t>
            </a:r>
            <a:br>
              <a:rPr lang="en-US" dirty="0"/>
            </a:br>
            <a:r>
              <a:rPr lang="en-US" dirty="0"/>
              <a:t>different trends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8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791DC-73A2-4760-BD7A-FE999F97F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24203"/>
          <a:stretch/>
        </p:blipFill>
        <p:spPr>
          <a:xfrm flipH="1">
            <a:off x="-7779" y="1383030"/>
            <a:ext cx="9151778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Overview of the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322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7765"/>
            <a:ext cx="8229600" cy="3733800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Overview of the Board of Assessment review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Assessment of real property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Board of Assessment Review profile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Grievance Day preparation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Holding grievance hearings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Grounds for complaints on assessments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Determinations of the BAR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Second meeting of the BAR and subsequent complaint routes for taxpayers</a:t>
            </a:r>
          </a:p>
        </p:txBody>
      </p:sp>
    </p:spTree>
    <p:extLst>
      <p:ext uri="{BB962C8B-B14F-4D97-AF65-F5344CB8AC3E}">
        <p14:creationId xmlns:p14="http://schemas.microsoft.com/office/powerpoint/2010/main" val="41644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9388"/>
            <a:ext cx="8229600" cy="2626362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/>
              <a:t>Appointed by legislative body </a:t>
            </a:r>
          </a:p>
          <a:p>
            <a:pPr>
              <a:spcBef>
                <a:spcPts val="4800"/>
              </a:spcBef>
            </a:pPr>
            <a:r>
              <a:rPr lang="en-US" dirty="0"/>
              <a:t>Composed of 3-5 members</a:t>
            </a:r>
          </a:p>
          <a:p>
            <a:pPr>
              <a:spcBef>
                <a:spcPts val="4800"/>
              </a:spcBef>
            </a:pPr>
            <a:r>
              <a:rPr lang="en-US" dirty="0"/>
              <a:t>5-year staggered terms </a:t>
            </a:r>
          </a:p>
        </p:txBody>
      </p:sp>
    </p:spTree>
    <p:extLst>
      <p:ext uri="{BB962C8B-B14F-4D97-AF65-F5344CB8AC3E}">
        <p14:creationId xmlns:p14="http://schemas.microsoft.com/office/powerpoint/2010/main" val="34949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8231"/>
            <a:ext cx="8229600" cy="31699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Must have knowledge of property values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at least 18 years old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 U.S. citizen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 resident of the municipality</a:t>
            </a:r>
          </a:p>
          <a:p>
            <a:pPr>
              <a:spcBef>
                <a:spcPts val="2400"/>
              </a:spcBef>
            </a:pPr>
            <a:r>
              <a:rPr lang="en-US" dirty="0"/>
              <a:t>Must take and file an oath of office</a:t>
            </a:r>
          </a:p>
        </p:txBody>
      </p:sp>
    </p:spTree>
    <p:extLst>
      <p:ext uri="{BB962C8B-B14F-4D97-AF65-F5344CB8AC3E}">
        <p14:creationId xmlns:p14="http://schemas.microsoft.com/office/powerpoint/2010/main" val="3993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0566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Exercise sound judgment</a:t>
            </a:r>
          </a:p>
          <a:p>
            <a:pPr>
              <a:spcBef>
                <a:spcPts val="2400"/>
              </a:spcBef>
            </a:pPr>
            <a:r>
              <a:rPr lang="en-US" dirty="0"/>
              <a:t>Be impartial.</a:t>
            </a:r>
          </a:p>
          <a:p>
            <a:pPr>
              <a:spcBef>
                <a:spcPts val="1800"/>
              </a:spcBef>
            </a:pPr>
            <a:r>
              <a:rPr lang="en-US" dirty="0"/>
              <a:t>Be objective.</a:t>
            </a:r>
          </a:p>
          <a:p>
            <a:pPr>
              <a:spcBef>
                <a:spcPts val="1800"/>
              </a:spcBef>
            </a:pPr>
            <a:r>
              <a:rPr lang="en-US" dirty="0"/>
              <a:t>State the reason for making determinations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9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0896"/>
            <a:ext cx="8229600" cy="1891454"/>
          </a:xfrm>
        </p:spPr>
        <p:txBody>
          <a:bodyPr/>
          <a:lstStyle/>
          <a:p>
            <a:r>
              <a:rPr lang="en-US" dirty="0"/>
              <a:t>New BAR appointees and re-appointees </a:t>
            </a:r>
            <a:r>
              <a:rPr lang="en-US" b="1" dirty="0"/>
              <a:t>must</a:t>
            </a:r>
            <a:r>
              <a:rPr lang="en-US" dirty="0"/>
              <a:t> attend this class to participate at grievance hearings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5400"/>
              </a:spcBef>
            </a:pPr>
            <a:r>
              <a:rPr lang="en-US" dirty="0"/>
              <a:t>A Certificate of Attendance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3408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6142"/>
            <a:ext cx="8229600" cy="31699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BAR members </a:t>
            </a:r>
            <a:r>
              <a:rPr lang="en-US" b="1" dirty="0"/>
              <a:t>must</a:t>
            </a:r>
            <a:r>
              <a:rPr lang="en-US" dirty="0"/>
              <a:t> file a disclosure, Form RP-523-Dcl for any property in which the board member has a direct or indirect interest.</a:t>
            </a:r>
          </a:p>
          <a:p>
            <a:pPr>
              <a:spcBef>
                <a:spcPts val="1800"/>
              </a:spcBef>
            </a:pPr>
            <a:r>
              <a:rPr lang="en-US" dirty="0"/>
              <a:t>Intentional failure to disclose such interest may result in a civil fine for each omission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/>
              <a:t>Recusal from proceedings in any such case is</a:t>
            </a:r>
            <a:br>
              <a:rPr lang="en-US" dirty="0"/>
            </a:br>
            <a:r>
              <a:rPr lang="en-US" dirty="0"/>
              <a:t>also required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6DB26-F095-46F5-B6DD-97BDCA85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4600"/>
          <a:stretch/>
        </p:blipFill>
        <p:spPr>
          <a:xfrm>
            <a:off x="0" y="1383031"/>
            <a:ext cx="9144000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Grievance Day preparation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1117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5534"/>
            <a:ext cx="8382000" cy="282278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Organizational meeting (BAR selects its own chairperson)</a:t>
            </a:r>
          </a:p>
          <a:p>
            <a:pPr>
              <a:spcBef>
                <a:spcPts val="1800"/>
              </a:spcBef>
            </a:pPr>
            <a:r>
              <a:rPr lang="en-US" dirty="0"/>
              <a:t>The chairperson’s role is to facilitate the meeting, keep order, and administer oaths</a:t>
            </a:r>
          </a:p>
          <a:p>
            <a:pPr>
              <a:spcBef>
                <a:spcPts val="1800"/>
              </a:spcBef>
            </a:pPr>
            <a:r>
              <a:rPr lang="en-US" dirty="0"/>
              <a:t>BAR plans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time and place for hearings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administrative tasks (minutes)</a:t>
            </a:r>
          </a:p>
        </p:txBody>
      </p:sp>
    </p:spTree>
    <p:extLst>
      <p:ext uri="{BB962C8B-B14F-4D97-AF65-F5344CB8AC3E}">
        <p14:creationId xmlns:p14="http://schemas.microsoft.com/office/powerpoint/2010/main" val="23165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Meeting with Assessor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8710"/>
            <a:ext cx="8534400" cy="3322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Invite the assessor to discuss:</a:t>
            </a:r>
          </a:p>
          <a:p>
            <a:pPr>
              <a:spcBef>
                <a:spcPts val="1800"/>
              </a:spcBef>
            </a:pPr>
            <a:r>
              <a:rPr lang="en-US" dirty="0"/>
              <a:t>Tentative assessment roll</a:t>
            </a:r>
          </a:p>
          <a:p>
            <a:pPr>
              <a:spcBef>
                <a:spcPts val="800"/>
              </a:spcBef>
            </a:pPr>
            <a:r>
              <a:rPr lang="en-US" dirty="0"/>
              <a:t>Assessor’s techniques and methods for valuation</a:t>
            </a:r>
          </a:p>
          <a:p>
            <a:pPr>
              <a:spcBef>
                <a:spcPts val="800"/>
              </a:spcBef>
            </a:pPr>
            <a:r>
              <a:rPr lang="en-US" dirty="0"/>
              <a:t>Changes in law, new information</a:t>
            </a:r>
          </a:p>
          <a:p>
            <a:pPr>
              <a:spcBef>
                <a:spcPts val="800"/>
              </a:spcBef>
            </a:pPr>
            <a:r>
              <a:rPr lang="en-US" dirty="0"/>
              <a:t>Volume of complaints to expect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i="1" dirty="0">
                <a:solidFill>
                  <a:srgbClr val="007681"/>
                </a:solidFill>
              </a:rPr>
              <a:t>Specific parcels should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41888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4177"/>
            <a:ext cx="8229600" cy="29413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In most municipalities, Grievance Day is the fourth Tuesday in May.</a:t>
            </a:r>
          </a:p>
          <a:p>
            <a:pPr>
              <a:spcBef>
                <a:spcPts val="2400"/>
              </a:spcBef>
            </a:pPr>
            <a:r>
              <a:rPr lang="en-US" dirty="0"/>
              <a:t>Local law can be adopted to change that date if the assessor is in more than one town, but it can’t be later than the second Tuesday in June.</a:t>
            </a:r>
          </a:p>
          <a:p>
            <a:pPr>
              <a:spcBef>
                <a:spcPts val="2400"/>
              </a:spcBef>
            </a:pPr>
            <a:r>
              <a:rPr lang="en-US" dirty="0"/>
              <a:t>Board members must have training certification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3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Assessors’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5934"/>
            <a:ext cx="8229600" cy="3489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Assessors have the right to:</a:t>
            </a:r>
          </a:p>
          <a:p>
            <a:pPr>
              <a:spcBef>
                <a:spcPts val="1200"/>
              </a:spcBef>
            </a:pPr>
            <a:r>
              <a:rPr lang="en-US" dirty="0"/>
              <a:t>attend all public meetings of BAR;</a:t>
            </a:r>
          </a:p>
          <a:p>
            <a:pPr>
              <a:spcBef>
                <a:spcPts val="600"/>
              </a:spcBef>
            </a:pPr>
            <a:r>
              <a:rPr lang="en-US" dirty="0"/>
              <a:t>be heard and present information on the assessment</a:t>
            </a:r>
            <a:br>
              <a:rPr lang="en-US" dirty="0"/>
            </a:br>
            <a:r>
              <a:rPr lang="en-US" dirty="0"/>
              <a:t>in question;</a:t>
            </a:r>
          </a:p>
          <a:p>
            <a:pPr>
              <a:spcBef>
                <a:spcPts val="600"/>
              </a:spcBef>
            </a:pPr>
            <a:r>
              <a:rPr lang="en-US" dirty="0"/>
              <a:t>ask for an adjourned hearing date for complicated</a:t>
            </a:r>
            <a:br>
              <a:rPr lang="en-US" dirty="0"/>
            </a:br>
            <a:r>
              <a:rPr lang="en-US" dirty="0"/>
              <a:t>cases; and</a:t>
            </a:r>
          </a:p>
          <a:p>
            <a:pPr>
              <a:spcBef>
                <a:spcPts val="600"/>
              </a:spcBef>
            </a:pPr>
            <a:r>
              <a:rPr lang="en-US" dirty="0"/>
              <a:t>have their assessment considered correct until evidence suggests a change is warranted.</a:t>
            </a:r>
          </a:p>
        </p:txBody>
      </p:sp>
    </p:spTree>
    <p:extLst>
      <p:ext uri="{BB962C8B-B14F-4D97-AF65-F5344CB8AC3E}">
        <p14:creationId xmlns:p14="http://schemas.microsoft.com/office/powerpoint/2010/main" val="15760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 r="2244" b="31064"/>
          <a:stretch/>
        </p:blipFill>
        <p:spPr>
          <a:xfrm>
            <a:off x="1" y="1387718"/>
            <a:ext cx="9144000" cy="2926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B4AEC6-09CF-4F88-8251-F8FA27E22A94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Overview of the 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6316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D6E85E-5416-45F0-BBA6-821BFB58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2" b="24331"/>
          <a:stretch/>
        </p:blipFill>
        <p:spPr>
          <a:xfrm>
            <a:off x="-7779" y="1383029"/>
            <a:ext cx="9151779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885950"/>
            <a:ext cx="5562600" cy="1287780"/>
          </a:xfrm>
        </p:spPr>
        <p:txBody>
          <a:bodyPr/>
          <a:lstStyle/>
          <a:p>
            <a:r>
              <a:rPr lang="en-US" sz="4400" dirty="0"/>
              <a:t>Unit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31737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Holding Grievance Hearings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094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26415"/>
            <a:ext cx="8229600" cy="3474719"/>
          </a:xfrm>
        </p:spPr>
        <p:txBody>
          <a:bodyPr/>
          <a:lstStyle/>
          <a:p>
            <a:r>
              <a:rPr lang="en-US" dirty="0"/>
              <a:t>Grievance hearings must be held in compliance with open meetings law (Public Officers Law, Article 7)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accessible, open to public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adequate space for the hearing</a:t>
            </a:r>
          </a:p>
          <a:p>
            <a:pPr>
              <a:spcBef>
                <a:spcPts val="1800"/>
              </a:spcBef>
            </a:pPr>
            <a:r>
              <a:rPr lang="en-US" dirty="0"/>
              <a:t>BAR will meet in a closed executive session to make final determinations </a:t>
            </a:r>
          </a:p>
          <a:p>
            <a:pPr>
              <a:spcBef>
                <a:spcPts val="1800"/>
              </a:spcBef>
            </a:pPr>
            <a:r>
              <a:rPr lang="en-US" dirty="0"/>
              <a:t>BAR must conduct hearings as a body</a:t>
            </a:r>
          </a:p>
        </p:txBody>
      </p:sp>
    </p:spTree>
    <p:extLst>
      <p:ext uri="{BB962C8B-B14F-4D97-AF65-F5344CB8AC3E}">
        <p14:creationId xmlns:p14="http://schemas.microsoft.com/office/powerpoint/2010/main" val="1949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Requirements for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9774"/>
            <a:ext cx="8382000" cy="289898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To conduct hearings, the minimum number of board members must be present.</a:t>
            </a:r>
          </a:p>
          <a:p>
            <a:pPr>
              <a:spcBef>
                <a:spcPts val="2400"/>
              </a:spcBef>
            </a:pPr>
            <a:r>
              <a:rPr lang="en-US" dirty="0"/>
              <a:t>If the board has three members, at least two must</a:t>
            </a:r>
            <a:br>
              <a:rPr lang="en-US" dirty="0"/>
            </a:br>
            <a:r>
              <a:rPr lang="en-US" dirty="0"/>
              <a:t>be present</a:t>
            </a:r>
          </a:p>
          <a:p>
            <a:pPr>
              <a:spcBef>
                <a:spcPts val="1800"/>
              </a:spcBef>
            </a:pPr>
            <a:r>
              <a:rPr lang="en-US" dirty="0"/>
              <a:t>If the board has four or five members, at least three</a:t>
            </a:r>
            <a:br>
              <a:rPr lang="en-US" dirty="0"/>
            </a:br>
            <a:r>
              <a:rPr lang="en-US" dirty="0"/>
              <a:t>must be present.</a:t>
            </a:r>
          </a:p>
        </p:txBody>
      </p:sp>
    </p:spTree>
    <p:extLst>
      <p:ext uri="{BB962C8B-B14F-4D97-AF65-F5344CB8AC3E}">
        <p14:creationId xmlns:p14="http://schemas.microsoft.com/office/powerpoint/2010/main" val="40320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Requirements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2239"/>
            <a:ext cx="8229600" cy="3246119"/>
          </a:xfrm>
        </p:spPr>
        <p:txBody>
          <a:bodyPr/>
          <a:lstStyle/>
          <a:p>
            <a:r>
              <a:rPr lang="en-US" dirty="0"/>
              <a:t>The complaint must be filed in a timely manner.</a:t>
            </a:r>
          </a:p>
          <a:p>
            <a:pPr>
              <a:spcBef>
                <a:spcPts val="1200"/>
              </a:spcBef>
            </a:pPr>
            <a:r>
              <a:rPr lang="en-US" dirty="0"/>
              <a:t>The complaint may be filed with the assessor prior </a:t>
            </a:r>
            <a:br>
              <a:rPr lang="en-US" dirty="0"/>
            </a:br>
            <a:r>
              <a:rPr lang="en-US" dirty="0"/>
              <a:t>to grievance day or with the BAR on grievance day.</a:t>
            </a:r>
          </a:p>
          <a:p>
            <a:pPr>
              <a:spcBef>
                <a:spcPts val="1200"/>
              </a:spcBef>
            </a:pPr>
            <a:r>
              <a:rPr lang="en-US" dirty="0"/>
              <a:t>Adjourned hearing dates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assessor may request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further documentation required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too many complaints to hear</a:t>
            </a:r>
          </a:p>
        </p:txBody>
      </p:sp>
    </p:spTree>
    <p:extLst>
      <p:ext uri="{BB962C8B-B14F-4D97-AF65-F5344CB8AC3E}">
        <p14:creationId xmlns:p14="http://schemas.microsoft.com/office/powerpoint/2010/main" val="6165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0566"/>
            <a:ext cx="8458200" cy="24384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/>
              <a:t>Accessible to public</a:t>
            </a:r>
          </a:p>
          <a:p>
            <a:pPr>
              <a:spcBef>
                <a:spcPts val="4800"/>
              </a:spcBef>
            </a:pPr>
            <a:r>
              <a:rPr lang="en-US" dirty="0"/>
              <a:t>Separate from other business</a:t>
            </a:r>
          </a:p>
          <a:p>
            <a:pPr>
              <a:spcBef>
                <a:spcPts val="4800"/>
              </a:spcBef>
            </a:pPr>
            <a:r>
              <a:rPr lang="en-US" dirty="0"/>
              <a:t>Provide separation between BAR, assessor, and taxpayer</a:t>
            </a:r>
          </a:p>
        </p:txBody>
      </p:sp>
    </p:spTree>
    <p:extLst>
      <p:ext uri="{BB962C8B-B14F-4D97-AF65-F5344CB8AC3E}">
        <p14:creationId xmlns:p14="http://schemas.microsoft.com/office/powerpoint/2010/main" val="20828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and Duties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0534"/>
            <a:ext cx="8229600" cy="348826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Administer oaths</a:t>
            </a:r>
          </a:p>
          <a:p>
            <a:pPr>
              <a:spcBef>
                <a:spcPts val="1800"/>
              </a:spcBef>
            </a:pPr>
            <a:r>
              <a:rPr lang="en-US" dirty="0"/>
              <a:t>Take testimony</a:t>
            </a:r>
          </a:p>
          <a:p>
            <a:pPr>
              <a:spcBef>
                <a:spcPts val="1800"/>
              </a:spcBef>
            </a:pPr>
            <a:r>
              <a:rPr lang="en-US" dirty="0"/>
              <a:t>Hear proofs</a:t>
            </a:r>
          </a:p>
          <a:p>
            <a:pPr>
              <a:spcBef>
                <a:spcPts val="1800"/>
              </a:spcBef>
            </a:pPr>
            <a:r>
              <a:rPr lang="en-US" dirty="0"/>
              <a:t>Require personal appearances</a:t>
            </a:r>
          </a:p>
          <a:p>
            <a:pPr>
              <a:spcBef>
                <a:spcPts val="1800"/>
              </a:spcBef>
            </a:pPr>
            <a:r>
              <a:rPr lang="en-US" dirty="0"/>
              <a:t>Require more information</a:t>
            </a:r>
          </a:p>
          <a:p>
            <a:pPr>
              <a:spcBef>
                <a:spcPts val="1800"/>
              </a:spcBef>
            </a:pPr>
            <a:r>
              <a:rPr lang="en-US" dirty="0"/>
              <a:t>Determine the final assessment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Assessors Role in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2680"/>
            <a:ext cx="8229600" cy="301751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Give testimony in defense of an assessment</a:t>
            </a:r>
          </a:p>
          <a:p>
            <a:pPr>
              <a:spcBef>
                <a:spcPts val="3600"/>
              </a:spcBef>
            </a:pPr>
            <a:r>
              <a:rPr lang="en-US" dirty="0"/>
              <a:t>Recommend a reduction in assessment</a:t>
            </a:r>
          </a:p>
          <a:p>
            <a:pPr>
              <a:spcBef>
                <a:spcPts val="3600"/>
              </a:spcBef>
            </a:pPr>
            <a:r>
              <a:rPr lang="en-US" dirty="0"/>
              <a:t>Stipulate to an assessed value</a:t>
            </a:r>
          </a:p>
          <a:p>
            <a:pPr>
              <a:spcBef>
                <a:spcPts val="3600"/>
              </a:spcBef>
            </a:pPr>
            <a:r>
              <a:rPr lang="en-US" spc="-60" dirty="0"/>
              <a:t>All assessor comments must be made during public hearing</a:t>
            </a:r>
          </a:p>
        </p:txBody>
      </p:sp>
    </p:spTree>
    <p:extLst>
      <p:ext uri="{BB962C8B-B14F-4D97-AF65-F5344CB8AC3E}">
        <p14:creationId xmlns:p14="http://schemas.microsoft.com/office/powerpoint/2010/main" val="3390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Testimony and Taking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7496"/>
            <a:ext cx="8229600" cy="30937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Evidence should accompany the complaint filed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The complainant can offer additional documentation </a:t>
            </a:r>
            <a:br>
              <a:rPr lang="en-US" dirty="0"/>
            </a:br>
            <a:r>
              <a:rPr lang="en-US" dirty="0"/>
              <a:t>at the hearing.</a:t>
            </a:r>
          </a:p>
          <a:p>
            <a:pPr>
              <a:spcBef>
                <a:spcPts val="3000"/>
              </a:spcBef>
            </a:pPr>
            <a:r>
              <a:rPr lang="en-US" dirty="0"/>
              <a:t>All oral and written testimony is taken under oath.</a:t>
            </a:r>
          </a:p>
          <a:p>
            <a:pPr>
              <a:spcBef>
                <a:spcPts val="3000"/>
              </a:spcBef>
            </a:pPr>
            <a:r>
              <a:rPr lang="en-US" dirty="0"/>
              <a:t>Each person testifying is sworn in individually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3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Testimony and Taking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7028"/>
            <a:ext cx="8229600" cy="2858346"/>
          </a:xfrm>
        </p:spPr>
        <p:txBody>
          <a:bodyPr/>
          <a:lstStyle/>
          <a:p>
            <a:r>
              <a:rPr lang="en-US" dirty="0"/>
              <a:t>Personal appearances not necessary for all.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board may require a personal appearance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require additional information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willful neglect</a:t>
            </a:r>
          </a:p>
          <a:p>
            <a:pPr>
              <a:spcBef>
                <a:spcPts val="3000"/>
              </a:spcBef>
            </a:pPr>
            <a:r>
              <a:rPr lang="en-US" dirty="0"/>
              <a:t>Minutes of the proceedings must be taken and filed with the town clerk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920"/>
            <a:ext cx="8229600" cy="2725254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en-US" dirty="0"/>
              <a:t>Keep an open mind</a:t>
            </a:r>
          </a:p>
          <a:p>
            <a:pPr>
              <a:spcBef>
                <a:spcPts val="3200"/>
              </a:spcBef>
            </a:pPr>
            <a:r>
              <a:rPr lang="en-US" dirty="0"/>
              <a:t>All persons involved have a full opportunity to make statements, present testimony, and produce evidence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200"/>
              </a:spcBef>
            </a:pPr>
            <a:r>
              <a:rPr lang="en-US" dirty="0"/>
              <a:t>The objective is to seek out all the facts so that a fair decision can be made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 Property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5558"/>
            <a:ext cx="8229600" cy="3394472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Ad valorem tax (based on value)</a:t>
            </a:r>
          </a:p>
          <a:p>
            <a:pPr>
              <a:spcBef>
                <a:spcPts val="2000"/>
              </a:spcBef>
            </a:pPr>
            <a:r>
              <a:rPr lang="en-US" dirty="0"/>
              <a:t>“Value” is defined as market value</a:t>
            </a:r>
          </a:p>
          <a:p>
            <a:pPr>
              <a:spcBef>
                <a:spcPts val="2000"/>
              </a:spcBef>
            </a:pPr>
            <a:r>
              <a:rPr lang="en-US" dirty="0"/>
              <a:t>Tax is determined by municipal budgets</a:t>
            </a:r>
          </a:p>
          <a:p>
            <a:pPr>
              <a:spcBef>
                <a:spcPts val="2000"/>
              </a:spcBef>
            </a:pPr>
            <a:r>
              <a:rPr lang="en-US" dirty="0"/>
              <a:t>Equitable assessments fairly distribute the property tax </a:t>
            </a:r>
          </a:p>
          <a:p>
            <a:pPr>
              <a:spcBef>
                <a:spcPts val="2000"/>
              </a:spcBef>
            </a:pPr>
            <a:r>
              <a:rPr lang="en-US" dirty="0"/>
              <a:t>Property owners can only grieve their assessments, </a:t>
            </a:r>
            <a:br>
              <a:rPr lang="en-US" dirty="0"/>
            </a:br>
            <a:r>
              <a:rPr lang="en-US" dirty="0"/>
              <a:t>not their tax amount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4853"/>
            <a:ext cx="8229600" cy="2875281"/>
          </a:xfrm>
        </p:spPr>
        <p:txBody>
          <a:bodyPr/>
          <a:lstStyle/>
          <a:p>
            <a:pPr marL="0" indent="0">
              <a:buNone/>
            </a:pPr>
            <a:r>
              <a:rPr lang="en-US" sz="2600" b="1" spc="-50" dirty="0">
                <a:solidFill>
                  <a:srgbClr val="007681"/>
                </a:solidFill>
              </a:rPr>
              <a:t>Control of the hearing is at the discretion of the BAR</a:t>
            </a:r>
          </a:p>
          <a:p>
            <a:pPr>
              <a:spcBef>
                <a:spcPts val="2400"/>
              </a:spcBef>
            </a:pPr>
            <a:r>
              <a:rPr lang="en-US" dirty="0"/>
              <a:t>Questioning the complainant, witnesses, and assessor</a:t>
            </a:r>
          </a:p>
          <a:p>
            <a:pPr>
              <a:spcBef>
                <a:spcPts val="2400"/>
              </a:spcBef>
            </a:pPr>
            <a:r>
              <a:rPr lang="en-US" dirty="0"/>
              <a:t>Order of proof is taken and evidence weighed</a:t>
            </a:r>
          </a:p>
          <a:p>
            <a:pPr>
              <a:spcBef>
                <a:spcPts val="2400"/>
              </a:spcBef>
            </a:pPr>
            <a:r>
              <a:rPr lang="en-US" dirty="0"/>
              <a:t>Common sense should be exercised to conduct an orderly hearing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4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95F9E-3753-4EEB-80D5-7C9ACB8AC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b="29659"/>
          <a:stretch/>
        </p:blipFill>
        <p:spPr>
          <a:xfrm>
            <a:off x="-7779" y="1383028"/>
            <a:ext cx="9151779" cy="2926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Grounds for Complaints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on Assessments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0625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0EB5A-0C17-4E67-9B56-5455EA065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" y="2138934"/>
            <a:ext cx="7339584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681"/>
                </a:solidFill>
              </a:rPr>
              <a:t>The presumption of the law is that the assessor’s value is correct.</a:t>
            </a:r>
            <a:endParaRPr lang="en-US" sz="3200" b="1" i="1" dirty="0">
              <a:solidFill>
                <a:srgbClr val="00768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47112-A896-4A7C-9400-2CAFEEAD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2377678"/>
            <a:ext cx="8534400" cy="65127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681"/>
                </a:solidFill>
              </a:rPr>
              <a:t>The burden of proof is on the complainant.</a:t>
            </a:r>
          </a:p>
        </p:txBody>
      </p:sp>
    </p:spTree>
    <p:extLst>
      <p:ext uri="{BB962C8B-B14F-4D97-AF65-F5344CB8AC3E}">
        <p14:creationId xmlns:p14="http://schemas.microsoft.com/office/powerpoint/2010/main" val="1470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Form (RP-524)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30046"/>
            <a:ext cx="8229600" cy="316992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RPTL 524 (3) requires complainants to file a written complaint on a prescribed form (RP-524).</a:t>
            </a:r>
          </a:p>
          <a:p>
            <a:pPr>
              <a:spcBef>
                <a:spcPts val="1800"/>
              </a:spcBef>
            </a:pPr>
            <a:r>
              <a:rPr lang="en-US" dirty="0"/>
              <a:t>The form must be filled out completely so the parcel can be identified, and to give the board a clear understanding of what’s being requested.</a:t>
            </a:r>
          </a:p>
          <a:p>
            <a:pPr>
              <a:spcBef>
                <a:spcPts val="1800"/>
              </a:spcBef>
            </a:pPr>
            <a:r>
              <a:rPr lang="en-US" dirty="0"/>
              <a:t>It is not the job of the BAR to “fill in the blanks” on behalf of the complainant.</a:t>
            </a:r>
          </a:p>
        </p:txBody>
      </p:sp>
    </p:spTree>
    <p:extLst>
      <p:ext uri="{BB962C8B-B14F-4D97-AF65-F5344CB8AC3E}">
        <p14:creationId xmlns:p14="http://schemas.microsoft.com/office/powerpoint/2010/main" val="25257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Complaint Form (RP-524)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1178"/>
            <a:ext cx="8382000" cy="35739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Part I</a:t>
            </a:r>
            <a:r>
              <a:rPr lang="en-US" dirty="0"/>
              <a:t> - general information, including:</a:t>
            </a:r>
          </a:p>
          <a:p>
            <a:pPr marL="573088" indent="-328613">
              <a:spcBef>
                <a:spcPts val="400"/>
              </a:spcBef>
            </a:pPr>
            <a:r>
              <a:rPr lang="en-US" sz="2200" dirty="0"/>
              <a:t>the tentative assessed value of the property as it appears on the assessment roll; and</a:t>
            </a:r>
          </a:p>
          <a:p>
            <a:pPr marL="573088" indent="-328613">
              <a:spcBef>
                <a:spcPts val="400"/>
              </a:spcBef>
            </a:pPr>
            <a:r>
              <a:rPr lang="en-US" sz="2200" dirty="0"/>
              <a:t>the property owners estimate of market value (requested reduction from assessor’s value)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II</a:t>
            </a:r>
            <a:r>
              <a:rPr lang="en-US" dirty="0"/>
              <a:t> - supporting documentation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III </a:t>
            </a:r>
            <a:r>
              <a:rPr lang="en-US" dirty="0"/>
              <a:t>- grounds for complaint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IV </a:t>
            </a:r>
            <a:r>
              <a:rPr lang="en-US" dirty="0"/>
              <a:t>- signed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0450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Complaint Form (RP-524)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9775"/>
            <a:ext cx="8229600" cy="3246119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The complaint form must include:</a:t>
            </a:r>
          </a:p>
          <a:p>
            <a:pPr>
              <a:spcBef>
                <a:spcPts val="1800"/>
              </a:spcBef>
            </a:pPr>
            <a:r>
              <a:rPr lang="en-US" dirty="0"/>
              <a:t>the assessed value of property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dirty="0"/>
              <a:t>the owners estimate of value (reduction)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dirty="0"/>
              <a:t>grounds for the complaint; and</a:t>
            </a:r>
          </a:p>
          <a:p>
            <a:pPr>
              <a:spcBef>
                <a:spcPts val="1800"/>
              </a:spcBef>
            </a:pPr>
            <a:r>
              <a:rPr lang="en-US" dirty="0"/>
              <a:t>a signed certification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5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Requirements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55015"/>
            <a:ext cx="8382000" cy="309371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sz="2600" b="1" spc="-30" dirty="0">
                <a:solidFill>
                  <a:srgbClr val="007681"/>
                </a:solidFill>
              </a:rPr>
              <a:t>The complaint must be filed with the assessor prior to grievance day or with the Board on grievance day</a:t>
            </a:r>
          </a:p>
          <a:p>
            <a:pPr>
              <a:spcBef>
                <a:spcPts val="3200"/>
              </a:spcBef>
            </a:pPr>
            <a:r>
              <a:rPr lang="en-US" dirty="0"/>
              <a:t>After the board concludes its hearings, it’s too late </a:t>
            </a:r>
            <a:br>
              <a:rPr lang="en-US" dirty="0"/>
            </a:br>
            <a:r>
              <a:rPr lang="en-US" dirty="0"/>
              <a:t>to file a complaint.</a:t>
            </a:r>
          </a:p>
          <a:p>
            <a:pPr>
              <a:spcBef>
                <a:spcPts val="3200"/>
              </a:spcBef>
            </a:pPr>
            <a:r>
              <a:rPr lang="en-US" dirty="0"/>
              <a:t>Grievances may not be filed on adjourned hearing dates.</a:t>
            </a:r>
          </a:p>
        </p:txBody>
      </p:sp>
    </p:spTree>
    <p:extLst>
      <p:ext uri="{BB962C8B-B14F-4D97-AF65-F5344CB8AC3E}">
        <p14:creationId xmlns:p14="http://schemas.microsoft.com/office/powerpoint/2010/main" val="21148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Complaint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33586"/>
            <a:ext cx="8229600" cy="2948092"/>
          </a:xfrm>
        </p:spPr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Unequal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Excessive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Unlawful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Misclassification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1164"/>
            <a:ext cx="8229600" cy="37795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Unequal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The property is assessed at a higher proportion of value than other residential property, or</a:t>
            </a:r>
          </a:p>
          <a:p>
            <a:pPr>
              <a:spcBef>
                <a:spcPts val="300"/>
              </a:spcBef>
            </a:pPr>
            <a:r>
              <a:rPr lang="en-US" dirty="0"/>
              <a:t>is assessed at a higher proportion of value than all other real property.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Must prove both: </a:t>
            </a:r>
          </a:p>
          <a:p>
            <a:pPr>
              <a:spcBef>
                <a:spcPts val="300"/>
              </a:spcBef>
            </a:pPr>
            <a:r>
              <a:rPr lang="en-US" dirty="0"/>
              <a:t>value of complainant’s property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</a:t>
            </a:r>
          </a:p>
          <a:p>
            <a:pPr>
              <a:spcBef>
                <a:spcPts val="300"/>
              </a:spcBef>
            </a:pPr>
            <a:r>
              <a:rPr lang="en-US" dirty="0"/>
              <a:t>average ratio of assessed value to market value (percentage of value) for which all property is assessed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4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Responsibilities of the Assessor</a:t>
            </a:r>
            <a:endParaRPr lang="en-US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134094"/>
            <a:ext cx="8229600" cy="3394472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Discover, list, and place a value on all real property</a:t>
            </a:r>
          </a:p>
          <a:p>
            <a:pPr>
              <a:spcBef>
                <a:spcPts val="2200"/>
              </a:spcBef>
            </a:pPr>
            <a:r>
              <a:rPr lang="en-US" dirty="0"/>
              <a:t>Establish market value as of July 1st of prior year (valuation date)</a:t>
            </a:r>
          </a:p>
          <a:p>
            <a:pPr>
              <a:spcBef>
                <a:spcPts val="2200"/>
              </a:spcBef>
            </a:pPr>
            <a:r>
              <a:rPr lang="en-US" dirty="0"/>
              <a:t>Assess according to condition and ownership as of March 1st (taxable status date)</a:t>
            </a:r>
          </a:p>
          <a:p>
            <a:pPr>
              <a:spcBef>
                <a:spcPts val="2200"/>
              </a:spcBef>
            </a:pPr>
            <a:r>
              <a:rPr lang="en-US" dirty="0"/>
              <a:t>Determine exemption eligibility</a:t>
            </a:r>
          </a:p>
        </p:txBody>
      </p:sp>
    </p:spTree>
    <p:extLst>
      <p:ext uri="{BB962C8B-B14F-4D97-AF65-F5344CB8AC3E}">
        <p14:creationId xmlns:p14="http://schemas.microsoft.com/office/powerpoint/2010/main" val="40626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0631"/>
            <a:ext cx="8686800" cy="30175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Excessive Assessment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Overvaluation</a:t>
            </a:r>
            <a:r>
              <a:rPr lang="en-US" dirty="0"/>
              <a:t> - a locality is assessing at 100% and the assessed value exceeds the full market value of the property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The taxable assessed value is excessive because of denial of all or a portion of partial exemption, or</a:t>
            </a:r>
          </a:p>
          <a:p>
            <a:pPr>
              <a:spcBef>
                <a:spcPts val="1800"/>
              </a:spcBef>
            </a:pPr>
            <a:r>
              <a:rPr lang="en-US" dirty="0"/>
              <a:t>the improper calculation of a transition assessment.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to Support Full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71550"/>
            <a:ext cx="8229600" cy="383285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Purchase price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Offering price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Professional appraisal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Note</a:t>
            </a:r>
            <a:r>
              <a:rPr lang="en-US" sz="2000" dirty="0"/>
              <a:t>: Appraisals presented to the BAR by property owners may be based on inventory collection standards (for example, ANSI standards) that differ from the inventory collection standards used by assessors.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87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to Support Full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71550"/>
            <a:ext cx="8229600" cy="365759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Cost of construction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Rental income and expense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Purchase prices of comparable properties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Full value listed on the Assessment Roll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26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653"/>
            <a:ext cx="8229600" cy="2824481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Unlawful Assessment</a:t>
            </a:r>
          </a:p>
          <a:p>
            <a:pPr>
              <a:spcBef>
                <a:spcPts val="3000"/>
              </a:spcBef>
            </a:pPr>
            <a:r>
              <a:rPr lang="en-US" dirty="0"/>
              <a:t>The property is outside the assessing jurisdiction. </a:t>
            </a:r>
          </a:p>
          <a:p>
            <a:pPr>
              <a:spcBef>
                <a:spcPts val="2600"/>
              </a:spcBef>
            </a:pPr>
            <a:r>
              <a:rPr lang="en-US" dirty="0"/>
              <a:t>The property is wholly exempt.</a:t>
            </a:r>
          </a:p>
          <a:p>
            <a:pPr>
              <a:spcBef>
                <a:spcPts val="2600"/>
              </a:spcBef>
            </a:pPr>
            <a:r>
              <a:rPr lang="en-US" dirty="0"/>
              <a:t>The property is a special franchise parcel.</a:t>
            </a:r>
          </a:p>
        </p:txBody>
      </p:sp>
    </p:spTree>
    <p:extLst>
      <p:ext uri="{BB962C8B-B14F-4D97-AF65-F5344CB8AC3E}">
        <p14:creationId xmlns:p14="http://schemas.microsoft.com/office/powerpoint/2010/main" val="42744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0723"/>
            <a:ext cx="8229600" cy="3117427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Misclassification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The property has been designated in the wrong class </a:t>
            </a:r>
            <a:br>
              <a:rPr lang="en-US" dirty="0"/>
            </a:br>
            <a:r>
              <a:rPr lang="en-US" dirty="0"/>
              <a:t>of property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Only applies to jurisdictions which establish homestead and non-homestead tax rates; and </a:t>
            </a:r>
          </a:p>
          <a:p>
            <a:pPr>
              <a:spcBef>
                <a:spcPts val="1800"/>
              </a:spcBef>
            </a:pPr>
            <a:r>
              <a:rPr lang="en-US" dirty="0"/>
              <a:t>in Special Assessing Units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1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6455"/>
            <a:ext cx="8229600" cy="26365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In most cases, a single complaint type should be indicated on the complaint form (the complainant should not simply select all grounds without evidence to substantiate each claim).</a:t>
            </a:r>
          </a:p>
          <a:p>
            <a:pPr>
              <a:spcBef>
                <a:spcPts val="3000"/>
              </a:spcBef>
            </a:pPr>
            <a:r>
              <a:rPr lang="en-US" dirty="0"/>
              <a:t>Forms should be complete before they are accepted by the board for a decision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3557"/>
            <a:ext cx="8229600" cy="3061546"/>
          </a:xfrm>
        </p:spPr>
        <p:txBody>
          <a:bodyPr/>
          <a:lstStyle/>
          <a:p>
            <a:r>
              <a:rPr lang="en-US" dirty="0"/>
              <a:t>Homeowners can now receive their School Tax Relief (STAR) benefits as a property tax exemption or as a check directly from New York State (the STAR credit) </a:t>
            </a:r>
          </a:p>
          <a:p>
            <a:pPr>
              <a:spcBef>
                <a:spcPts val="2600"/>
              </a:spcBef>
            </a:pPr>
            <a:r>
              <a:rPr lang="en-US" dirty="0"/>
              <a:t>The BAR </a:t>
            </a:r>
            <a:r>
              <a:rPr lang="en-US" b="1" dirty="0"/>
              <a:t>cannot</a:t>
            </a:r>
            <a:r>
              <a:rPr lang="en-US" dirty="0"/>
              <a:t> review determinations regarding the STAR credit. Homeowners with questions about the STAR credit should be directed to the New York State Department of Taxation and Finance.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5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BAR and STAR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3742"/>
            <a:ext cx="8229600" cy="34747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STAR exemptions can be denied either by the assessor or by the New York State Tax Department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600"/>
              </a:spcBef>
            </a:pPr>
            <a:r>
              <a:rPr lang="en-US" dirty="0"/>
              <a:t>The BAR </a:t>
            </a:r>
            <a:r>
              <a:rPr lang="en-US" b="1" dirty="0"/>
              <a:t>cannot</a:t>
            </a:r>
            <a:r>
              <a:rPr lang="en-US" dirty="0"/>
              <a:t> review STAR exemption denials by the Tax Department.  If homeowners ask the BAR to review a denial by the Tax Department, they should be referred to the Tax Department.  </a:t>
            </a:r>
          </a:p>
          <a:p>
            <a:pPr>
              <a:spcBef>
                <a:spcPts val="1600"/>
              </a:spcBef>
            </a:pPr>
            <a:r>
              <a:rPr lang="en-US" dirty="0"/>
              <a:t>The BAR </a:t>
            </a:r>
            <a:r>
              <a:rPr lang="en-US" b="1" dirty="0"/>
              <a:t>can</a:t>
            </a:r>
            <a:r>
              <a:rPr lang="en-US" dirty="0"/>
              <a:t> review STAR exemption denials by </a:t>
            </a:r>
            <a:br>
              <a:rPr lang="en-US" dirty="0"/>
            </a:br>
            <a:r>
              <a:rPr lang="en-US" dirty="0"/>
              <a:t>the assessor.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12450-C6A0-4BE3-BE1F-6DA8F8AAC3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 b="24910"/>
          <a:stretch/>
        </p:blipFill>
        <p:spPr>
          <a:xfrm>
            <a:off x="-7779" y="1383028"/>
            <a:ext cx="9151779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Determinations of the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8921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5" y="1404366"/>
            <a:ext cx="8458200" cy="26158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Presumption of law is that the </a:t>
            </a:r>
            <a:br>
              <a:rPr lang="en-US" sz="3600" dirty="0"/>
            </a:br>
            <a:r>
              <a:rPr lang="en-US" sz="3600" dirty="0"/>
              <a:t>assessor</a:t>
            </a:r>
            <a:r>
              <a:rPr lang="en-US" sz="3600" dirty="0">
                <a:solidFill>
                  <a:srgbClr val="FF0000"/>
                </a:solidFill>
              </a:rPr>
              <a:t>’</a:t>
            </a:r>
            <a:r>
              <a:rPr lang="en-US" sz="3600" dirty="0"/>
              <a:t>s value is </a:t>
            </a:r>
            <a:r>
              <a:rPr lang="en-US" sz="3600" b="1" dirty="0">
                <a:solidFill>
                  <a:srgbClr val="007681"/>
                </a:solidFill>
              </a:rPr>
              <a:t>correct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dirty="0"/>
              <a:t>Burden of proof is on the </a:t>
            </a:r>
            <a:br>
              <a:rPr lang="en-US" sz="3600" dirty="0"/>
            </a:br>
            <a:r>
              <a:rPr lang="en-US" sz="3600" dirty="0"/>
              <a:t>complainant to prove otherwise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8804" y="3051810"/>
            <a:ext cx="7475220" cy="112014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90513" indent="-290513" algn="l" defTabSz="914400" rtl="0" eaLnBrk="1" latinLnBrk="0" hangingPunct="1">
              <a:spcBef>
                <a:spcPts val="1400"/>
              </a:spcBef>
              <a:buClr>
                <a:srgbClr val="113356"/>
              </a:buClr>
              <a:buSzPct val="115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79400" algn="l" defTabSz="914400" rtl="0" eaLnBrk="1" latinLnBrk="0" hangingPunct="1">
              <a:spcBef>
                <a:spcPts val="800"/>
              </a:spcBef>
              <a:buClr>
                <a:srgbClr val="113356"/>
              </a:buClr>
              <a:buSzPct val="12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90513" algn="l" defTabSz="914400" rtl="0" eaLnBrk="1" latinLnBrk="0" hangingPunct="1">
              <a:spcBef>
                <a:spcPts val="300"/>
              </a:spcBef>
              <a:buClr>
                <a:srgbClr val="113356"/>
              </a:buClr>
              <a:buSzPct val="11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3356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340" dirty="0"/>
          </a:p>
          <a:p>
            <a:pPr algn="ctr"/>
            <a:endParaRPr lang="en-US" sz="2340" dirty="0"/>
          </a:p>
        </p:txBody>
      </p:sp>
    </p:spTree>
    <p:extLst>
      <p:ext uri="{BB962C8B-B14F-4D97-AF65-F5344CB8AC3E}">
        <p14:creationId xmlns:p14="http://schemas.microsoft.com/office/powerpoint/2010/main" val="3068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BAR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05074"/>
            <a:ext cx="8229600" cy="32461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Quasi-judicial body </a:t>
            </a:r>
          </a:p>
          <a:p>
            <a:pPr>
              <a:spcBef>
                <a:spcPts val="2400"/>
              </a:spcBef>
            </a:pPr>
            <a:r>
              <a:rPr lang="en-US" dirty="0"/>
              <a:t>Each member should: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possess a judicial temperament;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provide a fair hearing;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safeguard due process of law; and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withdraw from a case if disqualified based on </a:t>
            </a:r>
            <a:br>
              <a:rPr lang="en-US" dirty="0"/>
            </a:br>
            <a:r>
              <a:rPr lang="en-US" dirty="0"/>
              <a:t>personal interest.</a:t>
            </a:r>
          </a:p>
        </p:txBody>
      </p:sp>
    </p:spTree>
    <p:extLst>
      <p:ext uri="{BB962C8B-B14F-4D97-AF65-F5344CB8AC3E}">
        <p14:creationId xmlns:p14="http://schemas.microsoft.com/office/powerpoint/2010/main" val="2522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51" y="1764031"/>
            <a:ext cx="8534400" cy="179831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complainant </a:t>
            </a:r>
            <a:r>
              <a:rPr lang="en-US" sz="3600" b="1" dirty="0">
                <a:solidFill>
                  <a:srgbClr val="007681"/>
                </a:solidFill>
              </a:rPr>
              <a:t>must present convincing evidence</a:t>
            </a:r>
            <a:r>
              <a:rPr lang="en-US" sz="3600" dirty="0"/>
              <a:t> that the assessor’s judgment is incorrect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66623"/>
            <a:ext cx="8229600" cy="32461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Such relevant proof as a reasonable mind may accept as adequate to support a conclusion of ultimate fact</a:t>
            </a:r>
          </a:p>
          <a:p>
            <a:pPr>
              <a:spcBef>
                <a:spcPts val="3000"/>
              </a:spcBef>
            </a:pPr>
            <a:r>
              <a:rPr lang="en-US" dirty="0"/>
              <a:t>Demonstrates the existence of a valid and credible dispute regarding valuation</a:t>
            </a:r>
          </a:p>
          <a:p>
            <a:pPr>
              <a:spcBef>
                <a:spcPts val="3000"/>
              </a:spcBef>
            </a:pPr>
            <a:r>
              <a:rPr lang="en-US" dirty="0"/>
              <a:t>Based upon sound theory and objective data rather than on mere wishful thinking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0047"/>
            <a:ext cx="8305800" cy="3194303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Board’s role is not to debate property taxes or tax burden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200"/>
              </a:spcBef>
            </a:pPr>
            <a:r>
              <a:rPr lang="en-US" dirty="0"/>
              <a:t>BAR must remain impartial (not expected to help the taxpayer or defend the assessor).</a:t>
            </a:r>
          </a:p>
          <a:p>
            <a:pPr>
              <a:spcBef>
                <a:spcPts val="2200"/>
              </a:spcBef>
            </a:pPr>
            <a:r>
              <a:rPr lang="en-US" dirty="0"/>
              <a:t>Sympathy for a property owner’s situation is not a valid reason to lower an assessment.  The board cannot consider ability to pay, financial hardship, personal issues, etc.</a:t>
            </a:r>
          </a:p>
        </p:txBody>
      </p:sp>
    </p:spTree>
    <p:extLst>
      <p:ext uri="{BB962C8B-B14F-4D97-AF65-F5344CB8AC3E}">
        <p14:creationId xmlns:p14="http://schemas.microsoft.com/office/powerpoint/2010/main" val="15266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Unwarranted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1008"/>
            <a:ext cx="7543800" cy="2865119"/>
          </a:xfrm>
        </p:spPr>
        <p:txBody>
          <a:bodyPr/>
          <a:lstStyle/>
          <a:p>
            <a:r>
              <a:rPr lang="en-US" dirty="0"/>
              <a:t>No token reductions - assessments shouldn’t be lowered to appease homeowners or reward them for “making the effort” to come in.</a:t>
            </a:r>
          </a:p>
          <a:p>
            <a:pPr>
              <a:spcBef>
                <a:spcPts val="3000"/>
              </a:spcBef>
            </a:pPr>
            <a:r>
              <a:rPr lang="en-US" dirty="0"/>
              <a:t>Lowering an assessment without a valid reason increases the tax burden for all other property owners and creates inequity on the assessment roll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3833"/>
            <a:ext cx="8382000" cy="368940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The primary duty of the BAR is to decide whether the assessment in question is proper and equitable.</a:t>
            </a:r>
          </a:p>
          <a:p>
            <a:pPr>
              <a:spcBef>
                <a:spcPts val="900"/>
              </a:spcBef>
            </a:pPr>
            <a:r>
              <a:rPr lang="en-US" dirty="0"/>
              <a:t>Has the owner</a:t>
            </a:r>
            <a:r>
              <a:rPr lang="en-US" b="1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filed in timely manner?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clearly stated facts as basis of complaint?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presented sufficiently detailed evidence to support claim?</a:t>
            </a:r>
          </a:p>
          <a:p>
            <a:pPr>
              <a:spcBef>
                <a:spcPts val="600"/>
              </a:spcBef>
            </a:pPr>
            <a:r>
              <a:rPr lang="en-US" dirty="0"/>
              <a:t>Has the assessor</a:t>
            </a:r>
            <a:r>
              <a:rPr lang="en-US" b="1" dirty="0"/>
              <a:t>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viewed the property?</a:t>
            </a:r>
          </a:p>
          <a:p>
            <a:pPr lvl="1">
              <a:spcBef>
                <a:spcPts val="0"/>
              </a:spcBef>
            </a:pPr>
            <a:r>
              <a:rPr lang="en-US" spc="-50" dirty="0"/>
              <a:t>presented facts or evidence to explain the basis of assessment?</a:t>
            </a:r>
          </a:p>
        </p:txBody>
      </p:sp>
    </p:spTree>
    <p:extLst>
      <p:ext uri="{BB962C8B-B14F-4D97-AF65-F5344CB8AC3E}">
        <p14:creationId xmlns:p14="http://schemas.microsoft.com/office/powerpoint/2010/main" val="20827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0775"/>
            <a:ext cx="8382000" cy="2142743"/>
          </a:xfrm>
        </p:spPr>
        <p:txBody>
          <a:bodyPr/>
          <a:lstStyle/>
          <a:p>
            <a:r>
              <a:rPr lang="en-US" dirty="0"/>
              <a:t>It’s not the job of the BAR to re-appraise each property</a:t>
            </a:r>
            <a:br>
              <a:rPr lang="en-US" dirty="0"/>
            </a:br>
            <a:r>
              <a:rPr lang="en-US" dirty="0"/>
              <a:t>in question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4200"/>
              </a:spcBef>
            </a:pPr>
            <a:r>
              <a:rPr lang="en-US" dirty="0"/>
              <a:t>The BAR must decide if the complainant has supported their complaint with evidence beyond that of the assessor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9799"/>
            <a:ext cx="8458200" cy="3324175"/>
          </a:xfrm>
        </p:spPr>
        <p:txBody>
          <a:bodyPr/>
          <a:lstStyle/>
          <a:p>
            <a:r>
              <a:rPr lang="en-US" dirty="0"/>
              <a:t>Prior to grievance day, the taxpayer and assessor may stipulate to an agreement of assessed value.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stipulation must be in writing on grievance form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stipulation must be signed by the assessor and the taxpayer</a:t>
            </a:r>
          </a:p>
          <a:p>
            <a:pPr>
              <a:spcBef>
                <a:spcPts val="1200"/>
              </a:spcBef>
            </a:pPr>
            <a:r>
              <a:rPr lang="en-US" dirty="0"/>
              <a:t>The BAR is expected to ratify any such stipulation and no further judicial review is allowed.</a:t>
            </a:r>
          </a:p>
          <a:p>
            <a:pPr>
              <a:spcBef>
                <a:spcPts val="1200"/>
              </a:spcBef>
            </a:pPr>
            <a:r>
              <a:rPr lang="en-US" dirty="0"/>
              <a:t>The BAR isn’t required to mail a notice of determination </a:t>
            </a:r>
            <a:br>
              <a:rPr lang="en-US" dirty="0"/>
            </a:br>
            <a:r>
              <a:rPr lang="en-US" dirty="0"/>
              <a:t>for stipulations.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54378"/>
            <a:ext cx="8229600" cy="32461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Non-cooperation or willful neglect: </a:t>
            </a:r>
            <a:r>
              <a:rPr lang="en-US" dirty="0"/>
              <a:t>willful refusal to appear, provide relevant documents, or answer questions are grounds for dismissal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taxpayer is notified that their grievance form is incomplete or inaccurate but fails to correct it.</a:t>
            </a:r>
          </a:p>
          <a:p>
            <a:pPr>
              <a:spcBef>
                <a:spcPts val="1800"/>
              </a:spcBef>
            </a:pPr>
            <a:r>
              <a:rPr lang="en-US" dirty="0"/>
              <a:t>The BAR makes a reasonable request for documents or information and the taxpayer refuses or fails to supply it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9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53878"/>
            <a:ext cx="8382000" cy="146826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Non-cooperation or willful neglect: </a:t>
            </a:r>
          </a:p>
          <a:p>
            <a:pPr marL="0" indent="0">
              <a:buNone/>
            </a:pPr>
            <a:r>
              <a:rPr lang="en-US" sz="2600" dirty="0"/>
              <a:t>If the request is reasonable, the BAR (not the taxpayer) determines what is relevant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3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of the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222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May:</a:t>
            </a:r>
          </a:p>
          <a:p>
            <a:pPr>
              <a:spcBef>
                <a:spcPts val="600"/>
              </a:spcBef>
            </a:pPr>
            <a:r>
              <a:rPr lang="en-US" dirty="0"/>
              <a:t>leave original assessment unchanged</a:t>
            </a:r>
          </a:p>
          <a:p>
            <a:pPr>
              <a:spcBef>
                <a:spcPts val="300"/>
              </a:spcBef>
            </a:pPr>
            <a:r>
              <a:rPr lang="en-US" dirty="0"/>
              <a:t>lower the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determine how much to lower it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May not:</a:t>
            </a:r>
          </a:p>
          <a:p>
            <a:pPr>
              <a:spcBef>
                <a:spcPts val="600"/>
              </a:spcBef>
            </a:pPr>
            <a:r>
              <a:rPr lang="en-US" dirty="0"/>
              <a:t>raise an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lower an assessment to less than the amount requested</a:t>
            </a:r>
          </a:p>
        </p:txBody>
      </p:sp>
    </p:spTree>
    <p:extLst>
      <p:ext uri="{BB962C8B-B14F-4D97-AF65-F5344CB8AC3E}">
        <p14:creationId xmlns:p14="http://schemas.microsoft.com/office/powerpoint/2010/main" val="13621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-26452"/>
            <a:ext cx="8991600" cy="720090"/>
          </a:xfrm>
        </p:spPr>
        <p:txBody>
          <a:bodyPr>
            <a:noAutofit/>
          </a:bodyPr>
          <a:lstStyle/>
          <a:p>
            <a:r>
              <a:rPr lang="en-US" spc="-30" dirty="0"/>
              <a:t>Role of the Assessor in Relation to BAR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085680"/>
            <a:ext cx="8229600" cy="32461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The assessor files a tentative assessment roll by May 1</a:t>
            </a:r>
            <a:r>
              <a:rPr lang="en-US" baseline="30000" dirty="0"/>
              <a:t>st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publishes a notice of filing, which includes dates and times that the BAR will meet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attends all public BAR hearings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has right to be heard/minutes recorded on </a:t>
            </a:r>
            <a:br>
              <a:rPr lang="en-US" dirty="0"/>
            </a:br>
            <a:r>
              <a:rPr lang="en-US" dirty="0"/>
              <a:t>any complaint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382000" cy="2784872"/>
          </a:xfrm>
        </p:spPr>
        <p:txBody>
          <a:bodyPr/>
          <a:lstStyle/>
          <a:p>
            <a:pPr marL="0" indent="0">
              <a:buNone/>
            </a:pPr>
            <a:r>
              <a:rPr lang="en-US" sz="2600" b="1" spc="-50" dirty="0">
                <a:solidFill>
                  <a:srgbClr val="007681"/>
                </a:solidFill>
              </a:rPr>
              <a:t>After hearing all complaints, the BAR should close the </a:t>
            </a:r>
            <a:r>
              <a:rPr lang="en-US" sz="2600" b="1" dirty="0">
                <a:solidFill>
                  <a:srgbClr val="007681"/>
                </a:solidFill>
              </a:rPr>
              <a:t>hearing and meet privately to make determinations.</a:t>
            </a:r>
          </a:p>
          <a:p>
            <a:pPr>
              <a:spcBef>
                <a:spcPts val="2400"/>
              </a:spcBef>
            </a:pPr>
            <a:r>
              <a:rPr lang="en-US" dirty="0"/>
              <a:t>Executive session, not a public meeting</a:t>
            </a:r>
          </a:p>
          <a:p>
            <a:pPr>
              <a:spcBef>
                <a:spcPts val="1800"/>
              </a:spcBef>
            </a:pPr>
            <a:r>
              <a:rPr lang="en-US" dirty="0"/>
              <a:t>Assessor and complainant not present</a:t>
            </a:r>
          </a:p>
          <a:p>
            <a:pPr>
              <a:spcBef>
                <a:spcPts val="1800"/>
              </a:spcBef>
            </a:pPr>
            <a:r>
              <a:rPr lang="en-US" dirty="0"/>
              <a:t>No “on-the-spot” decisions</a:t>
            </a:r>
          </a:p>
        </p:txBody>
      </p:sp>
    </p:spTree>
    <p:extLst>
      <p:ext uri="{BB962C8B-B14F-4D97-AF65-F5344CB8AC3E}">
        <p14:creationId xmlns:p14="http://schemas.microsoft.com/office/powerpoint/2010/main" val="40628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0033"/>
            <a:ext cx="8229600" cy="3394472"/>
          </a:xfrm>
        </p:spPr>
        <p:txBody>
          <a:bodyPr/>
          <a:lstStyle/>
          <a:p>
            <a:r>
              <a:rPr lang="en-US" dirty="0"/>
              <a:t>BAR must act as a body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the board (or a majority thereof) must make a final decision on each complaint.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 minutes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consider statements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consider testimony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 proofs</a:t>
            </a:r>
          </a:p>
          <a:p>
            <a:pPr>
              <a:spcBef>
                <a:spcPts val="600"/>
              </a:spcBef>
            </a:pPr>
            <a:r>
              <a:rPr lang="en-US" dirty="0"/>
              <a:t>Arrive at a decision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the vote on each complaint must be recorded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5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Determinations Are Made…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2433"/>
            <a:ext cx="8229600" cy="3113525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Notify complainant of BAR final determination.  Form</a:t>
            </a:r>
            <a:br>
              <a:rPr lang="en-US" dirty="0"/>
            </a:br>
            <a:r>
              <a:rPr lang="en-US" dirty="0"/>
              <a:t>RP-525 - </a:t>
            </a:r>
            <a:r>
              <a:rPr lang="en-US" i="1" dirty="0"/>
              <a:t>Notice of Determination </a:t>
            </a:r>
            <a:r>
              <a:rPr lang="en-US" dirty="0"/>
              <a:t>should be filled out </a:t>
            </a:r>
            <a:r>
              <a:rPr lang="en-US" spc="-50" dirty="0"/>
              <a:t>completely and must include the reason for determination.</a:t>
            </a:r>
          </a:p>
          <a:p>
            <a:pPr>
              <a:spcBef>
                <a:spcPts val="1800"/>
              </a:spcBef>
            </a:pPr>
            <a:r>
              <a:rPr lang="en-US" spc="-50" dirty="0"/>
              <a:t>Deliver </a:t>
            </a:r>
            <a:r>
              <a:rPr lang="en-US" i="1" spc="-50" dirty="0"/>
              <a:t>Statement of Changes </a:t>
            </a:r>
            <a:r>
              <a:rPr lang="en-US" spc="-50" dirty="0"/>
              <a:t>to assessor prior to last date for filing of the assessment roll (July 1st in most towns).</a:t>
            </a:r>
          </a:p>
          <a:p>
            <a:pPr>
              <a:spcBef>
                <a:spcPts val="1800"/>
              </a:spcBef>
            </a:pPr>
            <a:r>
              <a:rPr lang="en-US" dirty="0"/>
              <a:t>Verified list of changes should include all stipulations and grievances filed, regardless of change.</a:t>
            </a:r>
          </a:p>
        </p:txBody>
      </p:sp>
    </p:spTree>
    <p:extLst>
      <p:ext uri="{BB962C8B-B14F-4D97-AF65-F5344CB8AC3E}">
        <p14:creationId xmlns:p14="http://schemas.microsoft.com/office/powerpoint/2010/main" val="2855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7071AC-94C2-476F-89B3-92F7E734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5" b="22985"/>
          <a:stretch/>
        </p:blipFill>
        <p:spPr>
          <a:xfrm>
            <a:off x="0" y="1380945"/>
            <a:ext cx="9145693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C0D80-2150-4ED6-B69B-8CC5C774DB66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Second Meeting of the BAR and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Subsequent Complaint Routes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9770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Meeting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11497"/>
            <a:ext cx="8229600" cy="33944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Convened to review assessments made through the Correction of Error process (RPTL 553)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Petition is submitted either by the assessor or the county Real Property Tax Director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This corrects clerical errors, unlawful entries, errors in essential fact, and omissions.</a:t>
            </a:r>
          </a:p>
          <a:p>
            <a:pPr>
              <a:spcBef>
                <a:spcPts val="1800"/>
              </a:spcBef>
            </a:pPr>
            <a:r>
              <a:rPr lang="en-US" dirty="0"/>
              <a:t>This is defined in RPTL 550.</a:t>
            </a:r>
          </a:p>
        </p:txBody>
      </p:sp>
    </p:spTree>
    <p:extLst>
      <p:ext uri="{BB962C8B-B14F-4D97-AF65-F5344CB8AC3E}">
        <p14:creationId xmlns:p14="http://schemas.microsoft.com/office/powerpoint/2010/main" val="4255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/>
              <a:t>is the Second </a:t>
            </a:r>
            <a:r>
              <a:rPr lang="en-US" dirty="0"/>
              <a:t>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830"/>
            <a:ext cx="8458200" cy="2736104"/>
          </a:xfrm>
        </p:spPr>
        <p:txBody>
          <a:bodyPr/>
          <a:lstStyle/>
          <a:p>
            <a:r>
              <a:rPr lang="en-US" dirty="0"/>
              <a:t>Between July 15th (15 days after the filing of the Final Assessment Roll) and at least 20 days prior to the tax levy.</a:t>
            </a:r>
          </a:p>
          <a:p>
            <a:pPr>
              <a:spcBef>
                <a:spcPts val="3000"/>
              </a:spcBef>
            </a:pPr>
            <a:r>
              <a:rPr lang="en-US" dirty="0"/>
              <a:t>May have several “second” meetings (prior to school levy, county/town levy, and village levy).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easier for the taxpayer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more cost-effective for the taxing jurisdiction</a:t>
            </a:r>
          </a:p>
        </p:txBody>
      </p:sp>
    </p:spTree>
    <p:extLst>
      <p:ext uri="{BB962C8B-B14F-4D97-AF65-F5344CB8AC3E}">
        <p14:creationId xmlns:p14="http://schemas.microsoft.com/office/powerpoint/2010/main" val="6365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6662"/>
            <a:ext cx="8229600" cy="339447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Small Claims Assessment Review (SCAR)</a:t>
            </a:r>
          </a:p>
          <a:p>
            <a:pPr>
              <a:spcBef>
                <a:spcPts val="1800"/>
              </a:spcBef>
            </a:pPr>
            <a:r>
              <a:rPr lang="en-US" dirty="0"/>
              <a:t>For 1, 2, or 3-family residential property owners only</a:t>
            </a:r>
          </a:p>
          <a:p>
            <a:pPr>
              <a:spcBef>
                <a:spcPts val="1600"/>
              </a:spcBef>
            </a:pPr>
            <a:r>
              <a:rPr lang="en-US" dirty="0"/>
              <a:t>Must have already filed a grievance with BAR</a:t>
            </a:r>
          </a:p>
          <a:p>
            <a:pPr>
              <a:spcBef>
                <a:spcPts val="1600"/>
              </a:spcBef>
            </a:pPr>
            <a:r>
              <a:rPr lang="en-US" dirty="0"/>
              <a:t>Must file petition within 30 days of completion and filing of the final assessment roll</a:t>
            </a:r>
          </a:p>
          <a:p>
            <a:pPr>
              <a:spcBef>
                <a:spcPts val="1600"/>
              </a:spcBef>
            </a:pPr>
            <a:r>
              <a:rPr lang="en-US" dirty="0"/>
              <a:t>Subject to a small filing fee</a:t>
            </a:r>
          </a:p>
        </p:txBody>
      </p:sp>
    </p:spTree>
    <p:extLst>
      <p:ext uri="{BB962C8B-B14F-4D97-AF65-F5344CB8AC3E}">
        <p14:creationId xmlns:p14="http://schemas.microsoft.com/office/powerpoint/2010/main" val="18997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5570"/>
            <a:ext cx="8229600" cy="306258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Tax Certiorari</a:t>
            </a:r>
          </a:p>
          <a:p>
            <a:pPr>
              <a:spcBef>
                <a:spcPts val="1800"/>
              </a:spcBef>
            </a:pPr>
            <a:r>
              <a:rPr lang="en-US" dirty="0"/>
              <a:t>For all property owners</a:t>
            </a:r>
          </a:p>
          <a:p>
            <a:pPr>
              <a:spcBef>
                <a:spcPts val="1200"/>
              </a:spcBef>
            </a:pPr>
            <a:r>
              <a:rPr lang="en-US" dirty="0"/>
              <a:t>Must have filed a grievance with BAR</a:t>
            </a:r>
          </a:p>
          <a:p>
            <a:pPr>
              <a:spcBef>
                <a:spcPts val="1200"/>
              </a:spcBef>
            </a:pPr>
            <a:r>
              <a:rPr lang="en-US" dirty="0"/>
              <a:t>Must file petition within 30 days of completion and filing of the final assessment roll</a:t>
            </a:r>
          </a:p>
          <a:p>
            <a:pPr>
              <a:spcBef>
                <a:spcPts val="1200"/>
              </a:spcBef>
            </a:pPr>
            <a:r>
              <a:rPr lang="en-US" dirty="0"/>
              <a:t>Should involve an attorney</a:t>
            </a:r>
          </a:p>
        </p:txBody>
      </p:sp>
    </p:spTree>
    <p:extLst>
      <p:ext uri="{BB962C8B-B14F-4D97-AF65-F5344CB8AC3E}">
        <p14:creationId xmlns:p14="http://schemas.microsoft.com/office/powerpoint/2010/main" val="34477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1758"/>
            <a:ext cx="8077201" cy="3200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If a taxpayer subsequently files for small claims or certiorari action, the BAR grievance form sets the parameters:</a:t>
            </a:r>
          </a:p>
          <a:p>
            <a:pPr>
              <a:spcBef>
                <a:spcPts val="1800"/>
              </a:spcBef>
            </a:pPr>
            <a:r>
              <a:rPr lang="en-US" dirty="0"/>
              <a:t>the taxpayer cannot claim an assessed value or fair market value lower than that on the grievance form; and</a:t>
            </a:r>
          </a:p>
          <a:p>
            <a:pPr>
              <a:spcBef>
                <a:spcPts val="1200"/>
              </a:spcBef>
            </a:pPr>
            <a:r>
              <a:rPr lang="en-US" dirty="0"/>
              <a:t>the taxpayer cannot claim another grounds for relief if it is not claimed on the original grievance.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3886"/>
            <a:ext cx="8229600" cy="3394472"/>
          </a:xfrm>
        </p:spPr>
        <p:txBody>
          <a:bodyPr/>
          <a:lstStyle/>
          <a:p>
            <a:r>
              <a:rPr lang="en-US" dirty="0"/>
              <a:t>Remember it is the value of the assessment being challenged, </a:t>
            </a:r>
            <a:r>
              <a:rPr lang="en-US" b="1" dirty="0"/>
              <a:t>not taxes</a:t>
            </a:r>
            <a:r>
              <a:rPr lang="en-US" dirty="0"/>
              <a:t>.</a:t>
            </a:r>
          </a:p>
          <a:p>
            <a:pPr>
              <a:spcBef>
                <a:spcPts val="1000"/>
              </a:spcBef>
            </a:pPr>
            <a:r>
              <a:rPr lang="en-US" dirty="0"/>
              <a:t>Presumption of law is that the assessor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s value is correct until proven otherwise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The burden of proof is on the complainant to prove the basis of the complaint with proper evidence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The objective is to seek out all the facts so that a fair decision can be made.</a:t>
            </a:r>
          </a:p>
        </p:txBody>
      </p:sp>
    </p:spTree>
    <p:extLst>
      <p:ext uri="{BB962C8B-B14F-4D97-AF65-F5344CB8AC3E}">
        <p14:creationId xmlns:p14="http://schemas.microsoft.com/office/powerpoint/2010/main" val="8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Process for Taxpayer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78"/>
            <a:ext cx="8229600" cy="33944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If Taxpayer believes assessment is too high, they may first discuss with the assessor and reach an agreement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Administrative procedure for assessment complaints: file a petition with the Board of Assessment Review </a:t>
            </a:r>
          </a:p>
          <a:p>
            <a:pPr>
              <a:spcBef>
                <a:spcPts val="1800"/>
              </a:spcBef>
            </a:pPr>
            <a:r>
              <a:rPr lang="en-US" dirty="0"/>
              <a:t>Judicial review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small claims assessment review (hearing officer)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tax certiorari (court proceeding)</a:t>
            </a:r>
          </a:p>
        </p:txBody>
      </p:sp>
    </p:spTree>
    <p:extLst>
      <p:ext uri="{BB962C8B-B14F-4D97-AF65-F5344CB8AC3E}">
        <p14:creationId xmlns:p14="http://schemas.microsoft.com/office/powerpoint/2010/main" val="11986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3407"/>
            <a:ext cx="8305800" cy="2941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Basis of determinations:</a:t>
            </a:r>
            <a:r>
              <a:rPr lang="en-US" dirty="0"/>
              <a:t> Has the property owner supplied sufficient and convincing evidence to prove the assessment is incorrect?  </a:t>
            </a:r>
          </a:p>
          <a:p>
            <a:pPr>
              <a:spcBef>
                <a:spcPts val="3000"/>
              </a:spcBef>
            </a:pPr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, make the appropriate reduction.</a:t>
            </a:r>
          </a:p>
          <a:p>
            <a:pPr>
              <a:spcBef>
                <a:spcPts val="2400"/>
              </a:spcBef>
            </a:pPr>
            <a:r>
              <a:rPr lang="en-US" dirty="0"/>
              <a:t>If </a:t>
            </a:r>
            <a:r>
              <a:rPr lang="en-US" b="1" dirty="0"/>
              <a:t>no</a:t>
            </a:r>
            <a:r>
              <a:rPr lang="en-US" dirty="0"/>
              <a:t>, the assessment remains unchanged.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26" y="2266950"/>
            <a:ext cx="6700671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7681"/>
                </a:soli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4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53" y="1585306"/>
            <a:ext cx="7475220" cy="22818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540"/>
              </a:spcBef>
              <a:buNone/>
            </a:pPr>
            <a:r>
              <a:rPr lang="en-US" sz="2800" dirty="0"/>
              <a:t>Visit the website of the New York State Department of Taxation and Finance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n-US" sz="3600" b="1" i="1" dirty="0">
                <a:solidFill>
                  <a:srgbClr val="00768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www.tax.ny.gov/pit/property</a:t>
            </a:r>
            <a:endParaRPr lang="en-US" sz="3600" b="1" i="1" dirty="0">
              <a:solidFill>
                <a:srgbClr val="007681"/>
              </a:solidFill>
            </a:endParaRPr>
          </a:p>
          <a:p>
            <a:pPr marL="0" indent="0" algn="ctr">
              <a:spcBef>
                <a:spcPts val="3780"/>
              </a:spcBef>
              <a:buNone/>
            </a:pPr>
            <a:endParaRPr lang="en-US" sz="2520" b="1" dirty="0">
              <a:solidFill>
                <a:srgbClr val="0F5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3"/>
          <p:cNvSpPr/>
          <p:nvPr/>
        </p:nvSpPr>
        <p:spPr>
          <a:xfrm>
            <a:off x="4230" y="1"/>
            <a:ext cx="9135541" cy="51435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565E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3" y="1271135"/>
            <a:ext cx="7003916" cy="123203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5"/>
          <p:cNvSpPr txBox="1"/>
          <p:nvPr/>
        </p:nvSpPr>
        <p:spPr>
          <a:xfrm>
            <a:off x="1070041" y="3205740"/>
            <a:ext cx="2207757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3576">
              <a:defRPr sz="3100" b="1" spc="30">
                <a:solidFill>
                  <a:schemeClr val="accent5"/>
                </a:solidFill>
              </a:defRPr>
            </a:lvl1pPr>
          </a:lstStyle>
          <a:p>
            <a:r>
              <a:rPr dirty="0"/>
              <a:t>Efficiency</a:t>
            </a:r>
          </a:p>
        </p:txBody>
      </p:sp>
      <p:sp>
        <p:nvSpPr>
          <p:cNvPr id="164" name="TextBox 6"/>
          <p:cNvSpPr txBox="1"/>
          <p:nvPr/>
        </p:nvSpPr>
        <p:spPr>
          <a:xfrm>
            <a:off x="2973279" y="3205740"/>
            <a:ext cx="2892923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3576">
              <a:defRPr sz="3100">
                <a:solidFill>
                  <a:srgbClr val="B2CBCE"/>
                </a:solidFill>
              </a:defRPr>
            </a:pPr>
            <a:r>
              <a:rPr dirty="0"/>
              <a:t>●  </a:t>
            </a:r>
            <a:r>
              <a:rPr b="1" spc="30" dirty="0">
                <a:solidFill>
                  <a:schemeClr val="accent5"/>
                </a:solidFill>
              </a:rPr>
              <a:t>Integrity</a:t>
            </a:r>
          </a:p>
        </p:txBody>
      </p:sp>
      <p:sp>
        <p:nvSpPr>
          <p:cNvPr id="165" name="TextBox 7"/>
          <p:cNvSpPr txBox="1"/>
          <p:nvPr/>
        </p:nvSpPr>
        <p:spPr>
          <a:xfrm>
            <a:off x="5561684" y="3205740"/>
            <a:ext cx="2512275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3576">
              <a:defRPr sz="3100">
                <a:solidFill>
                  <a:srgbClr val="B2CBCE"/>
                </a:solidFill>
              </a:defRPr>
            </a:pPr>
            <a:r>
              <a:rPr dirty="0"/>
              <a:t>●  </a:t>
            </a:r>
            <a:r>
              <a:rPr b="1" spc="30" dirty="0">
                <a:solidFill>
                  <a:schemeClr val="accent5"/>
                </a:solidFill>
              </a:rPr>
              <a:t>Fairness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  <p:bldP spid="16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6452"/>
            <a:ext cx="9143999" cy="720090"/>
          </a:xfrm>
        </p:spPr>
        <p:txBody>
          <a:bodyPr>
            <a:noAutofit/>
          </a:bodyPr>
          <a:lstStyle/>
          <a:p>
            <a:r>
              <a:rPr lang="en-US" dirty="0"/>
              <a:t>Key Dates in the Assessment Process*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3228"/>
              </p:ext>
            </p:extLst>
          </p:nvPr>
        </p:nvGraphicFramePr>
        <p:xfrm>
          <a:off x="152401" y="819150"/>
          <a:ext cx="8839199" cy="37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Valuation Date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July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291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Taxable Status Date</a:t>
                      </a:r>
                    </a:p>
                    <a:p>
                      <a:pPr marL="2286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Exemption filing deadline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March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Tentative Roll Filed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May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91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Grievance Day</a:t>
                      </a:r>
                    </a:p>
                    <a:p>
                      <a:pPr marL="2317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May vary in towns with a shared assessor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Tuesday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in May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Final Roll Filed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July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232" y="473225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* in most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371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eric DTF Template (2-16) 04">
  <a:themeElements>
    <a:clrScheme name="DTF Palette">
      <a:dk1>
        <a:sysClr val="windowText" lastClr="000000"/>
      </a:dk1>
      <a:lt1>
        <a:sysClr val="window" lastClr="FFFFFF"/>
      </a:lt1>
      <a:dk2>
        <a:srgbClr val="007681"/>
      </a:dk2>
      <a:lt2>
        <a:srgbClr val="FFD100"/>
      </a:lt2>
      <a:accent1>
        <a:srgbClr val="007681"/>
      </a:accent1>
      <a:accent2>
        <a:srgbClr val="FFD100"/>
      </a:accent2>
      <a:accent3>
        <a:srgbClr val="939598"/>
      </a:accent3>
      <a:accent4>
        <a:srgbClr val="696A6C"/>
      </a:accent4>
      <a:accent5>
        <a:srgbClr val="B7CECF"/>
      </a:accent5>
      <a:accent6>
        <a:srgbClr val="7FA9AE"/>
      </a:accent6>
      <a:hlink>
        <a:srgbClr val="26509F"/>
      </a:hlink>
      <a:folHlink>
        <a:srgbClr val="F7A8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0BD36D91A574683A3511C0EA5A1D1" ma:contentTypeVersion="1" ma:contentTypeDescription="Create a new document." ma:contentTypeScope="" ma:versionID="416bdac8c067208875ddca87f479a7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C3669-E222-46E5-B0BF-C878F3A319DA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0621AE-7FA6-45B8-AD43-516CBB09B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1D28C7-CCC9-4E40-B94D-A71E4749D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 DTF Template (2-16) 04</Template>
  <TotalTime>892</TotalTime>
  <Words>3403</Words>
  <Application>Microsoft Office PowerPoint</Application>
  <PresentationFormat>On-screen Show (16:9)</PresentationFormat>
  <Paragraphs>417</Paragraphs>
  <Slides>83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Wingdings</vt:lpstr>
      <vt:lpstr>Generic DTF Template (2-16) 04</vt:lpstr>
      <vt:lpstr>Board of Assessment Review</vt:lpstr>
      <vt:lpstr>Course Outline</vt:lpstr>
      <vt:lpstr>Unit 1</vt:lpstr>
      <vt:lpstr>The Real Property Tax</vt:lpstr>
      <vt:lpstr>Responsibilities of the Assessor</vt:lpstr>
      <vt:lpstr>Role of the BAR</vt:lpstr>
      <vt:lpstr>Role of the Assessor in Relation to BAR</vt:lpstr>
      <vt:lpstr>Complaint Process for Taxpayer</vt:lpstr>
      <vt:lpstr>Key Dates in the Assessment Process*</vt:lpstr>
      <vt:lpstr>Unit 2</vt:lpstr>
      <vt:lpstr>Assessment of Real Property</vt:lpstr>
      <vt:lpstr>The Standard of Assessment</vt:lpstr>
      <vt:lpstr>The Standard of Assessment</vt:lpstr>
      <vt:lpstr>Assessment of Real Property</vt:lpstr>
      <vt:lpstr>How is Market Value Determined?</vt:lpstr>
      <vt:lpstr>Three Approaches to Value</vt:lpstr>
      <vt:lpstr>Assessment of Real Property</vt:lpstr>
      <vt:lpstr>Assessment of Real Property</vt:lpstr>
      <vt:lpstr>Unit 3</vt:lpstr>
      <vt:lpstr>Profile of the BAR</vt:lpstr>
      <vt:lpstr>Qualifications</vt:lpstr>
      <vt:lpstr>BAR Responsibility</vt:lpstr>
      <vt:lpstr>Training and Certification</vt:lpstr>
      <vt:lpstr>Disclosure of Interest</vt:lpstr>
      <vt:lpstr>Unit 4</vt:lpstr>
      <vt:lpstr>Grievance Day Preparation</vt:lpstr>
      <vt:lpstr>Informational Meeting with Assessor</vt:lpstr>
      <vt:lpstr>Grievance Day Preparation</vt:lpstr>
      <vt:lpstr>Assessors’ Rights</vt:lpstr>
      <vt:lpstr>Unit 5</vt:lpstr>
      <vt:lpstr>Holding Grievance Hearings</vt:lpstr>
      <vt:lpstr>Quorum Requirements for Hearing</vt:lpstr>
      <vt:lpstr>Complaint Requirements</vt:lpstr>
      <vt:lpstr>Seating Arrangement</vt:lpstr>
      <vt:lpstr>Powers and Duties of the BAR</vt:lpstr>
      <vt:lpstr>Assessors Role in Hearings</vt:lpstr>
      <vt:lpstr>Hearing Testimony and Taking Proof</vt:lpstr>
      <vt:lpstr>Hearing Testimony and Taking Proof</vt:lpstr>
      <vt:lpstr>Holding Grievance Hearings</vt:lpstr>
      <vt:lpstr>Holding Grievance Hearings</vt:lpstr>
      <vt:lpstr>Unit 6</vt:lpstr>
      <vt:lpstr>PowerPoint Presentation</vt:lpstr>
      <vt:lpstr>PowerPoint Presentation</vt:lpstr>
      <vt:lpstr>Complaint Form (RP-524)</vt:lpstr>
      <vt:lpstr> Complaint Form (RP-524) </vt:lpstr>
      <vt:lpstr>Complaint Form (RP-524)</vt:lpstr>
      <vt:lpstr>Complaint Requirements</vt:lpstr>
      <vt:lpstr>Grounds for Complaint</vt:lpstr>
      <vt:lpstr>Grounds for Complaint</vt:lpstr>
      <vt:lpstr>Grounds for Complaint</vt:lpstr>
      <vt:lpstr>Information to Support Full Value</vt:lpstr>
      <vt:lpstr>Information to Support Full Value</vt:lpstr>
      <vt:lpstr>Grounds for Complaint</vt:lpstr>
      <vt:lpstr>Grounds for Complaint</vt:lpstr>
      <vt:lpstr>Grounds for Complaint</vt:lpstr>
      <vt:lpstr>STAR Program</vt:lpstr>
      <vt:lpstr>The BAR and STAR exemptions</vt:lpstr>
      <vt:lpstr>Unit 7</vt:lpstr>
      <vt:lpstr>PowerPoint Presentation</vt:lpstr>
      <vt:lpstr>PowerPoint Presentation</vt:lpstr>
      <vt:lpstr>Convincing Evidence</vt:lpstr>
      <vt:lpstr>Convincing Evidence</vt:lpstr>
      <vt:lpstr>Unwarranted Change</vt:lpstr>
      <vt:lpstr>Weighing the Evidence</vt:lpstr>
      <vt:lpstr>Weighing the Evidence</vt:lpstr>
      <vt:lpstr>Stipulations</vt:lpstr>
      <vt:lpstr>Grounds for Dismissal of Complaint</vt:lpstr>
      <vt:lpstr>Grounds for Dismissal of Complaint</vt:lpstr>
      <vt:lpstr>Powers of the BAR</vt:lpstr>
      <vt:lpstr>Determination Meeting</vt:lpstr>
      <vt:lpstr>Determination Meeting</vt:lpstr>
      <vt:lpstr>Once Determinations Are Made…</vt:lpstr>
      <vt:lpstr>Unit 8</vt:lpstr>
      <vt:lpstr>Second Meeting of the BAR</vt:lpstr>
      <vt:lpstr>When is the Second Meeting?</vt:lpstr>
      <vt:lpstr>Subsequent Complaint Routes</vt:lpstr>
      <vt:lpstr>Subsequent Complaint Routes</vt:lpstr>
      <vt:lpstr>Subsequent Complaint Routes</vt:lpstr>
      <vt:lpstr>Summary and Review</vt:lpstr>
      <vt:lpstr>Summary and Review</vt:lpstr>
      <vt:lpstr>Questions?</vt:lpstr>
      <vt:lpstr>Additional Information</vt:lpstr>
      <vt:lpstr>PowerPoint Presentation</vt:lpstr>
    </vt:vector>
  </TitlesOfParts>
  <Company>NYSDTF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Presenter Presenter Title</dc:title>
  <dc:creator>t55945</dc:creator>
  <cp:lastModifiedBy>Gloak, Geoffrey T (TAX)</cp:lastModifiedBy>
  <cp:revision>76</cp:revision>
  <cp:lastPrinted>2016-01-20T22:24:40Z</cp:lastPrinted>
  <dcterms:created xsi:type="dcterms:W3CDTF">2016-05-25T15:56:43Z</dcterms:created>
  <dcterms:modified xsi:type="dcterms:W3CDTF">2025-02-06T16:25:51Z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0x01010062F0BD36D91A574683A3511C0EA5A1D1</vt:lpwstr>
  </property>
</Properties>
</file>