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97" r:id="rId2"/>
    <p:sldId id="289" r:id="rId3"/>
    <p:sldId id="257" r:id="rId4"/>
    <p:sldId id="305" r:id="rId5"/>
    <p:sldId id="287" r:id="rId6"/>
    <p:sldId id="260" r:id="rId7"/>
    <p:sldId id="290" r:id="rId8"/>
    <p:sldId id="258" r:id="rId9"/>
    <p:sldId id="261" r:id="rId10"/>
    <p:sldId id="262" r:id="rId11"/>
    <p:sldId id="263" r:id="rId12"/>
    <p:sldId id="292" r:id="rId13"/>
    <p:sldId id="264" r:id="rId14"/>
    <p:sldId id="298" r:id="rId15"/>
    <p:sldId id="266" r:id="rId16"/>
    <p:sldId id="299" r:id="rId17"/>
    <p:sldId id="268" r:id="rId18"/>
    <p:sldId id="269" r:id="rId19"/>
    <p:sldId id="270" r:id="rId20"/>
    <p:sldId id="296" r:id="rId21"/>
    <p:sldId id="271" r:id="rId22"/>
    <p:sldId id="300" r:id="rId23"/>
    <p:sldId id="273" r:id="rId24"/>
    <p:sldId id="294" r:id="rId25"/>
    <p:sldId id="274" r:id="rId26"/>
    <p:sldId id="275" r:id="rId27"/>
    <p:sldId id="276" r:id="rId28"/>
    <p:sldId id="301" r:id="rId29"/>
    <p:sldId id="278" r:id="rId30"/>
    <p:sldId id="302" r:id="rId31"/>
    <p:sldId id="280" r:id="rId32"/>
    <p:sldId id="303" r:id="rId33"/>
    <p:sldId id="282" r:id="rId34"/>
    <p:sldId id="304" r:id="rId35"/>
    <p:sldId id="284" r:id="rId36"/>
    <p:sldId id="285" r:id="rId37"/>
    <p:sldId id="293" r:id="rId38"/>
    <p:sldId id="295" r:id="rId39"/>
    <p:sldId id="288" r:id="rId40"/>
  </p:sldIdLst>
  <p:sldSz cx="12192000" cy="6858000"/>
  <p:notesSz cx="7315200" cy="9601200"/>
  <p:defaultTextStyle>
    <a:defPPr>
      <a:defRPr lang="en-US"/>
    </a:defPPr>
    <a:lvl1pPr marL="0" algn="l" defTabSz="879176" rtl="0" eaLnBrk="1" latinLnBrk="0" hangingPunct="1">
      <a:defRPr sz="1700" kern="1200">
        <a:solidFill>
          <a:schemeClr val="tx1"/>
        </a:solidFill>
        <a:latin typeface="+mn-lt"/>
        <a:ea typeface="+mn-ea"/>
        <a:cs typeface="+mn-cs"/>
      </a:defRPr>
    </a:lvl1pPr>
    <a:lvl2pPr marL="439588" algn="l" defTabSz="879176" rtl="0" eaLnBrk="1" latinLnBrk="0" hangingPunct="1">
      <a:defRPr sz="1700" kern="1200">
        <a:solidFill>
          <a:schemeClr val="tx1"/>
        </a:solidFill>
        <a:latin typeface="+mn-lt"/>
        <a:ea typeface="+mn-ea"/>
        <a:cs typeface="+mn-cs"/>
      </a:defRPr>
    </a:lvl2pPr>
    <a:lvl3pPr marL="879176" algn="l" defTabSz="879176" rtl="0" eaLnBrk="1" latinLnBrk="0" hangingPunct="1">
      <a:defRPr sz="1700" kern="1200">
        <a:solidFill>
          <a:schemeClr val="tx1"/>
        </a:solidFill>
        <a:latin typeface="+mn-lt"/>
        <a:ea typeface="+mn-ea"/>
        <a:cs typeface="+mn-cs"/>
      </a:defRPr>
    </a:lvl3pPr>
    <a:lvl4pPr marL="1318764" algn="l" defTabSz="879176" rtl="0" eaLnBrk="1" latinLnBrk="0" hangingPunct="1">
      <a:defRPr sz="1700" kern="1200">
        <a:solidFill>
          <a:schemeClr val="tx1"/>
        </a:solidFill>
        <a:latin typeface="+mn-lt"/>
        <a:ea typeface="+mn-ea"/>
        <a:cs typeface="+mn-cs"/>
      </a:defRPr>
    </a:lvl4pPr>
    <a:lvl5pPr marL="1758351" algn="l" defTabSz="879176" rtl="0" eaLnBrk="1" latinLnBrk="0" hangingPunct="1">
      <a:defRPr sz="1700" kern="1200">
        <a:solidFill>
          <a:schemeClr val="tx1"/>
        </a:solidFill>
        <a:latin typeface="+mn-lt"/>
        <a:ea typeface="+mn-ea"/>
        <a:cs typeface="+mn-cs"/>
      </a:defRPr>
    </a:lvl5pPr>
    <a:lvl6pPr marL="2197939" algn="l" defTabSz="879176" rtl="0" eaLnBrk="1" latinLnBrk="0" hangingPunct="1">
      <a:defRPr sz="1700" kern="1200">
        <a:solidFill>
          <a:schemeClr val="tx1"/>
        </a:solidFill>
        <a:latin typeface="+mn-lt"/>
        <a:ea typeface="+mn-ea"/>
        <a:cs typeface="+mn-cs"/>
      </a:defRPr>
    </a:lvl6pPr>
    <a:lvl7pPr marL="2637527" algn="l" defTabSz="879176" rtl="0" eaLnBrk="1" latinLnBrk="0" hangingPunct="1">
      <a:defRPr sz="1700" kern="1200">
        <a:solidFill>
          <a:schemeClr val="tx1"/>
        </a:solidFill>
        <a:latin typeface="+mn-lt"/>
        <a:ea typeface="+mn-ea"/>
        <a:cs typeface="+mn-cs"/>
      </a:defRPr>
    </a:lvl7pPr>
    <a:lvl8pPr marL="3077115" algn="l" defTabSz="879176" rtl="0" eaLnBrk="1" latinLnBrk="0" hangingPunct="1">
      <a:defRPr sz="1700" kern="1200">
        <a:solidFill>
          <a:schemeClr val="tx1"/>
        </a:solidFill>
        <a:latin typeface="+mn-lt"/>
        <a:ea typeface="+mn-ea"/>
        <a:cs typeface="+mn-cs"/>
      </a:defRPr>
    </a:lvl8pPr>
    <a:lvl9pPr marL="3516703" algn="l" defTabSz="879176"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8" autoAdjust="0"/>
    <p:restoredTop sz="96459" autoAdjust="0"/>
  </p:normalViewPr>
  <p:slideViewPr>
    <p:cSldViewPr>
      <p:cViewPr varScale="1">
        <p:scale>
          <a:sx n="76" d="100"/>
          <a:sy n="76" d="100"/>
        </p:scale>
        <p:origin x="126" y="73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hyperlink" Target="https://www.tax.ny.gov/research/property/regional/crmlist.htm" TargetMode="External"/><Relationship Id="rId2" Type="http://schemas.openxmlformats.org/officeDocument/2006/relationships/hyperlink" Target="https://www.tax.ny.gov/research/property/regional/services.htm" TargetMode="External"/><Relationship Id="rId1" Type="http://schemas.openxmlformats.org/officeDocument/2006/relationships/hyperlink" Target="https://www.tax.ny.gov/research/property/regional/regional-offices.htm"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www.tax.ny.gov/research/property/regional/crmlist.htm" TargetMode="External"/><Relationship Id="rId2" Type="http://schemas.openxmlformats.org/officeDocument/2006/relationships/hyperlink" Target="https://www.tax.ny.gov/research/property/regional/services.htm" TargetMode="External"/><Relationship Id="rId1" Type="http://schemas.openxmlformats.org/officeDocument/2006/relationships/hyperlink" Target="https://www.tax.ny.gov/research/property/regional/regional-offices.ht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8294EE-F282-40DD-8284-5A97E79594A2}" type="doc">
      <dgm:prSet loTypeId="urn:microsoft.com/office/officeart/2005/8/layout/hProcess9" loCatId="process" qsTypeId="urn:microsoft.com/office/officeart/2005/8/quickstyle/simple3" qsCatId="simple" csTypeId="urn:microsoft.com/office/officeart/2005/8/colors/accent1_2" csCatId="accent1" phldr="1"/>
      <dgm:spPr/>
      <dgm:t>
        <a:bodyPr/>
        <a:lstStyle/>
        <a:p>
          <a:endParaRPr lang="en-US"/>
        </a:p>
      </dgm:t>
    </dgm:pt>
    <dgm:pt modelId="{1AF1169F-06F4-439C-B1C7-4E2FE5895016}">
      <dgm:prSet/>
      <dgm:spPr/>
      <dgm:t>
        <a:bodyPr/>
        <a:lstStyle/>
        <a:p>
          <a:r>
            <a:rPr lang="en-US" dirty="0">
              <a:solidFill>
                <a:schemeClr val="accent1">
                  <a:lumMod val="50000"/>
                </a:schemeClr>
              </a:solidFill>
            </a:rPr>
            <a:t>See </a:t>
          </a:r>
          <a:r>
            <a:rPr lang="en-US" dirty="0">
              <a:solidFill>
                <a:schemeClr val="accent1">
                  <a:lumMod val="50000"/>
                </a:schemeClr>
              </a:solidFill>
              <a:hlinkClick xmlns:r="http://schemas.openxmlformats.org/officeDocument/2006/relationships" r:id="rId1"/>
            </a:rPr>
            <a:t>ORPTS Regional Offices</a:t>
          </a:r>
          <a:r>
            <a:rPr lang="en-US" dirty="0">
              <a:solidFill>
                <a:schemeClr val="accent1">
                  <a:lumMod val="50000"/>
                </a:schemeClr>
              </a:solidFill>
            </a:rPr>
            <a:t> for additional Information.  </a:t>
          </a:r>
        </a:p>
      </dgm:t>
    </dgm:pt>
    <dgm:pt modelId="{6FF4E0C0-3D96-48F2-A6EE-307C38099B54}" type="parTrans" cxnId="{A655541E-9B3F-44EB-9BFA-A8D9A33702D1}">
      <dgm:prSet/>
      <dgm:spPr/>
      <dgm:t>
        <a:bodyPr/>
        <a:lstStyle/>
        <a:p>
          <a:endParaRPr lang="en-US"/>
        </a:p>
      </dgm:t>
    </dgm:pt>
    <dgm:pt modelId="{0186BD7F-2BBC-4FAD-97DE-A9A6DAB449F3}" type="sibTrans" cxnId="{A655541E-9B3F-44EB-9BFA-A8D9A33702D1}">
      <dgm:prSet/>
      <dgm:spPr/>
      <dgm:t>
        <a:bodyPr/>
        <a:lstStyle/>
        <a:p>
          <a:endParaRPr lang="en-US"/>
        </a:p>
      </dgm:t>
    </dgm:pt>
    <dgm:pt modelId="{A9E69690-5010-4CCE-82DF-3835085C6755}">
      <dgm:prSet/>
      <dgm:spPr/>
      <dgm:t>
        <a:bodyPr/>
        <a:lstStyle/>
        <a:p>
          <a:r>
            <a:rPr lang="en-US" dirty="0">
              <a:solidFill>
                <a:schemeClr val="accent1">
                  <a:lumMod val="50000"/>
                </a:schemeClr>
              </a:solidFill>
            </a:rPr>
            <a:t>Regional offices provide a wide range of </a:t>
          </a:r>
          <a:r>
            <a:rPr lang="en-US" dirty="0">
              <a:solidFill>
                <a:schemeClr val="accent1">
                  <a:lumMod val="50000"/>
                </a:schemeClr>
              </a:solidFill>
              <a:hlinkClick xmlns:r="http://schemas.openxmlformats.org/officeDocument/2006/relationships" r:id="rId2"/>
            </a:rPr>
            <a:t>products and services</a:t>
          </a:r>
          <a:r>
            <a:rPr lang="en-US" dirty="0">
              <a:solidFill>
                <a:schemeClr val="accent1">
                  <a:lumMod val="50000"/>
                </a:schemeClr>
              </a:solidFill>
            </a:rPr>
            <a:t>. </a:t>
          </a:r>
        </a:p>
      </dgm:t>
    </dgm:pt>
    <dgm:pt modelId="{89C79526-FE0A-473D-9CD5-D3F72CA5B70A}" type="parTrans" cxnId="{691B4FB9-A599-4FD3-A888-C1BF4174DC66}">
      <dgm:prSet/>
      <dgm:spPr/>
      <dgm:t>
        <a:bodyPr/>
        <a:lstStyle/>
        <a:p>
          <a:endParaRPr lang="en-US"/>
        </a:p>
      </dgm:t>
    </dgm:pt>
    <dgm:pt modelId="{21E565DB-782B-4B69-B80D-0CD76A34317E}" type="sibTrans" cxnId="{691B4FB9-A599-4FD3-A888-C1BF4174DC66}">
      <dgm:prSet/>
      <dgm:spPr/>
      <dgm:t>
        <a:bodyPr/>
        <a:lstStyle/>
        <a:p>
          <a:endParaRPr lang="en-US"/>
        </a:p>
      </dgm:t>
    </dgm:pt>
    <dgm:pt modelId="{CC5C93D5-F57D-407E-8DA3-78EFC63AE415}">
      <dgm:prSet/>
      <dgm:spPr/>
      <dgm:t>
        <a:bodyPr/>
        <a:lstStyle/>
        <a:p>
          <a:r>
            <a:rPr lang="en-US" dirty="0">
              <a:solidFill>
                <a:schemeClr val="accent1">
                  <a:lumMod val="50000"/>
                </a:schemeClr>
              </a:solidFill>
            </a:rPr>
            <a:t>See also </a:t>
          </a:r>
          <a:r>
            <a:rPr lang="en-US" dirty="0">
              <a:solidFill>
                <a:schemeClr val="accent1">
                  <a:lumMod val="50000"/>
                </a:schemeClr>
              </a:solidFill>
              <a:hlinkClick xmlns:r="http://schemas.openxmlformats.org/officeDocument/2006/relationships" r:id="rId3"/>
            </a:rPr>
            <a:t>ORPTS customer service teams</a:t>
          </a:r>
          <a:r>
            <a:rPr lang="en-US" dirty="0">
              <a:solidFill>
                <a:schemeClr val="accent1">
                  <a:lumMod val="50000"/>
                </a:schemeClr>
              </a:solidFill>
            </a:rPr>
            <a:t>.</a:t>
          </a:r>
        </a:p>
      </dgm:t>
    </dgm:pt>
    <dgm:pt modelId="{4D1CF37D-BBB6-4DB6-A11A-6F1F496AC6EF}" type="parTrans" cxnId="{BD9305FD-00E6-4B50-BA71-4D6D5A6B9B59}">
      <dgm:prSet/>
      <dgm:spPr/>
      <dgm:t>
        <a:bodyPr/>
        <a:lstStyle/>
        <a:p>
          <a:endParaRPr lang="en-US"/>
        </a:p>
      </dgm:t>
    </dgm:pt>
    <dgm:pt modelId="{52CC9E7E-DF85-423C-AB41-07FBE6F0F30F}" type="sibTrans" cxnId="{BD9305FD-00E6-4B50-BA71-4D6D5A6B9B59}">
      <dgm:prSet/>
      <dgm:spPr/>
      <dgm:t>
        <a:bodyPr/>
        <a:lstStyle/>
        <a:p>
          <a:endParaRPr lang="en-US"/>
        </a:p>
      </dgm:t>
    </dgm:pt>
    <dgm:pt modelId="{4EA8D60A-E606-44E2-B5B5-A849422EDAD5}" type="pres">
      <dgm:prSet presAssocID="{F98294EE-F282-40DD-8284-5A97E79594A2}" presName="CompostProcess" presStyleCnt="0">
        <dgm:presLayoutVars>
          <dgm:dir/>
          <dgm:resizeHandles val="exact"/>
        </dgm:presLayoutVars>
      </dgm:prSet>
      <dgm:spPr/>
    </dgm:pt>
    <dgm:pt modelId="{E6A6EC8B-66EF-486A-8B10-2367F3B75926}" type="pres">
      <dgm:prSet presAssocID="{F98294EE-F282-40DD-8284-5A97E79594A2}" presName="arrow" presStyleLbl="bgShp" presStyleIdx="0" presStyleCnt="1"/>
      <dgm:spPr>
        <a:noFill/>
      </dgm:spPr>
    </dgm:pt>
    <dgm:pt modelId="{E3395354-CC1B-4A75-8120-FFF2EEBC3CA3}" type="pres">
      <dgm:prSet presAssocID="{F98294EE-F282-40DD-8284-5A97E79594A2}" presName="linearProcess" presStyleCnt="0"/>
      <dgm:spPr/>
    </dgm:pt>
    <dgm:pt modelId="{4F7D43F2-B2E4-401E-A91F-747726F82D01}" type="pres">
      <dgm:prSet presAssocID="{1AF1169F-06F4-439C-B1C7-4E2FE5895016}" presName="textNode" presStyleLbl="node1" presStyleIdx="0" presStyleCnt="3" custLinFactNeighborX="18648" custLinFactNeighborY="-10673">
        <dgm:presLayoutVars>
          <dgm:bulletEnabled val="1"/>
        </dgm:presLayoutVars>
      </dgm:prSet>
      <dgm:spPr/>
    </dgm:pt>
    <dgm:pt modelId="{2C66E723-C339-49BB-A38A-53B77691335C}" type="pres">
      <dgm:prSet presAssocID="{0186BD7F-2BBC-4FAD-97DE-A9A6DAB449F3}" presName="sibTrans" presStyleCnt="0"/>
      <dgm:spPr/>
    </dgm:pt>
    <dgm:pt modelId="{C5D49654-8103-4EE6-B4FF-7E9D638BFFD4}" type="pres">
      <dgm:prSet presAssocID="{A9E69690-5010-4CCE-82DF-3835085C6755}" presName="textNode" presStyleLbl="node1" presStyleIdx="1" presStyleCnt="3" custLinFactNeighborX="28004" custLinFactNeighborY="-10673">
        <dgm:presLayoutVars>
          <dgm:bulletEnabled val="1"/>
        </dgm:presLayoutVars>
      </dgm:prSet>
      <dgm:spPr/>
    </dgm:pt>
    <dgm:pt modelId="{E05834FE-B7FE-44BB-876B-7DF0CCBF10D2}" type="pres">
      <dgm:prSet presAssocID="{21E565DB-782B-4B69-B80D-0CD76A34317E}" presName="sibTrans" presStyleCnt="0"/>
      <dgm:spPr/>
    </dgm:pt>
    <dgm:pt modelId="{25346ED8-5D62-410D-823F-2F74E82D066E}" type="pres">
      <dgm:prSet presAssocID="{CC5C93D5-F57D-407E-8DA3-78EFC63AE415}" presName="textNode" presStyleLbl="node1" presStyleIdx="2" presStyleCnt="3" custLinFactNeighborX="-32059" custLinFactNeighborY="-10673">
        <dgm:presLayoutVars>
          <dgm:bulletEnabled val="1"/>
        </dgm:presLayoutVars>
      </dgm:prSet>
      <dgm:spPr/>
    </dgm:pt>
  </dgm:ptLst>
  <dgm:cxnLst>
    <dgm:cxn modelId="{7A45370E-C749-4F72-BBC4-AB0F9F752385}" type="presOf" srcId="{CC5C93D5-F57D-407E-8DA3-78EFC63AE415}" destId="{25346ED8-5D62-410D-823F-2F74E82D066E}" srcOrd="0" destOrd="0" presId="urn:microsoft.com/office/officeart/2005/8/layout/hProcess9"/>
    <dgm:cxn modelId="{A655541E-9B3F-44EB-9BFA-A8D9A33702D1}" srcId="{F98294EE-F282-40DD-8284-5A97E79594A2}" destId="{1AF1169F-06F4-439C-B1C7-4E2FE5895016}" srcOrd="0" destOrd="0" parTransId="{6FF4E0C0-3D96-48F2-A6EE-307C38099B54}" sibTransId="{0186BD7F-2BBC-4FAD-97DE-A9A6DAB449F3}"/>
    <dgm:cxn modelId="{A9DDC366-8C00-4F39-B423-A194A9EBC140}" type="presOf" srcId="{A9E69690-5010-4CCE-82DF-3835085C6755}" destId="{C5D49654-8103-4EE6-B4FF-7E9D638BFFD4}" srcOrd="0" destOrd="0" presId="urn:microsoft.com/office/officeart/2005/8/layout/hProcess9"/>
    <dgm:cxn modelId="{B1004E91-B05F-48CD-A972-2E1E096B30E7}" type="presOf" srcId="{F98294EE-F282-40DD-8284-5A97E79594A2}" destId="{4EA8D60A-E606-44E2-B5B5-A849422EDAD5}" srcOrd="0" destOrd="0" presId="urn:microsoft.com/office/officeart/2005/8/layout/hProcess9"/>
    <dgm:cxn modelId="{76476892-6066-4455-949F-7D79F4589877}" type="presOf" srcId="{1AF1169F-06F4-439C-B1C7-4E2FE5895016}" destId="{4F7D43F2-B2E4-401E-A91F-747726F82D01}" srcOrd="0" destOrd="0" presId="urn:microsoft.com/office/officeart/2005/8/layout/hProcess9"/>
    <dgm:cxn modelId="{691B4FB9-A599-4FD3-A888-C1BF4174DC66}" srcId="{F98294EE-F282-40DD-8284-5A97E79594A2}" destId="{A9E69690-5010-4CCE-82DF-3835085C6755}" srcOrd="1" destOrd="0" parTransId="{89C79526-FE0A-473D-9CD5-D3F72CA5B70A}" sibTransId="{21E565DB-782B-4B69-B80D-0CD76A34317E}"/>
    <dgm:cxn modelId="{BD9305FD-00E6-4B50-BA71-4D6D5A6B9B59}" srcId="{F98294EE-F282-40DD-8284-5A97E79594A2}" destId="{CC5C93D5-F57D-407E-8DA3-78EFC63AE415}" srcOrd="2" destOrd="0" parTransId="{4D1CF37D-BBB6-4DB6-A11A-6F1F496AC6EF}" sibTransId="{52CC9E7E-DF85-423C-AB41-07FBE6F0F30F}"/>
    <dgm:cxn modelId="{B0B174BA-72D9-4E50-BEBD-0A938EB5CEA9}" type="presParOf" srcId="{4EA8D60A-E606-44E2-B5B5-A849422EDAD5}" destId="{E6A6EC8B-66EF-486A-8B10-2367F3B75926}" srcOrd="0" destOrd="0" presId="urn:microsoft.com/office/officeart/2005/8/layout/hProcess9"/>
    <dgm:cxn modelId="{61DEF751-39C8-49EC-96C5-6FC7E319A57B}" type="presParOf" srcId="{4EA8D60A-E606-44E2-B5B5-A849422EDAD5}" destId="{E3395354-CC1B-4A75-8120-FFF2EEBC3CA3}" srcOrd="1" destOrd="0" presId="urn:microsoft.com/office/officeart/2005/8/layout/hProcess9"/>
    <dgm:cxn modelId="{735885F6-E759-457B-9093-E22DF7FBDCC0}" type="presParOf" srcId="{E3395354-CC1B-4A75-8120-FFF2EEBC3CA3}" destId="{4F7D43F2-B2E4-401E-A91F-747726F82D01}" srcOrd="0" destOrd="0" presId="urn:microsoft.com/office/officeart/2005/8/layout/hProcess9"/>
    <dgm:cxn modelId="{CF566F3C-69F2-4A91-BEFC-1BDCE0AB415A}" type="presParOf" srcId="{E3395354-CC1B-4A75-8120-FFF2EEBC3CA3}" destId="{2C66E723-C339-49BB-A38A-53B77691335C}" srcOrd="1" destOrd="0" presId="urn:microsoft.com/office/officeart/2005/8/layout/hProcess9"/>
    <dgm:cxn modelId="{3D039676-2C0B-49F2-B48E-0B10E7575F9A}" type="presParOf" srcId="{E3395354-CC1B-4A75-8120-FFF2EEBC3CA3}" destId="{C5D49654-8103-4EE6-B4FF-7E9D638BFFD4}" srcOrd="2" destOrd="0" presId="urn:microsoft.com/office/officeart/2005/8/layout/hProcess9"/>
    <dgm:cxn modelId="{42BCF363-FAFB-4CCB-BF0C-5E9B21AA6FD3}" type="presParOf" srcId="{E3395354-CC1B-4A75-8120-FFF2EEBC3CA3}" destId="{E05834FE-B7FE-44BB-876B-7DF0CCBF10D2}" srcOrd="3" destOrd="0" presId="urn:microsoft.com/office/officeart/2005/8/layout/hProcess9"/>
    <dgm:cxn modelId="{CBE6EFDA-0D9E-493E-ABD6-C94A6811BB5A}" type="presParOf" srcId="{E3395354-CC1B-4A75-8120-FFF2EEBC3CA3}" destId="{25346ED8-5D62-410D-823F-2F74E82D066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6EC8B-66EF-486A-8B10-2367F3B75926}">
      <dsp:nvSpPr>
        <dsp:cNvPr id="0" name=""/>
        <dsp:cNvSpPr/>
      </dsp:nvSpPr>
      <dsp:spPr>
        <a:xfrm>
          <a:off x="621095" y="0"/>
          <a:ext cx="7039084" cy="1725542"/>
        </a:xfrm>
        <a:prstGeom prst="rightArrow">
          <a:avLst/>
        </a:prstGeom>
        <a:no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4F7D43F2-B2E4-401E-A91F-747726F82D01}">
      <dsp:nvSpPr>
        <dsp:cNvPr id="0" name=""/>
        <dsp:cNvSpPr/>
      </dsp:nvSpPr>
      <dsp:spPr>
        <a:xfrm>
          <a:off x="33779" y="443995"/>
          <a:ext cx="2665535" cy="69021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1">
                  <a:lumMod val="50000"/>
                </a:schemeClr>
              </a:solidFill>
            </a:rPr>
            <a:t>See </a:t>
          </a:r>
          <a:r>
            <a:rPr lang="en-US" sz="1400" kern="1200" dirty="0">
              <a:solidFill>
                <a:schemeClr val="accent1">
                  <a:lumMod val="50000"/>
                </a:schemeClr>
              </a:solidFill>
              <a:hlinkClick xmlns:r="http://schemas.openxmlformats.org/officeDocument/2006/relationships" r:id="rId1"/>
            </a:rPr>
            <a:t>ORPTS Regional Offices</a:t>
          </a:r>
          <a:r>
            <a:rPr lang="en-US" sz="1400" kern="1200" dirty="0">
              <a:solidFill>
                <a:schemeClr val="accent1">
                  <a:lumMod val="50000"/>
                </a:schemeClr>
              </a:solidFill>
            </a:rPr>
            <a:t> for additional Information.  </a:t>
          </a:r>
        </a:p>
      </dsp:txBody>
      <dsp:txXfrm>
        <a:off x="67473" y="477689"/>
        <a:ext cx="2598147" cy="622828"/>
      </dsp:txXfrm>
    </dsp:sp>
    <dsp:sp modelId="{C5D49654-8103-4EE6-B4FF-7E9D638BFFD4}">
      <dsp:nvSpPr>
        <dsp:cNvPr id="0" name=""/>
        <dsp:cNvSpPr/>
      </dsp:nvSpPr>
      <dsp:spPr>
        <a:xfrm>
          <a:off x="2845238" y="443995"/>
          <a:ext cx="2665535" cy="69021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1">
                  <a:lumMod val="50000"/>
                </a:schemeClr>
              </a:solidFill>
            </a:rPr>
            <a:t>Regional offices provide a wide range of </a:t>
          </a:r>
          <a:r>
            <a:rPr lang="en-US" sz="1400" kern="1200" dirty="0">
              <a:solidFill>
                <a:schemeClr val="accent1">
                  <a:lumMod val="50000"/>
                </a:schemeClr>
              </a:solidFill>
              <a:hlinkClick xmlns:r="http://schemas.openxmlformats.org/officeDocument/2006/relationships" r:id="rId2"/>
            </a:rPr>
            <a:t>products and services</a:t>
          </a:r>
          <a:r>
            <a:rPr lang="en-US" sz="1400" kern="1200" dirty="0">
              <a:solidFill>
                <a:schemeClr val="accent1">
                  <a:lumMod val="50000"/>
                </a:schemeClr>
              </a:solidFill>
            </a:rPr>
            <a:t>. </a:t>
          </a:r>
        </a:p>
      </dsp:txBody>
      <dsp:txXfrm>
        <a:off x="2878932" y="477689"/>
        <a:ext cx="2598147" cy="622828"/>
      </dsp:txXfrm>
    </dsp:sp>
    <dsp:sp modelId="{25346ED8-5D62-410D-823F-2F74E82D066E}">
      <dsp:nvSpPr>
        <dsp:cNvPr id="0" name=""/>
        <dsp:cNvSpPr/>
      </dsp:nvSpPr>
      <dsp:spPr>
        <a:xfrm>
          <a:off x="5564065" y="443995"/>
          <a:ext cx="2665535" cy="69021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1">
                  <a:lumMod val="50000"/>
                </a:schemeClr>
              </a:solidFill>
            </a:rPr>
            <a:t>See also </a:t>
          </a:r>
          <a:r>
            <a:rPr lang="en-US" sz="1400" kern="1200" dirty="0">
              <a:solidFill>
                <a:schemeClr val="accent1">
                  <a:lumMod val="50000"/>
                </a:schemeClr>
              </a:solidFill>
              <a:hlinkClick xmlns:r="http://schemas.openxmlformats.org/officeDocument/2006/relationships" r:id="rId3"/>
            </a:rPr>
            <a:t>ORPTS customer service teams</a:t>
          </a:r>
          <a:r>
            <a:rPr lang="en-US" sz="1400" kern="1200" dirty="0">
              <a:solidFill>
                <a:schemeClr val="accent1">
                  <a:lumMod val="50000"/>
                </a:schemeClr>
              </a:solidFill>
            </a:rPr>
            <a:t>.</a:t>
          </a:r>
        </a:p>
      </dsp:txBody>
      <dsp:txXfrm>
        <a:off x="5597759" y="477689"/>
        <a:ext cx="2598147" cy="62282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1863044D-47DD-489B-8152-31824970DC95}" type="datetimeFigureOut">
              <a:rPr lang="en-US" smtClean="0"/>
              <a:t>6/17/2022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14339C9A-3C0A-4B10-85D1-5777DF673D25}" type="slidenum">
              <a:rPr lang="en-US" smtClean="0"/>
              <a:t>‹#›</a:t>
            </a:fld>
            <a:endParaRPr lang="en-US"/>
          </a:p>
        </p:txBody>
      </p:sp>
    </p:spTree>
    <p:extLst>
      <p:ext uri="{BB962C8B-B14F-4D97-AF65-F5344CB8AC3E}">
        <p14:creationId xmlns:p14="http://schemas.microsoft.com/office/powerpoint/2010/main" val="40697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406400" y="2800350"/>
            <a:ext cx="10363200" cy="994411"/>
          </a:xfrm>
        </p:spPr>
        <p:txBody>
          <a:bodyPr anchor="b" anchorCtr="0">
            <a:noAutofit/>
          </a:bodyPr>
          <a:lstStyle>
            <a:lvl1pPr algn="l">
              <a:defRPr>
                <a:solidFill>
                  <a:srgbClr val="007681"/>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406400" y="3794760"/>
            <a:ext cx="8534400" cy="822960"/>
          </a:xfrm>
        </p:spPr>
        <p:txBody>
          <a:bodyPr>
            <a:noAutofit/>
          </a:bodyPr>
          <a:lstStyle>
            <a:lvl1pPr marL="0" indent="0" algn="l">
              <a:buNone/>
              <a:defRPr sz="2300">
                <a:solidFill>
                  <a:schemeClr val="tx1">
                    <a:tint val="75000"/>
                  </a:schemeClr>
                </a:solidFill>
              </a:defRPr>
            </a:lvl1pPr>
            <a:lvl2pPr marL="439588" indent="0" algn="ctr">
              <a:buNone/>
              <a:defRPr>
                <a:solidFill>
                  <a:schemeClr val="tx1">
                    <a:tint val="75000"/>
                  </a:schemeClr>
                </a:solidFill>
              </a:defRPr>
            </a:lvl2pPr>
            <a:lvl3pPr marL="879176" indent="0" algn="ctr">
              <a:buNone/>
              <a:defRPr>
                <a:solidFill>
                  <a:schemeClr val="tx1">
                    <a:tint val="75000"/>
                  </a:schemeClr>
                </a:solidFill>
              </a:defRPr>
            </a:lvl3pPr>
            <a:lvl4pPr marL="1318764" indent="0" algn="ctr">
              <a:buNone/>
              <a:defRPr>
                <a:solidFill>
                  <a:schemeClr val="tx1">
                    <a:tint val="75000"/>
                  </a:schemeClr>
                </a:solidFill>
              </a:defRPr>
            </a:lvl4pPr>
            <a:lvl5pPr marL="1758351" indent="0" algn="ctr">
              <a:buNone/>
              <a:defRPr>
                <a:solidFill>
                  <a:schemeClr val="tx1">
                    <a:tint val="75000"/>
                  </a:schemeClr>
                </a:solidFill>
              </a:defRPr>
            </a:lvl5pPr>
            <a:lvl6pPr marL="2197939" indent="0" algn="ctr">
              <a:buNone/>
              <a:defRPr>
                <a:solidFill>
                  <a:schemeClr val="tx1">
                    <a:tint val="75000"/>
                  </a:schemeClr>
                </a:solidFill>
              </a:defRPr>
            </a:lvl6pPr>
            <a:lvl7pPr marL="2637527" indent="0" algn="ctr">
              <a:buNone/>
              <a:defRPr>
                <a:solidFill>
                  <a:schemeClr val="tx1">
                    <a:tint val="75000"/>
                  </a:schemeClr>
                </a:solidFill>
              </a:defRPr>
            </a:lvl7pPr>
            <a:lvl8pPr marL="3077115" indent="0" algn="ctr">
              <a:buNone/>
              <a:defRPr>
                <a:solidFill>
                  <a:schemeClr val="tx1">
                    <a:tint val="75000"/>
                  </a:schemeClr>
                </a:solidFill>
              </a:defRPr>
            </a:lvl8pPr>
            <a:lvl9pPr marL="3516703"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92708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800" y="2964819"/>
            <a:ext cx="7518400" cy="1470025"/>
          </a:xfrm>
        </p:spPr>
        <p:txBody>
          <a:bodyPr anchor="b" anchorCtr="0">
            <a:noAutofit/>
          </a:bodyPr>
          <a:lstStyle>
            <a:lvl1pPr algn="l">
              <a:defRPr>
                <a:solidFill>
                  <a:srgbClr val="007681"/>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304801" y="4511040"/>
            <a:ext cx="7315200" cy="1661160"/>
          </a:xfrm>
        </p:spPr>
        <p:txBody>
          <a:bodyPr/>
          <a:lstStyle>
            <a:lvl1pPr marL="0" indent="0" algn="l">
              <a:buNone/>
              <a:defRPr>
                <a:solidFill>
                  <a:schemeClr val="accent4"/>
                </a:solidFill>
              </a:defRPr>
            </a:lvl1pPr>
            <a:lvl2pPr marL="439588" indent="0" algn="ctr">
              <a:buNone/>
              <a:defRPr>
                <a:solidFill>
                  <a:schemeClr val="tx1">
                    <a:tint val="75000"/>
                  </a:schemeClr>
                </a:solidFill>
              </a:defRPr>
            </a:lvl2pPr>
            <a:lvl3pPr marL="879176" indent="0" algn="ctr">
              <a:buNone/>
              <a:defRPr>
                <a:solidFill>
                  <a:schemeClr val="tx1">
                    <a:tint val="75000"/>
                  </a:schemeClr>
                </a:solidFill>
              </a:defRPr>
            </a:lvl3pPr>
            <a:lvl4pPr marL="1318764" indent="0" algn="ctr">
              <a:buNone/>
              <a:defRPr>
                <a:solidFill>
                  <a:schemeClr val="tx1">
                    <a:tint val="75000"/>
                  </a:schemeClr>
                </a:solidFill>
              </a:defRPr>
            </a:lvl4pPr>
            <a:lvl5pPr marL="1758351" indent="0" algn="ctr">
              <a:buNone/>
              <a:defRPr>
                <a:solidFill>
                  <a:schemeClr val="tx1">
                    <a:tint val="75000"/>
                  </a:schemeClr>
                </a:solidFill>
              </a:defRPr>
            </a:lvl5pPr>
            <a:lvl6pPr marL="2197939" indent="0" algn="ctr">
              <a:buNone/>
              <a:defRPr>
                <a:solidFill>
                  <a:schemeClr val="tx1">
                    <a:tint val="75000"/>
                  </a:schemeClr>
                </a:solidFill>
              </a:defRPr>
            </a:lvl6pPr>
            <a:lvl7pPr marL="2637527" indent="0" algn="ctr">
              <a:buNone/>
              <a:defRPr>
                <a:solidFill>
                  <a:schemeClr val="tx1">
                    <a:tint val="75000"/>
                  </a:schemeClr>
                </a:solidFill>
              </a:defRPr>
            </a:lvl7pPr>
            <a:lvl8pPr marL="3077115" indent="0" algn="ctr">
              <a:buNone/>
              <a:defRPr>
                <a:solidFill>
                  <a:schemeClr val="tx1">
                    <a:tint val="75000"/>
                  </a:schemeClr>
                </a:solidFill>
              </a:defRPr>
            </a:lvl8pPr>
            <a:lvl9pPr marL="3516703"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379673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buClr>
                <a:schemeClr val="tx2"/>
              </a:buClr>
              <a:defRPr>
                <a:latin typeface="Arial" panose="020B0604020202020204" pitchFamily="34" charset="0"/>
                <a:cs typeface="Arial" panose="020B0604020202020204" pitchFamily="34" charset="0"/>
              </a:defRPr>
            </a:lvl1pPr>
            <a:lvl2pPr>
              <a:spcBef>
                <a:spcPts val="577"/>
              </a:spcBef>
              <a:buClr>
                <a:schemeClr val="tx2"/>
              </a:buClr>
              <a:defRPr sz="2300">
                <a:latin typeface="Arial" panose="020B0604020202020204" pitchFamily="34" charset="0"/>
                <a:cs typeface="Arial" panose="020B0604020202020204" pitchFamily="34" charset="0"/>
              </a:defRPr>
            </a:lvl2pPr>
            <a:lvl3pPr>
              <a:buClr>
                <a:schemeClr val="tx2"/>
              </a:buClr>
              <a:defRPr sz="2100">
                <a:latin typeface="Arial" panose="020B0604020202020204" pitchFamily="34" charset="0"/>
                <a:cs typeface="Arial" panose="020B0604020202020204" pitchFamily="34" charset="0"/>
              </a:defRPr>
            </a:lvl3pPr>
            <a:lvl4pPr>
              <a:buClr>
                <a:schemeClr val="tx2"/>
              </a:buClr>
              <a:defRPr sz="2000">
                <a:latin typeface="Arial" panose="020B0604020202020204" pitchFamily="34" charset="0"/>
                <a:cs typeface="Arial" panose="020B0604020202020204" pitchFamily="34" charset="0"/>
              </a:defRPr>
            </a:lvl4pPr>
            <a:lvl5pPr>
              <a:buClr>
                <a:schemeClr val="tx2"/>
              </a:buClr>
              <a:defRPr sz="17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68364" y="6478511"/>
            <a:ext cx="2844800" cy="365125"/>
          </a:xfrm>
          <a:prstGeom prst="rect">
            <a:avLst/>
          </a:prstGeom>
        </p:spPr>
        <p:txBody>
          <a:bodyPr/>
          <a:lstStyle>
            <a:lvl1pPr>
              <a:defRPr sz="1000">
                <a:solidFill>
                  <a:schemeClr val="bg1"/>
                </a:solidFill>
              </a:defRPr>
            </a:lvl1pPr>
          </a:lstStyle>
          <a:p>
            <a:fld id="{A7815592-5D3C-48F7-9945-968C5B4849E9}" type="datetimeFigureOut">
              <a:rPr lang="en-US" smtClean="0"/>
              <a:t>6/17/2022</a:t>
            </a:fld>
            <a:endParaRPr lang="en-US" dirty="0"/>
          </a:p>
        </p:txBody>
      </p:sp>
      <p:sp>
        <p:nvSpPr>
          <p:cNvPr id="6" name="Slide Number Placeholder 5"/>
          <p:cNvSpPr>
            <a:spLocks noGrp="1"/>
          </p:cNvSpPr>
          <p:nvPr>
            <p:ph type="sldNum" sz="quarter" idx="12"/>
          </p:nvPr>
        </p:nvSpPr>
        <p:spPr>
          <a:xfrm>
            <a:off x="8749792" y="6477876"/>
            <a:ext cx="3442208" cy="365125"/>
          </a:xfrm>
        </p:spPr>
        <p:txBody>
          <a:bodyPr vert="horz" lIns="87918" tIns="43959" rIns="87918" bIns="43959" rtlCol="0" anchor="ctr"/>
          <a:lstStyle>
            <a:lvl1pPr algn="r">
              <a:defRPr lang="en-US" sz="1000" smtClean="0">
                <a:solidFill>
                  <a:schemeClr val="bg1"/>
                </a:solidFill>
              </a:defRPr>
            </a:lvl1pPr>
          </a:lstStyle>
          <a:p>
            <a:fld id="{1A29D019-FF14-47AE-8AE0-8EEE5723677F}" type="slidenum">
              <a:rPr lang="en-US" smtClean="0"/>
              <a:t>‹#›</a:t>
            </a:fld>
            <a:endParaRPr lang="en-US" dirty="0"/>
          </a:p>
        </p:txBody>
      </p:sp>
    </p:spTree>
    <p:extLst>
      <p:ext uri="{BB962C8B-B14F-4D97-AF65-F5344CB8AC3E}">
        <p14:creationId xmlns:p14="http://schemas.microsoft.com/office/powerpoint/2010/main" val="373817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269964" y="228600"/>
            <a:ext cx="11582400" cy="822960"/>
          </a:xfrm>
        </p:spPr>
        <p:txBody>
          <a:bodyPr>
            <a:normAutofit/>
          </a:bodyPr>
          <a:lstStyle>
            <a:lvl1pPr>
              <a:defRPr sz="2700">
                <a:solidFill>
                  <a:srgbClr val="007681"/>
                </a:solidFill>
                <a:effectLst/>
              </a:defRPr>
            </a:lvl1pPr>
          </a:lstStyle>
          <a:p>
            <a:r>
              <a:rPr lang="en-US"/>
              <a:t>Click to edit Master title style</a:t>
            </a:r>
            <a:endParaRPr lang="en-US" dirty="0"/>
          </a:p>
        </p:txBody>
      </p:sp>
      <p:sp>
        <p:nvSpPr>
          <p:cNvPr id="3" name="Date Placeholder 2"/>
          <p:cNvSpPr>
            <a:spLocks noGrp="1"/>
          </p:cNvSpPr>
          <p:nvPr>
            <p:ph type="dt" sz="half" idx="10"/>
          </p:nvPr>
        </p:nvSpPr>
        <p:spPr>
          <a:xfrm>
            <a:off x="113213" y="6457609"/>
            <a:ext cx="2844800" cy="365125"/>
          </a:xfrm>
          <a:prstGeom prst="rect">
            <a:avLst/>
          </a:prstGeom>
        </p:spPr>
        <p:txBody>
          <a:bodyPr/>
          <a:lstStyle/>
          <a:p>
            <a:fld id="{A7815592-5D3C-48F7-9945-968C5B4849E9}" type="datetimeFigureOut">
              <a:rPr lang="en-US" smtClean="0"/>
              <a:t>6/17/2022</a:t>
            </a:fld>
            <a:endParaRPr lang="en-US" dirty="0"/>
          </a:p>
        </p:txBody>
      </p:sp>
      <p:sp>
        <p:nvSpPr>
          <p:cNvPr id="4" name="Slide Number Placeholder 3"/>
          <p:cNvSpPr>
            <a:spLocks noGrp="1"/>
          </p:cNvSpPr>
          <p:nvPr>
            <p:ph type="sldNum" sz="quarter" idx="11"/>
          </p:nvPr>
        </p:nvSpPr>
        <p:spPr/>
        <p:txBody>
          <a:bodyPr/>
          <a:lstStyle/>
          <a:p>
            <a:fld id="{1A29D019-FF14-47AE-8AE0-8EEE5723677F}" type="slidenum">
              <a:rPr lang="en-US" smtClean="0"/>
              <a:t>‹#›</a:t>
            </a:fld>
            <a:endParaRPr lang="en-US" dirty="0"/>
          </a:p>
        </p:txBody>
      </p:sp>
    </p:spTree>
    <p:extLst>
      <p:ext uri="{BB962C8B-B14F-4D97-AF65-F5344CB8AC3E}">
        <p14:creationId xmlns:p14="http://schemas.microsoft.com/office/powerpoint/2010/main" val="22973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15592-5D3C-48F7-9945-968C5B4849E9}" type="datetimeFigureOut">
              <a:rPr lang="en-US" smtClean="0"/>
              <a:t>6/17/2022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29D019-FF14-47AE-8AE0-8EEE5723677F}" type="slidenum">
              <a:rPr lang="en-US" smtClean="0"/>
              <a:t>‹#›</a:t>
            </a:fld>
            <a:endParaRPr lang="en-US" dirty="0"/>
          </a:p>
        </p:txBody>
      </p:sp>
    </p:spTree>
    <p:extLst>
      <p:ext uri="{BB962C8B-B14F-4D97-AF65-F5344CB8AC3E}">
        <p14:creationId xmlns:p14="http://schemas.microsoft.com/office/powerpoint/2010/main" val="2493588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269964" y="228600"/>
            <a:ext cx="11582400" cy="822960"/>
          </a:xfrm>
        </p:spPr>
        <p:txBody>
          <a:bodyPr>
            <a:normAutofit/>
          </a:bodyPr>
          <a:lstStyle>
            <a:lvl1pPr>
              <a:defRPr sz="2700">
                <a:solidFill>
                  <a:srgbClr val="007681"/>
                </a:solidFill>
                <a:effectLst/>
              </a:defRPr>
            </a:lvl1pPr>
          </a:lstStyle>
          <a:p>
            <a:r>
              <a:rPr lang="en-US"/>
              <a:t>Click to edit Master title style</a:t>
            </a:r>
            <a:endParaRPr lang="en-US" dirty="0"/>
          </a:p>
        </p:txBody>
      </p:sp>
      <p:sp>
        <p:nvSpPr>
          <p:cNvPr id="3" name="Date Placeholder 2"/>
          <p:cNvSpPr>
            <a:spLocks noGrp="1"/>
          </p:cNvSpPr>
          <p:nvPr>
            <p:ph type="dt" sz="half" idx="10"/>
          </p:nvPr>
        </p:nvSpPr>
        <p:spPr>
          <a:xfrm>
            <a:off x="113213" y="6457609"/>
            <a:ext cx="2844800" cy="365125"/>
          </a:xfrm>
          <a:prstGeom prst="rect">
            <a:avLst/>
          </a:prstGeom>
        </p:spPr>
        <p:txBody>
          <a:bodyPr/>
          <a:lstStyle/>
          <a:p>
            <a:fld id="{68EA3D7C-5729-42F3-AC35-793723C1694D}" type="datetime1">
              <a:rPr lang="en-US" smtClean="0"/>
              <a:t>6/17/2022</a:t>
            </a:fld>
            <a:endParaRPr lang="en-US" dirty="0"/>
          </a:p>
        </p:txBody>
      </p:sp>
      <p:sp>
        <p:nvSpPr>
          <p:cNvPr id="4" name="Slide Number Placeholder 3"/>
          <p:cNvSpPr>
            <a:spLocks noGrp="1"/>
          </p:cNvSpPr>
          <p:nvPr>
            <p:ph type="sldNum" sz="quarter" idx="11"/>
          </p:nvPr>
        </p:nvSpPr>
        <p:spPr/>
        <p:txBody>
          <a:bodyPr/>
          <a:lstStyle/>
          <a:p>
            <a:fld id="{461C3A22-55EB-4C03-94E7-1B9314DBFF8B}" type="slidenum">
              <a:rPr lang="en-US" smtClean="0"/>
              <a:pPr/>
              <a:t>‹#›</a:t>
            </a:fld>
            <a:endParaRPr lang="en-US" dirty="0"/>
          </a:p>
        </p:txBody>
      </p:sp>
    </p:spTree>
    <p:extLst>
      <p:ext uri="{BB962C8B-B14F-4D97-AF65-F5344CB8AC3E}">
        <p14:creationId xmlns:p14="http://schemas.microsoft.com/office/powerpoint/2010/main" val="689432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203201" y="-35269"/>
            <a:ext cx="10972800" cy="960120"/>
          </a:xfrm>
          <a:prstGeom prst="rect">
            <a:avLst/>
          </a:prstGeom>
        </p:spPr>
        <p:txBody>
          <a:bodyPr vert="horz" lIns="87918" tIns="43959" rIns="87918" bIns="43959" rtlCol="0" anchor="ctr">
            <a:normAutofit/>
          </a:bodyPr>
          <a:lstStyle/>
          <a:p>
            <a:pPr lvl="0" algn="l"/>
            <a:r>
              <a:rPr lang="en-US"/>
              <a:t>Click to edit Master title style</a:t>
            </a:r>
            <a:endParaRPr lang="en-US" dirty="0"/>
          </a:p>
        </p:txBody>
      </p:sp>
      <p:sp>
        <p:nvSpPr>
          <p:cNvPr id="3" name="Text Placeholder 2"/>
          <p:cNvSpPr>
            <a:spLocks noGrp="1"/>
          </p:cNvSpPr>
          <p:nvPr>
            <p:ph type="body" idx="1"/>
          </p:nvPr>
        </p:nvSpPr>
        <p:spPr>
          <a:xfrm>
            <a:off x="406400" y="1234442"/>
            <a:ext cx="10972800" cy="4525963"/>
          </a:xfrm>
          <a:prstGeom prst="rect">
            <a:avLst/>
          </a:prstGeom>
        </p:spPr>
        <p:txBody>
          <a:bodyPr vert="horz" lIns="87918" tIns="43959" rIns="87918" bIns="43959"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582405" y="6467425"/>
            <a:ext cx="608644" cy="365125"/>
          </a:xfrm>
          <a:prstGeom prst="rect">
            <a:avLst/>
          </a:prstGeom>
        </p:spPr>
        <p:txBody>
          <a:bodyPr vert="horz" lIns="87918" tIns="43959" rIns="87918" bIns="43959" rtlCol="0" anchor="ctr"/>
          <a:lstStyle>
            <a:lvl1pPr algn="r">
              <a:defRPr sz="1000">
                <a:solidFill>
                  <a:schemeClr val="bg1"/>
                </a:solidFill>
              </a:defRPr>
            </a:lvl1pPr>
          </a:lstStyle>
          <a:p>
            <a:fld id="{1A29D019-FF14-47AE-8AE0-8EEE5723677F}" type="slidenum">
              <a:rPr lang="en-US" smtClean="0"/>
              <a:t>‹#›</a:t>
            </a:fld>
            <a:endParaRPr lang="en-US" dirty="0"/>
          </a:p>
        </p:txBody>
      </p:sp>
      <p:sp>
        <p:nvSpPr>
          <p:cNvPr id="7" name="TextBox 6"/>
          <p:cNvSpPr txBox="1"/>
          <p:nvPr/>
        </p:nvSpPr>
        <p:spPr>
          <a:xfrm>
            <a:off x="341216" y="6331307"/>
            <a:ext cx="6096000" cy="338554"/>
          </a:xfrm>
          <a:prstGeom prst="rect">
            <a:avLst/>
          </a:prstGeom>
          <a:noFill/>
        </p:spPr>
        <p:txBody>
          <a:bodyPr wrap="square" rtlCol="0">
            <a:spAutoFit/>
          </a:bodyPr>
          <a:lstStyle/>
          <a:p>
            <a:r>
              <a:rPr lang="en-US" sz="1600" b="1" dirty="0">
                <a:solidFill>
                  <a:schemeClr val="accent6">
                    <a:lumMod val="60000"/>
                    <a:lumOff val="40000"/>
                  </a:schemeClr>
                </a:solidFill>
                <a:latin typeface="+mj-lt"/>
              </a:rPr>
              <a:t>Efficiency ● Integrity ● Fairness</a:t>
            </a:r>
          </a:p>
        </p:txBody>
      </p:sp>
    </p:spTree>
    <p:extLst>
      <p:ext uri="{BB962C8B-B14F-4D97-AF65-F5344CB8AC3E}">
        <p14:creationId xmlns:p14="http://schemas.microsoft.com/office/powerpoint/2010/main" val="770029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0" r:id="rId6"/>
  </p:sldLayoutIdLst>
  <p:txStyles>
    <p:titleStyle>
      <a:lvl1pPr algn="ctr" defTabSz="879176" rtl="0" eaLnBrk="1" latinLnBrk="0" hangingPunct="1">
        <a:spcBef>
          <a:spcPct val="0"/>
        </a:spcBef>
        <a:buNone/>
        <a:defRPr lang="en-US" sz="3600" b="1" kern="1200" dirty="0" smtClean="0">
          <a:solidFill>
            <a:schemeClr val="bg1"/>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defRPr>
      </a:lvl1pPr>
    </p:titleStyle>
    <p:bodyStyle>
      <a:lvl1pPr marL="329691" indent="-329691" algn="l" defTabSz="879176" rtl="0" eaLnBrk="1" latinLnBrk="0" hangingPunct="1">
        <a:spcBef>
          <a:spcPts val="1154"/>
        </a:spcBef>
        <a:buClr>
          <a:srgbClr val="007681"/>
        </a:buClr>
        <a:buSzPct val="125000"/>
        <a:buFont typeface="Wingdings" panose="05000000000000000000" pitchFamily="2" charset="2"/>
        <a:buChar char="§"/>
        <a:defRPr sz="2600" kern="1200">
          <a:solidFill>
            <a:schemeClr val="tx1"/>
          </a:solidFill>
          <a:latin typeface="Arial" panose="020B0604020202020204" pitchFamily="34" charset="0"/>
          <a:ea typeface="+mn-ea"/>
          <a:cs typeface="Arial" panose="020B0604020202020204" pitchFamily="34" charset="0"/>
        </a:defRPr>
      </a:lvl1pPr>
      <a:lvl2pPr marL="714330" indent="-274742" algn="l" defTabSz="879176" rtl="0" eaLnBrk="1" latinLnBrk="0" hangingPunct="1">
        <a:spcBef>
          <a:spcPts val="962"/>
        </a:spcBef>
        <a:buClr>
          <a:srgbClr val="007681"/>
        </a:buClr>
        <a:buSzPct val="110000"/>
        <a:buFont typeface="Arial" panose="020B0604020202020204" pitchFamily="34" charset="0"/>
        <a:buChar char="•"/>
        <a:defRPr lang="en-US" sz="2400" kern="1200" dirty="0" smtClean="0">
          <a:solidFill>
            <a:schemeClr val="tx1"/>
          </a:solidFill>
          <a:latin typeface="Arial" panose="020B0604020202020204" pitchFamily="34" charset="0"/>
          <a:ea typeface="+mn-ea"/>
          <a:cs typeface="Arial" panose="020B0604020202020204" pitchFamily="34" charset="0"/>
        </a:defRPr>
      </a:lvl2pPr>
      <a:lvl3pPr marL="1155445" indent="-276269" algn="l" defTabSz="879176" rtl="0" eaLnBrk="1" latinLnBrk="0" hangingPunct="1">
        <a:spcBef>
          <a:spcPts val="769"/>
        </a:spcBef>
        <a:buClr>
          <a:srgbClr val="007681"/>
        </a:buClr>
        <a:buFont typeface="Arial" panose="020B0604020202020204" pitchFamily="34" charset="0"/>
        <a:buChar char="−"/>
        <a:defRPr lang="en-US" sz="2200" kern="1200" dirty="0" smtClean="0">
          <a:solidFill>
            <a:schemeClr val="tx1"/>
          </a:solidFill>
          <a:latin typeface="Arial" panose="020B0604020202020204" pitchFamily="34" charset="0"/>
          <a:ea typeface="+mn-ea"/>
          <a:cs typeface="Arial" panose="020B0604020202020204" pitchFamily="34" charset="0"/>
        </a:defRPr>
      </a:lvl3pPr>
      <a:lvl4pPr marL="1538557" indent="-219794" algn="l" defTabSz="879176" rtl="0" eaLnBrk="1" latinLnBrk="0" hangingPunct="1">
        <a:spcBef>
          <a:spcPts val="577"/>
        </a:spcBef>
        <a:buClr>
          <a:srgbClr val="007681"/>
        </a:buClr>
        <a:buSzPct val="85000"/>
        <a:buFont typeface="Arial" panose="020B0604020202020204" pitchFamily="34" charset="0"/>
        <a:buChar char="&gt;"/>
        <a:defRPr lang="en-US" sz="2000" kern="1200" dirty="0" smtClean="0">
          <a:solidFill>
            <a:schemeClr val="tx1"/>
          </a:solidFill>
          <a:latin typeface="Arial" panose="020B0604020202020204" pitchFamily="34" charset="0"/>
          <a:ea typeface="+mn-ea"/>
          <a:cs typeface="Arial" panose="020B0604020202020204" pitchFamily="34" charset="0"/>
        </a:defRPr>
      </a:lvl4pPr>
      <a:lvl5pPr marL="1978145" indent="-219794" algn="l" defTabSz="879176" rtl="0" eaLnBrk="1" latinLnBrk="0" hangingPunct="1">
        <a:spcBef>
          <a:spcPts val="289"/>
        </a:spcBef>
        <a:buClr>
          <a:srgbClr val="007681"/>
        </a:buClr>
        <a:buFont typeface="Arial" panose="020B0604020202020204" pitchFamily="34" charset="0"/>
        <a:buChar char="»"/>
        <a:defRPr lang="en-US" sz="1800" kern="1200" dirty="0">
          <a:solidFill>
            <a:schemeClr val="tx1"/>
          </a:solidFill>
          <a:latin typeface="Arial" panose="020B0604020202020204" pitchFamily="34" charset="0"/>
          <a:ea typeface="+mn-ea"/>
          <a:cs typeface="Arial" panose="020B0604020202020204" pitchFamily="34" charset="0"/>
        </a:defRPr>
      </a:lvl5pPr>
      <a:lvl6pPr marL="2417733" indent="-219794" algn="l" defTabSz="87917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857321" indent="-219794" algn="l" defTabSz="87917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296909" indent="-219794" algn="l" defTabSz="87917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736496" indent="-219794" algn="l" defTabSz="87917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879176" rtl="0" eaLnBrk="1" latinLnBrk="0" hangingPunct="1">
        <a:defRPr sz="1700" kern="1200">
          <a:solidFill>
            <a:schemeClr val="tx1"/>
          </a:solidFill>
          <a:latin typeface="+mn-lt"/>
          <a:ea typeface="+mn-ea"/>
          <a:cs typeface="+mn-cs"/>
        </a:defRPr>
      </a:lvl1pPr>
      <a:lvl2pPr marL="439588" algn="l" defTabSz="879176" rtl="0" eaLnBrk="1" latinLnBrk="0" hangingPunct="1">
        <a:defRPr sz="1700" kern="1200">
          <a:solidFill>
            <a:schemeClr val="tx1"/>
          </a:solidFill>
          <a:latin typeface="+mn-lt"/>
          <a:ea typeface="+mn-ea"/>
          <a:cs typeface="+mn-cs"/>
        </a:defRPr>
      </a:lvl2pPr>
      <a:lvl3pPr marL="879176" algn="l" defTabSz="879176" rtl="0" eaLnBrk="1" latinLnBrk="0" hangingPunct="1">
        <a:defRPr sz="1700" kern="1200">
          <a:solidFill>
            <a:schemeClr val="tx1"/>
          </a:solidFill>
          <a:latin typeface="+mn-lt"/>
          <a:ea typeface="+mn-ea"/>
          <a:cs typeface="+mn-cs"/>
        </a:defRPr>
      </a:lvl3pPr>
      <a:lvl4pPr marL="1318764" algn="l" defTabSz="879176" rtl="0" eaLnBrk="1" latinLnBrk="0" hangingPunct="1">
        <a:defRPr sz="1700" kern="1200">
          <a:solidFill>
            <a:schemeClr val="tx1"/>
          </a:solidFill>
          <a:latin typeface="+mn-lt"/>
          <a:ea typeface="+mn-ea"/>
          <a:cs typeface="+mn-cs"/>
        </a:defRPr>
      </a:lvl4pPr>
      <a:lvl5pPr marL="1758351" algn="l" defTabSz="879176" rtl="0" eaLnBrk="1" latinLnBrk="0" hangingPunct="1">
        <a:defRPr sz="1700" kern="1200">
          <a:solidFill>
            <a:schemeClr val="tx1"/>
          </a:solidFill>
          <a:latin typeface="+mn-lt"/>
          <a:ea typeface="+mn-ea"/>
          <a:cs typeface="+mn-cs"/>
        </a:defRPr>
      </a:lvl5pPr>
      <a:lvl6pPr marL="2197939" algn="l" defTabSz="879176" rtl="0" eaLnBrk="1" latinLnBrk="0" hangingPunct="1">
        <a:defRPr sz="1700" kern="1200">
          <a:solidFill>
            <a:schemeClr val="tx1"/>
          </a:solidFill>
          <a:latin typeface="+mn-lt"/>
          <a:ea typeface="+mn-ea"/>
          <a:cs typeface="+mn-cs"/>
        </a:defRPr>
      </a:lvl6pPr>
      <a:lvl7pPr marL="2637527" algn="l" defTabSz="879176" rtl="0" eaLnBrk="1" latinLnBrk="0" hangingPunct="1">
        <a:defRPr sz="1700" kern="1200">
          <a:solidFill>
            <a:schemeClr val="tx1"/>
          </a:solidFill>
          <a:latin typeface="+mn-lt"/>
          <a:ea typeface="+mn-ea"/>
          <a:cs typeface="+mn-cs"/>
        </a:defRPr>
      </a:lvl7pPr>
      <a:lvl8pPr marL="3077115" algn="l" defTabSz="879176" rtl="0" eaLnBrk="1" latinLnBrk="0" hangingPunct="1">
        <a:defRPr sz="1700" kern="1200">
          <a:solidFill>
            <a:schemeClr val="tx1"/>
          </a:solidFill>
          <a:latin typeface="+mn-lt"/>
          <a:ea typeface="+mn-ea"/>
          <a:cs typeface="+mn-cs"/>
        </a:defRPr>
      </a:lvl8pPr>
      <a:lvl9pPr marL="3516703" algn="l" defTabSz="879176"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tax.ny.gov/research/property/assess/training/assess_admin.htm" TargetMode="External"/><Relationship Id="rId2" Type="http://schemas.openxmlformats.org/officeDocument/2006/relationships/hyperlink" Target="https://www.tax.ny.gov/research/property/assess/training/Real%20Property%20Defined.pdf" TargetMode="External"/><Relationship Id="rId1" Type="http://schemas.openxmlformats.org/officeDocument/2006/relationships/slideLayout" Target="../slideLayouts/slideLayout3.xml"/><Relationship Id="rId4" Type="http://schemas.openxmlformats.org/officeDocument/2006/relationships/hyperlink" Target="https://www.tax.ny.gov/research/property/assess/training/schedule.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ax.ny.gov/research/property/assess/training/collection_data.htm" TargetMode="External"/><Relationship Id="rId2" Type="http://schemas.openxmlformats.org/officeDocument/2006/relationships/hyperlink" Target="https://www.tax.ny.gov/research/property/assess/manuals/assersmanual.htm" TargetMode="External"/><Relationship Id="rId1" Type="http://schemas.openxmlformats.org/officeDocument/2006/relationships/slideLayout" Target="../slideLayouts/slideLayout3.xml"/><Relationship Id="rId5" Type="http://schemas.openxmlformats.org/officeDocument/2006/relationships/hyperlink" Target="https://www.tax.ny.gov/research/property/assess/training/v4_intro.htm" TargetMode="External"/><Relationship Id="rId4" Type="http://schemas.openxmlformats.org/officeDocument/2006/relationships/hyperlink" Target="https://www.tax.ny.gov/research/property/assess/training/schedule.ht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ax.ny.gov/research/property/assess/training/sales_data_management.htm" TargetMode="External"/><Relationship Id="rId2" Type="http://schemas.openxmlformats.org/officeDocument/2006/relationships/hyperlink" Target="https://www.tax.ny.gov/research/property/assess/sales/default.htm"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ax.ny.gov/research/property/assess/valuation/index.htm" TargetMode="External"/><Relationship Id="rId2" Type="http://schemas.openxmlformats.org/officeDocument/2006/relationships/hyperlink" Target="https://www.tax.ny.gov/research/property/assess/valuation/val_analysis.htm" TargetMode="External"/><Relationship Id="rId1" Type="http://schemas.openxmlformats.org/officeDocument/2006/relationships/slideLayout" Target="../slideLayouts/slideLayout3.xml"/><Relationship Id="rId5" Type="http://schemas.openxmlformats.org/officeDocument/2006/relationships/hyperlink" Target="https://www.tax.ny.gov/research/property/assess/training/conted_educationorgs.htm" TargetMode="External"/><Relationship Id="rId4" Type="http://schemas.openxmlformats.org/officeDocument/2006/relationships/hyperlink" Target="https://www.tax.ny.gov/research/property/assess/training/cmi_component.ht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tax.ny.gov/pubs_and_bulls/orpts/publications/exempt_handout.htm" TargetMode="External"/><Relationship Id="rId2" Type="http://schemas.openxmlformats.org/officeDocument/2006/relationships/hyperlink" Target="https://www.tax.ny.gov/research/property/assess/manuals/vol4/pt1/index.htm" TargetMode="External"/><Relationship Id="rId1" Type="http://schemas.openxmlformats.org/officeDocument/2006/relationships/slideLayout" Target="../slideLayouts/slideLayout3.xml"/><Relationship Id="rId6" Type="http://schemas.openxmlformats.org/officeDocument/2006/relationships/hyperlink" Target="https://www.tax.ny.gov/research/property/assess/training/schedule.htm" TargetMode="External"/><Relationship Id="rId5" Type="http://schemas.openxmlformats.org/officeDocument/2006/relationships/hyperlink" Target="https://www.tax.ny.gov/research/property/assess/training/assess_admin.htm" TargetMode="External"/><Relationship Id="rId4" Type="http://schemas.openxmlformats.org/officeDocument/2006/relationships/hyperlink" Target="https://www.tax.ny.gov/pit/property/star/assessorinfo.ht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www.tax.ny.gov/research/property/assess/prassessor.htm" TargetMode="External"/><Relationship Id="rId2" Type="http://schemas.openxmlformats.org/officeDocument/2006/relationships/hyperlink" Target="https://www.tax.ny.gov/research/property/assess/tools.htm" TargetMode="External"/><Relationship Id="rId1" Type="http://schemas.openxmlformats.org/officeDocument/2006/relationships/slideLayout" Target="../slideLayouts/slideLayout3.xml"/><Relationship Id="rId5" Type="http://schemas.openxmlformats.org/officeDocument/2006/relationships/hyperlink" Target="https://www.tax.ny.gov/research/property/assess/training/schedule.htm" TargetMode="External"/><Relationship Id="rId4" Type="http://schemas.openxmlformats.org/officeDocument/2006/relationships/hyperlink" Target="https://www.tax.ny.gov/research/property/assess/training/assess_admin.ht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www.tax.ny.gov/research/property/assess/training/self_study_program.htm" TargetMode="External"/><Relationship Id="rId3" Type="http://schemas.openxmlformats.org/officeDocument/2006/relationships/hyperlink" Target="https://www.tax.ny.gov/research/property/assess/training/qualcert/index.htm" TargetMode="External"/><Relationship Id="rId7" Type="http://schemas.openxmlformats.org/officeDocument/2006/relationships/hyperlink" Target="https://www.tax.ny.gov/research/property/assess/training/conted_educationorgs.htm" TargetMode="External"/><Relationship Id="rId2" Type="http://schemas.openxmlformats.org/officeDocument/2006/relationships/hyperlink" Target="https://www.tax.ny.gov/research/property/assess/training/index.htm" TargetMode="External"/><Relationship Id="rId1" Type="http://schemas.openxmlformats.org/officeDocument/2006/relationships/slideLayout" Target="../slideLayouts/slideLayout3.xml"/><Relationship Id="rId6" Type="http://schemas.openxmlformats.org/officeDocument/2006/relationships/hyperlink" Target="https://www.tax.ny.gov/research/property/assess/training/schedule.htm" TargetMode="External"/><Relationship Id="rId5" Type="http://schemas.openxmlformats.org/officeDocument/2006/relationships/hyperlink" Target="https://www.tax.ny.gov/research/property/assess/training/qualcert/assessor_certs.htm" TargetMode="External"/><Relationship Id="rId4" Type="http://schemas.openxmlformats.org/officeDocument/2006/relationships/hyperlink" Target="https://www.tax.ny.gov/research/property/assess/training/conted_index.htm" TargetMode="External"/><Relationship Id="rId9" Type="http://schemas.openxmlformats.org/officeDocument/2006/relationships/hyperlink" Target="https://www.tax.ny.gov/research/property/assess/training/online_training.ht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hyperlink" Target="http://www.nytowns.org/" TargetMode="External"/><Relationship Id="rId3" Type="http://schemas.openxmlformats.org/officeDocument/2006/relationships/hyperlink" Target="https://www.tax.ny.gov/pubs_and_bulls/orpts/stdsco.htm" TargetMode="External"/><Relationship Id="rId7" Type="http://schemas.openxmlformats.org/officeDocument/2006/relationships/hyperlink" Target="http://www.nysac.org/" TargetMode="External"/><Relationship Id="rId12" Type="http://schemas.openxmlformats.org/officeDocument/2006/relationships/image" Target="../media/image6.gif"/><Relationship Id="rId2" Type="http://schemas.openxmlformats.org/officeDocument/2006/relationships/hyperlink" Target="https://www.tax.ny.gov/research/property/equal/assessrpt/index.htm" TargetMode="External"/><Relationship Id="rId1" Type="http://schemas.openxmlformats.org/officeDocument/2006/relationships/slideLayout" Target="../slideLayouts/slideLayout3.xml"/><Relationship Id="rId6" Type="http://schemas.openxmlformats.org/officeDocument/2006/relationships/hyperlink" Target="https://www.tax.ny.gov/pdf/publications/orpts/certifiedcodir.pdf" TargetMode="External"/><Relationship Id="rId11" Type="http://schemas.openxmlformats.org/officeDocument/2006/relationships/hyperlink" Target="http://www.appraisalinstitute.org/" TargetMode="External"/><Relationship Id="rId5" Type="http://schemas.openxmlformats.org/officeDocument/2006/relationships/hyperlink" Target="https://www.tax.ny.gov/pdf/publications/orpts/pdcguidelines.pdf" TargetMode="External"/><Relationship Id="rId10" Type="http://schemas.openxmlformats.org/officeDocument/2006/relationships/hyperlink" Target="http://www.iaao.org/" TargetMode="External"/><Relationship Id="rId4" Type="http://schemas.openxmlformats.org/officeDocument/2006/relationships/hyperlink" Target="https://www.tax.ny.gov/research/property/assess/pdc.htm" TargetMode="External"/><Relationship Id="rId9" Type="http://schemas.openxmlformats.org/officeDocument/2006/relationships/hyperlink" Target="http://www.nyassessor.org/"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gif"/><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ax.ny.gov/research/property/assess/reassessment/fairassessments.htm" TargetMode="External"/><Relationship Id="rId2" Type="http://schemas.openxmlformats.org/officeDocument/2006/relationships/hyperlink" Target="https://www.tax.ny.gov/research/property/assess/training/Assessors%20Calendar.pdf" TargetMode="External"/><Relationship Id="rId1" Type="http://schemas.openxmlformats.org/officeDocument/2006/relationships/slideLayout" Target="../slideLayouts/slideLayout3.xml"/><Relationship Id="rId6" Type="http://schemas.openxmlformats.org/officeDocument/2006/relationships/hyperlink" Target="https://www.tax.ny.gov/research/property/assess/training/schedule.htm" TargetMode="External"/><Relationship Id="rId5" Type="http://schemas.openxmlformats.org/officeDocument/2006/relationships/hyperlink" Target="https://www.tax.ny.gov/research/property/assess/training/assess_admin.htm" TargetMode="External"/><Relationship Id="rId4" Type="http://schemas.openxmlformats.org/officeDocument/2006/relationships/hyperlink" Target="https://www.tax.ny.gov/research/property/legal-information.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3244593"/>
            <a:ext cx="5638800" cy="678182"/>
          </a:xfrm>
        </p:spPr>
        <p:txBody>
          <a:bodyPr/>
          <a:lstStyle/>
          <a:p>
            <a:r>
              <a:rPr lang="en-US" dirty="0"/>
              <a:t>Assessor Orientation</a:t>
            </a:r>
          </a:p>
        </p:txBody>
      </p:sp>
      <p:sp>
        <p:nvSpPr>
          <p:cNvPr id="3" name="Subtitle 2"/>
          <p:cNvSpPr>
            <a:spLocks noGrp="1"/>
          </p:cNvSpPr>
          <p:nvPr>
            <p:ph type="subTitle" idx="1"/>
          </p:nvPr>
        </p:nvSpPr>
        <p:spPr>
          <a:xfrm>
            <a:off x="1752601" y="4038600"/>
            <a:ext cx="5486400" cy="1245870"/>
          </a:xfrm>
        </p:spPr>
        <p:txBody>
          <a:bodyPr/>
          <a:lstStyle/>
          <a:p>
            <a:r>
              <a:rPr lang="en-US" dirty="0">
                <a:solidFill>
                  <a:schemeClr val="tx1">
                    <a:lumMod val="50000"/>
                    <a:lumOff val="50000"/>
                  </a:schemeClr>
                </a:solidFill>
              </a:rPr>
              <a:t>Office of Real Property Tax Services</a:t>
            </a:r>
            <a:br>
              <a:rPr lang="en-US" sz="3200" dirty="0">
                <a:solidFill>
                  <a:schemeClr val="tx1">
                    <a:lumMod val="50000"/>
                    <a:lumOff val="50000"/>
                  </a:schemeClr>
                </a:solidFill>
              </a:rPr>
            </a:br>
            <a:r>
              <a:rPr lang="en-US" sz="1800" dirty="0">
                <a:solidFill>
                  <a:schemeClr val="tx1">
                    <a:lumMod val="50000"/>
                    <a:lumOff val="50000"/>
                  </a:schemeClr>
                </a:solidFill>
              </a:rPr>
              <a:t>Educational Services</a:t>
            </a:r>
            <a:endParaRPr lang="en-US" sz="1800" dirty="0"/>
          </a:p>
        </p:txBody>
      </p:sp>
    </p:spTree>
    <p:extLst>
      <p:ext uri="{BB962C8B-B14F-4D97-AF65-F5344CB8AC3E}">
        <p14:creationId xmlns:p14="http://schemas.microsoft.com/office/powerpoint/2010/main" val="3824725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688794227"/>
              </p:ext>
            </p:extLst>
          </p:nvPr>
        </p:nvGraphicFramePr>
        <p:xfrm>
          <a:off x="2286000" y="1284607"/>
          <a:ext cx="7543800" cy="1188720"/>
        </p:xfrm>
        <a:graphic>
          <a:graphicData uri="http://schemas.openxmlformats.org/drawingml/2006/table">
            <a:tbl>
              <a:tblPr firstRow="1" bandRow="1">
                <a:tableStyleId>{5C22544A-7EE6-4342-B048-85BDC9FD1C3A}</a:tableStyleId>
              </a:tblPr>
              <a:tblGrid>
                <a:gridCol w="3726767">
                  <a:extLst>
                    <a:ext uri="{9D8B030D-6E8A-4147-A177-3AD203B41FA5}">
                      <a16:colId xmlns:a16="http://schemas.microsoft.com/office/drawing/2014/main" val="2566165959"/>
                    </a:ext>
                  </a:extLst>
                </a:gridCol>
                <a:gridCol w="3817033">
                  <a:extLst>
                    <a:ext uri="{9D8B030D-6E8A-4147-A177-3AD203B41FA5}">
                      <a16:colId xmlns:a16="http://schemas.microsoft.com/office/drawing/2014/main" val="8142054"/>
                    </a:ext>
                  </a:extLst>
                </a:gridCol>
              </a:tblGrid>
              <a:tr h="274320">
                <a:tc gridSpan="2">
                  <a:txBody>
                    <a:bodyPr/>
                    <a:lstStyle/>
                    <a:p>
                      <a:pPr algn="ctr"/>
                      <a:r>
                        <a:rPr lang="en-US" dirty="0"/>
                        <a:t>Resources</a:t>
                      </a:r>
                    </a:p>
                  </a:txBody>
                  <a:tcPr/>
                </a:tc>
                <a:tc hMerge="1">
                  <a:txBody>
                    <a:bodyPr/>
                    <a:lstStyle/>
                    <a:p>
                      <a:endParaRPr lang="en-US" dirty="0"/>
                    </a:p>
                  </a:txBody>
                  <a:tcPr/>
                </a:tc>
                <a:extLst>
                  <a:ext uri="{0D108BD9-81ED-4DB2-BD59-A6C34878D82A}">
                    <a16:rowId xmlns:a16="http://schemas.microsoft.com/office/drawing/2014/main" val="2173561265"/>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b="0" u="none" dirty="0">
                          <a:hlinkClick r:id="rId2"/>
                        </a:rPr>
                        <a:t>Real Property Defined</a:t>
                      </a:r>
                      <a:endParaRPr lang="en-US" sz="1600" b="0" u="none"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Handout explaining how to Identify Real vs.</a:t>
                      </a:r>
                      <a:r>
                        <a:rPr lang="en-US" sz="1600" baseline="0" dirty="0"/>
                        <a:t> Personal Property</a:t>
                      </a:r>
                    </a:p>
                    <a:p>
                      <a:endParaRPr lang="en-US" dirty="0"/>
                    </a:p>
                  </a:txBody>
                  <a:tcPr/>
                </a:tc>
                <a:extLst>
                  <a:ext uri="{0D108BD9-81ED-4DB2-BD59-A6C34878D82A}">
                    <a16:rowId xmlns:a16="http://schemas.microsoft.com/office/drawing/2014/main" val="20133860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65139200"/>
              </p:ext>
            </p:extLst>
          </p:nvPr>
        </p:nvGraphicFramePr>
        <p:xfrm>
          <a:off x="2286000" y="2833083"/>
          <a:ext cx="7543800" cy="2184400"/>
        </p:xfrm>
        <a:graphic>
          <a:graphicData uri="http://schemas.openxmlformats.org/drawingml/2006/table">
            <a:tbl>
              <a:tblPr firstRow="1" bandRow="1">
                <a:tableStyleId>{5C22544A-7EE6-4342-B048-85BDC9FD1C3A}</a:tableStyleId>
              </a:tblPr>
              <a:tblGrid>
                <a:gridCol w="3771900">
                  <a:extLst>
                    <a:ext uri="{9D8B030D-6E8A-4147-A177-3AD203B41FA5}">
                      <a16:colId xmlns:a16="http://schemas.microsoft.com/office/drawing/2014/main" val="2863567078"/>
                    </a:ext>
                  </a:extLst>
                </a:gridCol>
                <a:gridCol w="3771900">
                  <a:extLst>
                    <a:ext uri="{9D8B030D-6E8A-4147-A177-3AD203B41FA5}">
                      <a16:colId xmlns:a16="http://schemas.microsoft.com/office/drawing/2014/main" val="2160663737"/>
                    </a:ext>
                  </a:extLst>
                </a:gridCol>
              </a:tblGrid>
              <a:tr h="370840">
                <a:tc gridSpan="2">
                  <a:txBody>
                    <a:bodyPr/>
                    <a:lstStyle/>
                    <a:p>
                      <a:pPr algn="ctr"/>
                      <a:r>
                        <a:rPr lang="en-US" dirty="0"/>
                        <a:t>Courses</a:t>
                      </a:r>
                    </a:p>
                  </a:txBody>
                  <a:tcPr/>
                </a:tc>
                <a:tc hMerge="1">
                  <a:txBody>
                    <a:bodyPr/>
                    <a:lstStyle/>
                    <a:p>
                      <a:endParaRPr lang="en-US" dirty="0"/>
                    </a:p>
                  </a:txBody>
                  <a:tcPr/>
                </a:tc>
                <a:extLst>
                  <a:ext uri="{0D108BD9-81ED-4DB2-BD59-A6C34878D82A}">
                    <a16:rowId xmlns:a16="http://schemas.microsoft.com/office/drawing/2014/main" val="1440342218"/>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none" dirty="0">
                          <a:hlinkClick r:id="rId3"/>
                        </a:rPr>
                        <a:t>Assessment Administration</a:t>
                      </a:r>
                      <a:endParaRPr lang="en-US" sz="1600" b="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To Learn more about the definition</a:t>
                      </a:r>
                      <a:r>
                        <a:rPr lang="en-US" sz="1600" baseline="0" dirty="0"/>
                        <a:t> and identification of Real Property sign up for Assessment Administration.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Check</a:t>
                      </a:r>
                      <a:r>
                        <a:rPr lang="en-US" sz="1600" baseline="0" dirty="0"/>
                        <a:t> the </a:t>
                      </a:r>
                      <a:r>
                        <a:rPr lang="en-US" sz="1600" u="none" baseline="0" dirty="0">
                          <a:hlinkClick r:id="rId4"/>
                        </a:rPr>
                        <a:t>ORPTS Training Schedule </a:t>
                      </a:r>
                      <a:r>
                        <a:rPr lang="en-US" sz="1600" u="none" baseline="0" dirty="0"/>
                        <a:t>for dates of availability.</a:t>
                      </a:r>
                      <a:endParaRPr lang="en-US" sz="1600" dirty="0"/>
                    </a:p>
                    <a:p>
                      <a:endParaRPr lang="en-US" dirty="0"/>
                    </a:p>
                  </a:txBody>
                  <a:tcPr/>
                </a:tc>
                <a:extLst>
                  <a:ext uri="{0D108BD9-81ED-4DB2-BD59-A6C34878D82A}">
                    <a16:rowId xmlns:a16="http://schemas.microsoft.com/office/drawing/2014/main" val="3016550090"/>
                  </a:ext>
                </a:extLst>
              </a:tr>
            </a:tbl>
          </a:graphicData>
        </a:graphic>
      </p:graphicFrame>
      <p:sp>
        <p:nvSpPr>
          <p:cNvPr id="4" name="Title 3"/>
          <p:cNvSpPr>
            <a:spLocks noGrp="1"/>
          </p:cNvSpPr>
          <p:nvPr>
            <p:ph type="title"/>
          </p:nvPr>
        </p:nvSpPr>
        <p:spPr/>
        <p:txBody>
          <a:bodyPr/>
          <a:lstStyle/>
          <a:p>
            <a:r>
              <a:rPr lang="en-US" dirty="0"/>
              <a:t>Defining Real Property</a:t>
            </a:r>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7142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981200" y="1219200"/>
            <a:ext cx="8077200" cy="4800600"/>
          </a:xfrm>
        </p:spPr>
        <p:txBody>
          <a:bodyPr>
            <a:normAutofit/>
          </a:bodyPr>
          <a:lstStyle/>
          <a:p>
            <a:pPr marL="0" indent="0">
              <a:buNone/>
            </a:pPr>
            <a:r>
              <a:rPr lang="en-US" sz="1700" b="1" u="sng" dirty="0"/>
              <a:t>Assessor’s Report Instruction for Cities and Towns</a:t>
            </a:r>
          </a:p>
          <a:p>
            <a:pPr marL="0" indent="0">
              <a:buNone/>
            </a:pPr>
            <a:r>
              <a:rPr lang="en-US" sz="1700" b="1" dirty="0"/>
              <a:t>Reporting Operations Section</a:t>
            </a:r>
          </a:p>
          <a:p>
            <a:pPr marL="0" indent="0">
              <a:buNone/>
            </a:pPr>
            <a:endParaRPr lang="en-US" sz="1700" b="1" dirty="0"/>
          </a:p>
          <a:p>
            <a:pPr marL="0" indent="0">
              <a:buNone/>
            </a:pPr>
            <a:r>
              <a:rPr lang="en-US" sz="1700" b="1" u="sng" dirty="0"/>
              <a:t>EQUALIZATION CHANGES</a:t>
            </a:r>
            <a:r>
              <a:rPr lang="en-US" sz="1700" b="1" dirty="0"/>
              <a:t> - “CHANGE IN ASSESED VALUE CAUSED BY MARKET CHANGES”</a:t>
            </a:r>
            <a:br>
              <a:rPr lang="en-US" sz="1700" b="1" dirty="0"/>
            </a:br>
            <a:endParaRPr lang="en-US" sz="1700" b="1" dirty="0"/>
          </a:p>
          <a:p>
            <a:pPr marL="0" indent="0">
              <a:buNone/>
            </a:pPr>
            <a:r>
              <a:rPr lang="en-US" sz="1700" dirty="0"/>
              <a:t>REASSESSMENT ADJUST FOR EQUITY	ECONOMIC OBSOLESCENCE</a:t>
            </a:r>
          </a:p>
          <a:p>
            <a:pPr marL="0" indent="0">
              <a:buNone/>
            </a:pPr>
            <a:r>
              <a:rPr lang="en-US" sz="1700" dirty="0"/>
              <a:t>CHANGE IN ZONING			CHANGE IN ECONOMIC STREAM</a:t>
            </a:r>
          </a:p>
          <a:p>
            <a:pPr marL="0" indent="0">
              <a:buNone/>
            </a:pPr>
            <a:r>
              <a:rPr lang="en-US" sz="1700" dirty="0"/>
              <a:t>CHANGE IN LAND USE			COURT-ORDERED REDUCTIONS</a:t>
            </a:r>
          </a:p>
          <a:p>
            <a:pPr marL="0" indent="0">
              <a:buNone/>
            </a:pPr>
            <a:r>
              <a:rPr lang="en-US" sz="1700" dirty="0"/>
              <a:t>APPRECIATION				SPLITS AND MERGES</a:t>
            </a:r>
          </a:p>
          <a:p>
            <a:pPr marL="0" indent="0">
              <a:buNone/>
            </a:pPr>
            <a:r>
              <a:rPr lang="en-US" sz="1700" dirty="0"/>
              <a:t>DEPRECIATION				REALLOCATION</a:t>
            </a:r>
          </a:p>
          <a:p>
            <a:pPr marL="0" indent="0">
              <a:buNone/>
            </a:pPr>
            <a:r>
              <a:rPr lang="en-US" sz="1700" dirty="0"/>
              <a:t>PHYSICAL DETERIORATION		UTILITY RETIREMENT IN PLACE</a:t>
            </a:r>
          </a:p>
          <a:p>
            <a:pPr marL="0" indent="0">
              <a:buNone/>
            </a:pPr>
            <a:endParaRPr lang="en-US" sz="1600" dirty="0"/>
          </a:p>
        </p:txBody>
      </p:sp>
      <p:sp>
        <p:nvSpPr>
          <p:cNvPr id="3" name="Title 2"/>
          <p:cNvSpPr>
            <a:spLocks noGrp="1"/>
          </p:cNvSpPr>
          <p:nvPr>
            <p:ph type="title"/>
          </p:nvPr>
        </p:nvSpPr>
        <p:spPr/>
        <p:txBody>
          <a:bodyPr/>
          <a:lstStyle/>
          <a:p>
            <a:r>
              <a:rPr lang="en-US" dirty="0"/>
              <a:t>Equalization and Quantity Changes</a:t>
            </a:r>
          </a:p>
        </p:txBody>
      </p:sp>
      <p:sp>
        <p:nvSpPr>
          <p:cNvPr id="4" name="Rectangle 3"/>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640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828800" y="1070157"/>
            <a:ext cx="8534400" cy="5135562"/>
          </a:xfrm>
        </p:spPr>
        <p:txBody>
          <a:bodyPr>
            <a:normAutofit/>
          </a:bodyPr>
          <a:lstStyle/>
          <a:p>
            <a:pPr marL="0" indent="0">
              <a:buNone/>
            </a:pPr>
            <a:r>
              <a:rPr lang="en-US" sz="1600" b="1" u="sng" dirty="0"/>
              <a:t>QUANTITY CHANGES</a:t>
            </a:r>
            <a:r>
              <a:rPr lang="en-US" sz="1600" b="1" dirty="0"/>
              <a:t>-  “NONEQUALIZATION CHANGES”</a:t>
            </a:r>
          </a:p>
          <a:p>
            <a:pPr marL="0" indent="0">
              <a:buNone/>
            </a:pPr>
            <a:endParaRPr lang="en-US" sz="1600" b="1" u="sng" dirty="0"/>
          </a:p>
          <a:p>
            <a:pPr marL="0" indent="0">
              <a:buNone/>
            </a:pPr>
            <a:endParaRPr lang="en-US" sz="1600" dirty="0"/>
          </a:p>
        </p:txBody>
      </p:sp>
      <p:graphicFrame>
        <p:nvGraphicFramePr>
          <p:cNvPr id="10" name="Table 9"/>
          <p:cNvGraphicFramePr>
            <a:graphicFrameLocks noGrp="1"/>
          </p:cNvGraphicFramePr>
          <p:nvPr>
            <p:extLst>
              <p:ext uri="{D42A27DB-BD31-4B8C-83A1-F6EECF244321}">
                <p14:modId xmlns:p14="http://schemas.microsoft.com/office/powerpoint/2010/main" val="232699334"/>
              </p:ext>
            </p:extLst>
          </p:nvPr>
        </p:nvGraphicFramePr>
        <p:xfrm>
          <a:off x="1984663" y="1525571"/>
          <a:ext cx="8222674" cy="4680148"/>
        </p:xfrm>
        <a:graphic>
          <a:graphicData uri="http://schemas.openxmlformats.org/drawingml/2006/table">
            <a:tbl>
              <a:tblPr firstRow="1" bandRow="1">
                <a:tableStyleId>{5C22544A-7EE6-4342-B048-85BDC9FD1C3A}</a:tableStyleId>
              </a:tblPr>
              <a:tblGrid>
                <a:gridCol w="4111337">
                  <a:extLst>
                    <a:ext uri="{9D8B030D-6E8A-4147-A177-3AD203B41FA5}">
                      <a16:colId xmlns:a16="http://schemas.microsoft.com/office/drawing/2014/main" val="20000"/>
                    </a:ext>
                  </a:extLst>
                </a:gridCol>
                <a:gridCol w="4111337">
                  <a:extLst>
                    <a:ext uri="{9D8B030D-6E8A-4147-A177-3AD203B41FA5}">
                      <a16:colId xmlns:a16="http://schemas.microsoft.com/office/drawing/2014/main" val="20001"/>
                    </a:ext>
                  </a:extLst>
                </a:gridCol>
              </a:tblGrid>
              <a:tr h="373673">
                <a:tc>
                  <a:txBody>
                    <a:bodyPr/>
                    <a:lstStyle/>
                    <a:p>
                      <a:r>
                        <a:rPr lang="en-US" sz="1400" u="none" dirty="0"/>
                        <a:t>INCREASE</a:t>
                      </a:r>
                    </a:p>
                  </a:txBody>
                  <a:tcPr anchor="ctr"/>
                </a:tc>
                <a:tc>
                  <a:txBody>
                    <a:bodyPr/>
                    <a:lstStyle/>
                    <a:p>
                      <a:r>
                        <a:rPr lang="en-US" sz="1400" u="none" dirty="0"/>
                        <a:t>DECREASE</a:t>
                      </a:r>
                    </a:p>
                  </a:txBody>
                  <a:tcPr anchor="ctr"/>
                </a:tc>
                <a:extLst>
                  <a:ext uri="{0D108BD9-81ED-4DB2-BD59-A6C34878D82A}">
                    <a16:rowId xmlns:a16="http://schemas.microsoft.com/office/drawing/2014/main" val="10000"/>
                  </a:ext>
                </a:extLst>
              </a:tr>
              <a:tr h="857252">
                <a:tc>
                  <a:txBody>
                    <a:bodyPr/>
                    <a:lstStyle/>
                    <a:p>
                      <a:r>
                        <a:rPr lang="en-US" sz="1200" dirty="0"/>
                        <a:t>CONSTRUCTION IN WHOLE OR IN PART</a:t>
                      </a:r>
                    </a:p>
                    <a:p>
                      <a:r>
                        <a:rPr lang="en-US" sz="1200" dirty="0"/>
                        <a:t>IMPROVEMENTS</a:t>
                      </a:r>
                    </a:p>
                    <a:p>
                      <a:r>
                        <a:rPr lang="en-US" sz="1200" dirty="0"/>
                        <a:t>RENOVATIONS</a:t>
                      </a:r>
                      <a:endParaRPr lang="en-US" sz="1200" dirty="0">
                        <a:solidFill>
                          <a:schemeClr val="bg2">
                            <a:lumMod val="50000"/>
                          </a:schemeClr>
                        </a:solidFill>
                      </a:endParaRPr>
                    </a:p>
                  </a:txBody>
                  <a:tcPr/>
                </a:tc>
                <a:tc>
                  <a:txBody>
                    <a:bodyPr/>
                    <a:lstStyle/>
                    <a:p>
                      <a:r>
                        <a:rPr lang="en-US" sz="1200" dirty="0"/>
                        <a:t>DEMOLITION</a:t>
                      </a:r>
                    </a:p>
                    <a:p>
                      <a:r>
                        <a:rPr lang="en-US" sz="1200" dirty="0"/>
                        <a:t>FIRE</a:t>
                      </a:r>
                      <a:endParaRPr lang="en-US" sz="1200" dirty="0">
                        <a:solidFill>
                          <a:schemeClr val="bg2">
                            <a:lumMod val="50000"/>
                          </a:schemeClr>
                        </a:solidFill>
                      </a:endParaRPr>
                    </a:p>
                  </a:txBody>
                  <a:tcPr/>
                </a:tc>
                <a:extLst>
                  <a:ext uri="{0D108BD9-81ED-4DB2-BD59-A6C34878D82A}">
                    <a16:rowId xmlns:a16="http://schemas.microsoft.com/office/drawing/2014/main" val="10001"/>
                  </a:ext>
                </a:extLst>
              </a:tr>
              <a:tr h="615462">
                <a:tc>
                  <a:txBody>
                    <a:bodyPr/>
                    <a:lstStyle/>
                    <a:p>
                      <a:r>
                        <a:rPr lang="en-US" sz="1200" dirty="0"/>
                        <a:t>NEW EQUIPMENT</a:t>
                      </a:r>
                    </a:p>
                    <a:p>
                      <a:r>
                        <a:rPr lang="en-US" sz="1200" dirty="0"/>
                        <a:t>(POLES,</a:t>
                      </a:r>
                      <a:r>
                        <a:rPr lang="en-US" sz="1200" baseline="0" dirty="0"/>
                        <a:t> WIRES)</a:t>
                      </a:r>
                      <a:endParaRPr lang="en-US" sz="1200" dirty="0">
                        <a:solidFill>
                          <a:schemeClr val="bg2">
                            <a:lumMod val="50000"/>
                          </a:schemeClr>
                        </a:solidFill>
                      </a:endParaRPr>
                    </a:p>
                  </a:txBody>
                  <a:tcPr/>
                </a:tc>
                <a:tc>
                  <a:txBody>
                    <a:bodyPr/>
                    <a:lstStyle/>
                    <a:p>
                      <a:r>
                        <a:rPr lang="en-US" sz="1200" dirty="0"/>
                        <a:t>REMOVED EQUIPMENT</a:t>
                      </a:r>
                      <a:endParaRPr lang="en-US" sz="1200" dirty="0">
                        <a:solidFill>
                          <a:schemeClr val="bg2">
                            <a:lumMod val="50000"/>
                          </a:schemeClr>
                        </a:solidFill>
                      </a:endParaRPr>
                    </a:p>
                  </a:txBody>
                  <a:tcPr/>
                </a:tc>
                <a:extLst>
                  <a:ext uri="{0D108BD9-81ED-4DB2-BD59-A6C34878D82A}">
                    <a16:rowId xmlns:a16="http://schemas.microsoft.com/office/drawing/2014/main" val="10002"/>
                  </a:ext>
                </a:extLst>
              </a:tr>
              <a:tr h="373673">
                <a:tc>
                  <a:txBody>
                    <a:bodyPr/>
                    <a:lstStyle/>
                    <a:p>
                      <a:r>
                        <a:rPr lang="en-US" sz="1200" dirty="0"/>
                        <a:t>PLACEMENT OF A MOBILE HOME</a:t>
                      </a:r>
                      <a:endParaRPr lang="en-US" sz="1200" dirty="0">
                        <a:solidFill>
                          <a:schemeClr val="bg2">
                            <a:lumMod val="50000"/>
                          </a:schemeClr>
                        </a:solidFill>
                      </a:endParaRPr>
                    </a:p>
                  </a:txBody>
                  <a:tcPr/>
                </a:tc>
                <a:tc>
                  <a:txBody>
                    <a:bodyPr/>
                    <a:lstStyle/>
                    <a:p>
                      <a:r>
                        <a:rPr lang="en-US" sz="1200" dirty="0"/>
                        <a:t>REMOVAL OF A MOBILE</a:t>
                      </a:r>
                      <a:r>
                        <a:rPr lang="en-US" sz="1200" baseline="0" dirty="0"/>
                        <a:t> HOME</a:t>
                      </a:r>
                      <a:endParaRPr lang="en-US" sz="1200" dirty="0">
                        <a:solidFill>
                          <a:schemeClr val="bg2">
                            <a:lumMod val="50000"/>
                          </a:schemeClr>
                        </a:solidFill>
                      </a:endParaRPr>
                    </a:p>
                  </a:txBody>
                  <a:tcPr/>
                </a:tc>
                <a:extLst>
                  <a:ext uri="{0D108BD9-81ED-4DB2-BD59-A6C34878D82A}">
                    <a16:rowId xmlns:a16="http://schemas.microsoft.com/office/drawing/2014/main" val="10003"/>
                  </a:ext>
                </a:extLst>
              </a:tr>
              <a:tr h="373673">
                <a:tc>
                  <a:txBody>
                    <a:bodyPr/>
                    <a:lstStyle/>
                    <a:p>
                      <a:r>
                        <a:rPr lang="en-US" sz="1200" dirty="0"/>
                        <a:t>LAND ANNEXED FROM AN ASSESSING UNIT</a:t>
                      </a:r>
                      <a:endParaRPr lang="en-US" sz="1200" dirty="0">
                        <a:solidFill>
                          <a:schemeClr val="bg2">
                            <a:lumMod val="50000"/>
                          </a:schemeClr>
                        </a:solidFill>
                      </a:endParaRPr>
                    </a:p>
                  </a:txBody>
                  <a:tcPr/>
                </a:tc>
                <a:tc>
                  <a:txBody>
                    <a:bodyPr/>
                    <a:lstStyle/>
                    <a:p>
                      <a:r>
                        <a:rPr lang="en-US" sz="1200" dirty="0"/>
                        <a:t>LAND DEEDED</a:t>
                      </a:r>
                      <a:r>
                        <a:rPr lang="en-US" sz="1200" baseline="0" dirty="0"/>
                        <a:t> TO AN ASSESSING UNIT</a:t>
                      </a:r>
                      <a:endParaRPr lang="en-US" sz="1200" dirty="0">
                        <a:solidFill>
                          <a:schemeClr val="bg2">
                            <a:lumMod val="50000"/>
                          </a:schemeClr>
                        </a:solidFill>
                      </a:endParaRPr>
                    </a:p>
                  </a:txBody>
                  <a:tcPr/>
                </a:tc>
                <a:extLst>
                  <a:ext uri="{0D108BD9-81ED-4DB2-BD59-A6C34878D82A}">
                    <a16:rowId xmlns:a16="http://schemas.microsoft.com/office/drawing/2014/main" val="10004"/>
                  </a:ext>
                </a:extLst>
              </a:tr>
              <a:tr h="373673">
                <a:tc>
                  <a:txBody>
                    <a:bodyPr/>
                    <a:lstStyle/>
                    <a:p>
                      <a:r>
                        <a:rPr lang="en-US" sz="1200" dirty="0"/>
                        <a:t>OMITTED PROPERTY (RPTL</a:t>
                      </a:r>
                      <a:r>
                        <a:rPr lang="en-US" sz="1200" baseline="0" dirty="0"/>
                        <a:t> 551)</a:t>
                      </a:r>
                      <a:endParaRPr lang="en-US" sz="1200" dirty="0">
                        <a:solidFill>
                          <a:schemeClr val="bg2">
                            <a:lumMod val="50000"/>
                          </a:schemeClr>
                        </a:solidFill>
                      </a:endParaRPr>
                    </a:p>
                  </a:txBody>
                  <a:tcPr/>
                </a:tc>
                <a:tc>
                  <a:txBody>
                    <a:bodyPr/>
                    <a:lstStyle/>
                    <a:p>
                      <a:r>
                        <a:rPr lang="en-US" sz="1200" dirty="0"/>
                        <a:t>DUPLICATE</a:t>
                      </a:r>
                      <a:r>
                        <a:rPr lang="en-US" sz="1200" baseline="0" dirty="0"/>
                        <a:t> PARCEL</a:t>
                      </a:r>
                      <a:endParaRPr lang="en-US" sz="1200" dirty="0">
                        <a:solidFill>
                          <a:schemeClr val="bg2">
                            <a:lumMod val="50000"/>
                          </a:schemeClr>
                        </a:solidFill>
                      </a:endParaRPr>
                    </a:p>
                  </a:txBody>
                  <a:tcPr/>
                </a:tc>
                <a:extLst>
                  <a:ext uri="{0D108BD9-81ED-4DB2-BD59-A6C34878D82A}">
                    <a16:rowId xmlns:a16="http://schemas.microsoft.com/office/drawing/2014/main" val="10005"/>
                  </a:ext>
                </a:extLst>
              </a:tr>
              <a:tr h="373673">
                <a:tc>
                  <a:txBody>
                    <a:bodyPr/>
                    <a:lstStyle/>
                    <a:p>
                      <a:r>
                        <a:rPr lang="en-US" sz="1200" dirty="0"/>
                        <a:t>ACREAGE GAIN NOT AS A RESULT OF A SPLIT OR MERGE</a:t>
                      </a:r>
                      <a:endParaRPr lang="en-US" sz="1200" dirty="0">
                        <a:solidFill>
                          <a:schemeClr val="bg2">
                            <a:lumMod val="50000"/>
                          </a:schemeClr>
                        </a:solidFill>
                      </a:endParaRPr>
                    </a:p>
                  </a:txBody>
                  <a:tcPr/>
                </a:tc>
                <a:tc>
                  <a:txBody>
                    <a:bodyPr/>
                    <a:lstStyle/>
                    <a:p>
                      <a:r>
                        <a:rPr lang="en-US" sz="1200" dirty="0"/>
                        <a:t>ACREAGE LOSS NOT AS A RESULT OF A SPLIT OR MERGE</a:t>
                      </a:r>
                      <a:endParaRPr lang="en-US" sz="1200" dirty="0">
                        <a:solidFill>
                          <a:schemeClr val="bg2">
                            <a:lumMod val="50000"/>
                          </a:schemeClr>
                        </a:solidFill>
                      </a:endParaRPr>
                    </a:p>
                  </a:txBody>
                  <a:tcPr/>
                </a:tc>
                <a:extLst>
                  <a:ext uri="{0D108BD9-81ED-4DB2-BD59-A6C34878D82A}">
                    <a16:rowId xmlns:a16="http://schemas.microsoft.com/office/drawing/2014/main" val="10006"/>
                  </a:ext>
                </a:extLst>
              </a:tr>
              <a:tr h="615462">
                <a:tc>
                  <a:txBody>
                    <a:bodyPr/>
                    <a:lstStyle/>
                    <a:p>
                      <a:r>
                        <a:rPr lang="en-US" sz="1200" dirty="0"/>
                        <a:t>ROLL SECTION TRANSFER</a:t>
                      </a:r>
                      <a:r>
                        <a:rPr lang="en-US" sz="1200" baseline="0" dirty="0"/>
                        <a:t> (From Roll Sections 5, 7 and/or 8 to Roll Sections 1, 3 and/or 6)</a:t>
                      </a:r>
                      <a:endParaRPr lang="en-US" sz="1200" dirty="0">
                        <a:solidFill>
                          <a:schemeClr val="bg2">
                            <a:lumMod val="50000"/>
                          </a:schemeClr>
                        </a:solidFill>
                      </a:endParaRPr>
                    </a:p>
                  </a:txBody>
                  <a:tcPr/>
                </a:tc>
                <a:tc>
                  <a:txBody>
                    <a:bodyPr/>
                    <a:lstStyle/>
                    <a:p>
                      <a:r>
                        <a:rPr lang="en-US" sz="1200" dirty="0"/>
                        <a:t>ROLL</a:t>
                      </a:r>
                      <a:r>
                        <a:rPr lang="en-US" sz="1200" baseline="0" dirty="0"/>
                        <a:t> SECTION TRANSFER</a:t>
                      </a:r>
                    </a:p>
                    <a:p>
                      <a:r>
                        <a:rPr lang="en-US" sz="1200" baseline="0" dirty="0"/>
                        <a:t>(From Roll Section 1, 3 and/or 6 to Roll Sections 5, 7 and/or 8)</a:t>
                      </a:r>
                      <a:endParaRPr lang="en-US" sz="1200" dirty="0">
                        <a:solidFill>
                          <a:schemeClr val="bg2">
                            <a:lumMod val="50000"/>
                          </a:schemeClr>
                        </a:solidFill>
                      </a:endParaRPr>
                    </a:p>
                  </a:txBody>
                  <a:tcPr/>
                </a:tc>
                <a:extLst>
                  <a:ext uri="{0D108BD9-81ED-4DB2-BD59-A6C34878D82A}">
                    <a16:rowId xmlns:a16="http://schemas.microsoft.com/office/drawing/2014/main" val="10007"/>
                  </a:ext>
                </a:extLst>
              </a:tr>
              <a:tr h="615462">
                <a:tc>
                  <a:txBody>
                    <a:bodyPr/>
                    <a:lstStyle/>
                    <a:p>
                      <a:r>
                        <a:rPr lang="en-US" sz="1200" dirty="0"/>
                        <a:t>OIL AND GAS RIGHTS </a:t>
                      </a:r>
                    </a:p>
                    <a:p>
                      <a:r>
                        <a:rPr lang="en-US" sz="1200" dirty="0"/>
                        <a:t>(Increase</a:t>
                      </a:r>
                      <a:r>
                        <a:rPr lang="en-US" sz="1200" baseline="0" dirty="0"/>
                        <a:t> due to production)</a:t>
                      </a:r>
                      <a:endParaRPr lang="en-US" sz="1200" dirty="0">
                        <a:solidFill>
                          <a:schemeClr val="bg2">
                            <a:lumMod val="50000"/>
                          </a:schemeClr>
                        </a:solidFill>
                      </a:endParaRPr>
                    </a:p>
                  </a:txBody>
                  <a:tcPr/>
                </a:tc>
                <a:tc>
                  <a:txBody>
                    <a:bodyPr/>
                    <a:lstStyle/>
                    <a:p>
                      <a:r>
                        <a:rPr lang="en-US" sz="1200" dirty="0"/>
                        <a:t>OIL AND GAS RIGHTS</a:t>
                      </a:r>
                    </a:p>
                    <a:p>
                      <a:r>
                        <a:rPr lang="en-US" sz="1200" dirty="0"/>
                        <a:t>(Decrease</a:t>
                      </a:r>
                      <a:r>
                        <a:rPr lang="en-US" sz="1200" baseline="0" dirty="0"/>
                        <a:t> due to production)</a:t>
                      </a:r>
                      <a:endParaRPr lang="en-US" sz="1200" dirty="0">
                        <a:solidFill>
                          <a:schemeClr val="bg2">
                            <a:lumMod val="50000"/>
                          </a:schemeClr>
                        </a:solidFill>
                      </a:endParaRPr>
                    </a:p>
                  </a:txBody>
                  <a:tcPr/>
                </a:tc>
                <a:extLst>
                  <a:ext uri="{0D108BD9-81ED-4DB2-BD59-A6C34878D82A}">
                    <a16:rowId xmlns:a16="http://schemas.microsoft.com/office/drawing/2014/main" val="10008"/>
                  </a:ext>
                </a:extLst>
              </a:tr>
            </a:tbl>
          </a:graphicData>
        </a:graphic>
      </p:graphicFrame>
      <p:sp>
        <p:nvSpPr>
          <p:cNvPr id="3" name="Title 2"/>
          <p:cNvSpPr>
            <a:spLocks noGrp="1"/>
          </p:cNvSpPr>
          <p:nvPr>
            <p:ph type="title"/>
          </p:nvPr>
        </p:nvSpPr>
        <p:spPr/>
        <p:txBody>
          <a:bodyPr/>
          <a:lstStyle/>
          <a:p>
            <a:r>
              <a:rPr lang="en-US" dirty="0"/>
              <a:t>Equalization and Quantity Changes</a:t>
            </a:r>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7857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IV. Data Collection and Maintenance</a:t>
            </a:r>
            <a:endParaRPr lang="en-US" dirty="0"/>
          </a:p>
        </p:txBody>
      </p:sp>
    </p:spTree>
    <p:extLst>
      <p:ext uri="{BB962C8B-B14F-4D97-AF65-F5344CB8AC3E}">
        <p14:creationId xmlns:p14="http://schemas.microsoft.com/office/powerpoint/2010/main" val="2710408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29779071"/>
              </p:ext>
            </p:extLst>
          </p:nvPr>
        </p:nvGraphicFramePr>
        <p:xfrm>
          <a:off x="584747" y="1066799"/>
          <a:ext cx="10972800" cy="274828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49828831"/>
                    </a:ext>
                  </a:extLst>
                </a:gridCol>
                <a:gridCol w="5486400">
                  <a:extLst>
                    <a:ext uri="{9D8B030D-6E8A-4147-A177-3AD203B41FA5}">
                      <a16:colId xmlns:a16="http://schemas.microsoft.com/office/drawing/2014/main" val="1409667806"/>
                    </a:ext>
                  </a:extLst>
                </a:gridCol>
              </a:tblGrid>
              <a:tr h="370840">
                <a:tc gridSpan="2">
                  <a:txBody>
                    <a:bodyPr/>
                    <a:lstStyle/>
                    <a:p>
                      <a:pPr algn="ctr"/>
                      <a:r>
                        <a:rPr lang="en-US" dirty="0"/>
                        <a:t>Resources</a:t>
                      </a:r>
                    </a:p>
                  </a:txBody>
                  <a:tcPr/>
                </a:tc>
                <a:tc hMerge="1">
                  <a:txBody>
                    <a:bodyPr/>
                    <a:lstStyle/>
                    <a:p>
                      <a:pPr algn="l"/>
                      <a:endParaRPr lang="en-US" dirty="0"/>
                    </a:p>
                  </a:txBody>
                  <a:tcPr/>
                </a:tc>
                <a:extLst>
                  <a:ext uri="{0D108BD9-81ED-4DB2-BD59-A6C34878D82A}">
                    <a16:rowId xmlns:a16="http://schemas.microsoft.com/office/drawing/2014/main" val="299190520"/>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800" u="none" dirty="0">
                          <a:effectLst/>
                          <a:hlinkClick r:id="rId2"/>
                        </a:rPr>
                        <a:t>Assessors’ Manual:  </a:t>
                      </a:r>
                      <a:br>
                        <a:rPr lang="en-US" sz="1800" u="none" dirty="0">
                          <a:effectLst/>
                          <a:hlinkClick r:id="rId2"/>
                        </a:rPr>
                      </a:br>
                      <a:r>
                        <a:rPr lang="en-US" sz="1800" u="none" dirty="0">
                          <a:effectLst/>
                          <a:hlinkClick r:id="rId2"/>
                        </a:rPr>
                        <a:t>Data Collection</a:t>
                      </a:r>
                      <a:endParaRPr lang="en-US" sz="1800" b="1" u="none" dirty="0">
                        <a:effectLst/>
                        <a:latin typeface="Calibri"/>
                        <a:ea typeface="Calibri"/>
                        <a:cs typeface="Times New Roman"/>
                      </a:endParaRPr>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800" dirty="0">
                          <a:effectLst/>
                        </a:rPr>
                        <a:t>Assessors’ Manuals are published by the Office of Real Property Tax Services and distributed to local assessors in order to help them perform their duties.</a:t>
                      </a:r>
                      <a:endParaRPr lang="en-US" sz="1800" b="0" dirty="0">
                        <a:solidFill>
                          <a:schemeClr val="bg2">
                            <a:lumMod val="50000"/>
                          </a:schemeClr>
                        </a:solidFill>
                        <a:effectLst/>
                        <a:latin typeface="Calibri"/>
                        <a:ea typeface="Calibri"/>
                        <a:cs typeface="Times New Roman"/>
                      </a:endParaRPr>
                    </a:p>
                  </a:txBody>
                  <a:tcPr/>
                </a:tc>
                <a:extLst>
                  <a:ext uri="{0D108BD9-81ED-4DB2-BD59-A6C34878D82A}">
                    <a16:rowId xmlns:a16="http://schemas.microsoft.com/office/drawing/2014/main" val="760161223"/>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800" u="none" dirty="0">
                          <a:effectLst/>
                        </a:rPr>
                        <a:t>Real Property System (RPS)</a:t>
                      </a:r>
                    </a:p>
                    <a:p>
                      <a:pPr algn="ctr"/>
                      <a:endParaRPr lang="en-US"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800" dirty="0">
                          <a:effectLst/>
                        </a:rPr>
                        <a:t>Real Property System (RPS) software helps New York State real property local officials complete tasks related to assessing real property.  The tasks include parcel maintenance, valuation querying and reporting</a:t>
                      </a:r>
                      <a:endParaRPr lang="en-US" sz="1800" b="0" dirty="0">
                        <a:solidFill>
                          <a:schemeClr val="bg2">
                            <a:lumMod val="50000"/>
                          </a:schemeClr>
                        </a:solidFill>
                        <a:effectLst/>
                        <a:latin typeface="Calibri"/>
                        <a:ea typeface="Calibri"/>
                        <a:cs typeface="Times New Roman"/>
                      </a:endParaRPr>
                    </a:p>
                  </a:txBody>
                  <a:tcPr/>
                </a:tc>
                <a:extLst>
                  <a:ext uri="{0D108BD9-81ED-4DB2-BD59-A6C34878D82A}">
                    <a16:rowId xmlns:a16="http://schemas.microsoft.com/office/drawing/2014/main" val="1954428814"/>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042005816"/>
              </p:ext>
            </p:extLst>
          </p:nvPr>
        </p:nvGraphicFramePr>
        <p:xfrm>
          <a:off x="584747" y="3957027"/>
          <a:ext cx="10972800" cy="2138971"/>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747035841"/>
                    </a:ext>
                  </a:extLst>
                </a:gridCol>
                <a:gridCol w="5486400">
                  <a:extLst>
                    <a:ext uri="{9D8B030D-6E8A-4147-A177-3AD203B41FA5}">
                      <a16:colId xmlns:a16="http://schemas.microsoft.com/office/drawing/2014/main" val="2753177016"/>
                    </a:ext>
                  </a:extLst>
                </a:gridCol>
              </a:tblGrid>
              <a:tr h="443593">
                <a:tc gridSpan="2">
                  <a:txBody>
                    <a:bodyPr/>
                    <a:lstStyle/>
                    <a:p>
                      <a:pPr algn="ctr"/>
                      <a:r>
                        <a:rPr lang="en-US" dirty="0"/>
                        <a:t>Courses</a:t>
                      </a:r>
                    </a:p>
                  </a:txBody>
                  <a:tcPr/>
                </a:tc>
                <a:tc hMerge="1">
                  <a:txBody>
                    <a:bodyPr/>
                    <a:lstStyle/>
                    <a:p>
                      <a:endParaRPr lang="en-US" dirty="0"/>
                    </a:p>
                  </a:txBody>
                  <a:tcPr/>
                </a:tc>
                <a:extLst>
                  <a:ext uri="{0D108BD9-81ED-4DB2-BD59-A6C34878D82A}">
                    <a16:rowId xmlns:a16="http://schemas.microsoft.com/office/drawing/2014/main" val="284428162"/>
                  </a:ext>
                </a:extLst>
              </a:tr>
              <a:tr h="984413">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800" u="none" dirty="0">
                          <a:effectLst/>
                          <a:hlinkClick r:id="rId3"/>
                        </a:rPr>
                        <a:t>Fundamentals of Data Collection</a:t>
                      </a:r>
                      <a:endParaRPr lang="en-US" sz="1800" b="1" u="none" dirty="0">
                        <a:effectLst/>
                        <a:latin typeface="Calibri"/>
                        <a:ea typeface="Calibri"/>
                        <a:cs typeface="Times New Roman"/>
                      </a:endParaRPr>
                    </a:p>
                    <a:p>
                      <a:pPr algn="ctr"/>
                      <a:endParaRPr lang="en-US"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800" dirty="0">
                          <a:effectLst/>
                        </a:rPr>
                        <a:t>To Learn more about Data Collection sign up for Fundamentals of Data Collection.  Check the </a:t>
                      </a:r>
                      <a:r>
                        <a:rPr lang="en-US" sz="1800" u="sng" dirty="0">
                          <a:effectLst/>
                          <a:hlinkClick r:id="rId4"/>
                        </a:rPr>
                        <a:t>ORPTS Training Schedule</a:t>
                      </a:r>
                      <a:r>
                        <a:rPr lang="en-US" sz="1800" dirty="0">
                          <a:effectLst/>
                          <a:hlinkClick r:id="rId4"/>
                        </a:rPr>
                        <a:t> </a:t>
                      </a:r>
                      <a:r>
                        <a:rPr lang="en-US" sz="1800" dirty="0">
                          <a:effectLst/>
                        </a:rPr>
                        <a:t>for dates of availability.</a:t>
                      </a:r>
                      <a:endParaRPr lang="en-US" sz="1800" b="0" dirty="0">
                        <a:solidFill>
                          <a:schemeClr val="bg2">
                            <a:lumMod val="50000"/>
                          </a:schemeClr>
                        </a:solidFill>
                        <a:effectLst/>
                        <a:latin typeface="Calibri"/>
                        <a:ea typeface="Calibri"/>
                        <a:cs typeface="Times New Roman"/>
                      </a:endParaRPr>
                    </a:p>
                  </a:txBody>
                  <a:tcPr/>
                </a:tc>
                <a:extLst>
                  <a:ext uri="{0D108BD9-81ED-4DB2-BD59-A6C34878D82A}">
                    <a16:rowId xmlns:a16="http://schemas.microsoft.com/office/drawing/2014/main" val="33184405"/>
                  </a:ext>
                </a:extLst>
              </a:tr>
              <a:tr h="710965">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800" u="none" dirty="0">
                          <a:effectLst/>
                          <a:hlinkClick r:id="rId5"/>
                        </a:rPr>
                        <a:t>Introduction to RPS V4</a:t>
                      </a:r>
                      <a:endParaRPr lang="en-US" sz="1800" u="none" dirty="0">
                        <a:effectLst/>
                      </a:endParaRPr>
                    </a:p>
                    <a:p>
                      <a:pPr algn="ctr"/>
                      <a:endParaRPr lang="en-US"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800" dirty="0">
                          <a:effectLst/>
                        </a:rPr>
                        <a:t>To Learn more about RPS sign up for Introduction to RPS V4.</a:t>
                      </a:r>
                      <a:endParaRPr lang="en-US" sz="1800" b="0" dirty="0">
                        <a:solidFill>
                          <a:schemeClr val="bg2">
                            <a:lumMod val="50000"/>
                          </a:schemeClr>
                        </a:solidFill>
                        <a:effectLst/>
                        <a:latin typeface="Calibri"/>
                        <a:ea typeface="Calibri"/>
                        <a:cs typeface="Times New Roman"/>
                      </a:endParaRPr>
                    </a:p>
                  </a:txBody>
                  <a:tcPr/>
                </a:tc>
                <a:extLst>
                  <a:ext uri="{0D108BD9-81ED-4DB2-BD59-A6C34878D82A}">
                    <a16:rowId xmlns:a16="http://schemas.microsoft.com/office/drawing/2014/main" val="1088554498"/>
                  </a:ext>
                </a:extLst>
              </a:tr>
            </a:tbl>
          </a:graphicData>
        </a:graphic>
      </p:graphicFrame>
      <p:sp>
        <p:nvSpPr>
          <p:cNvPr id="6" name="Title 5"/>
          <p:cNvSpPr>
            <a:spLocks noGrp="1"/>
          </p:cNvSpPr>
          <p:nvPr>
            <p:ph type="title"/>
          </p:nvPr>
        </p:nvSpPr>
        <p:spPr/>
        <p:txBody>
          <a:bodyPr/>
          <a:lstStyle/>
          <a:p>
            <a:r>
              <a:rPr lang="en-US" dirty="0"/>
              <a:t>Data Collection and Maintenance</a:t>
            </a:r>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0167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V. Sales Data</a:t>
            </a:r>
            <a:endParaRPr lang="en-US" dirty="0"/>
          </a:p>
        </p:txBody>
      </p:sp>
    </p:spTree>
    <p:extLst>
      <p:ext uri="{BB962C8B-B14F-4D97-AF65-F5344CB8AC3E}">
        <p14:creationId xmlns:p14="http://schemas.microsoft.com/office/powerpoint/2010/main" val="812385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66790027"/>
              </p:ext>
            </p:extLst>
          </p:nvPr>
        </p:nvGraphicFramePr>
        <p:xfrm>
          <a:off x="1981200" y="1295400"/>
          <a:ext cx="8128000" cy="2108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05378582"/>
                    </a:ext>
                  </a:extLst>
                </a:gridCol>
                <a:gridCol w="4064000">
                  <a:extLst>
                    <a:ext uri="{9D8B030D-6E8A-4147-A177-3AD203B41FA5}">
                      <a16:colId xmlns:a16="http://schemas.microsoft.com/office/drawing/2014/main" val="945640962"/>
                    </a:ext>
                  </a:extLst>
                </a:gridCol>
              </a:tblGrid>
              <a:tr h="370840">
                <a:tc gridSpan="2">
                  <a:txBody>
                    <a:bodyPr/>
                    <a:lstStyle/>
                    <a:p>
                      <a:pPr algn="ctr"/>
                      <a:r>
                        <a:rPr lang="en-US" dirty="0"/>
                        <a:t>Resources</a:t>
                      </a:r>
                    </a:p>
                  </a:txBody>
                  <a:tcPr/>
                </a:tc>
                <a:tc hMerge="1">
                  <a:txBody>
                    <a:bodyPr/>
                    <a:lstStyle/>
                    <a:p>
                      <a:endParaRPr lang="en-US" dirty="0"/>
                    </a:p>
                  </a:txBody>
                  <a:tcPr/>
                </a:tc>
                <a:extLst>
                  <a:ext uri="{0D108BD9-81ED-4DB2-BD59-A6C34878D82A}">
                    <a16:rowId xmlns:a16="http://schemas.microsoft.com/office/drawing/2014/main" val="4084544899"/>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800" u="sng" dirty="0">
                          <a:effectLst/>
                          <a:hlinkClick r:id="rId2"/>
                        </a:rPr>
                        <a:t>Sales Reporting</a:t>
                      </a:r>
                      <a:endParaRPr lang="en-US" sz="1800" dirty="0">
                        <a:effectLst/>
                        <a:latin typeface="Calibri"/>
                        <a:ea typeface="Calibri"/>
                        <a:cs typeface="Times New Roman"/>
                      </a:endParaRPr>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800" dirty="0">
                          <a:effectLst/>
                        </a:rPr>
                        <a:t>Information regarding RP-5217, Managing Sales Data, Usability Criteria, Sales Products, All Transfer Forms, </a:t>
                      </a:r>
                      <a:r>
                        <a:rPr lang="en-US" sz="1800" dirty="0" err="1">
                          <a:effectLst/>
                        </a:rPr>
                        <a:t>SalesNet</a:t>
                      </a:r>
                      <a:r>
                        <a:rPr lang="en-US" sz="1800" dirty="0">
                          <a:effectLst/>
                        </a:rPr>
                        <a:t>, and Governing Statutes.</a:t>
                      </a:r>
                    </a:p>
                    <a:p>
                      <a:endParaRPr lang="en-US" sz="1800" dirty="0"/>
                    </a:p>
                  </a:txBody>
                  <a:tcPr/>
                </a:tc>
                <a:extLst>
                  <a:ext uri="{0D108BD9-81ED-4DB2-BD59-A6C34878D82A}">
                    <a16:rowId xmlns:a16="http://schemas.microsoft.com/office/drawing/2014/main" val="320737509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48120700"/>
              </p:ext>
            </p:extLst>
          </p:nvPr>
        </p:nvGraphicFramePr>
        <p:xfrm>
          <a:off x="1981200" y="3774149"/>
          <a:ext cx="8128000" cy="12852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747355053"/>
                    </a:ext>
                  </a:extLst>
                </a:gridCol>
                <a:gridCol w="4064000">
                  <a:extLst>
                    <a:ext uri="{9D8B030D-6E8A-4147-A177-3AD203B41FA5}">
                      <a16:colId xmlns:a16="http://schemas.microsoft.com/office/drawing/2014/main" val="2626049590"/>
                    </a:ext>
                  </a:extLst>
                </a:gridCol>
              </a:tblGrid>
              <a:tr h="370840">
                <a:tc gridSpan="2">
                  <a:txBody>
                    <a:bodyPr/>
                    <a:lstStyle/>
                    <a:p>
                      <a:pPr algn="ctr"/>
                      <a:r>
                        <a:rPr lang="en-US" dirty="0"/>
                        <a:t>Courses</a:t>
                      </a:r>
                    </a:p>
                  </a:txBody>
                  <a:tcPr/>
                </a:tc>
                <a:tc hMerge="1">
                  <a:txBody>
                    <a:bodyPr/>
                    <a:lstStyle/>
                    <a:p>
                      <a:endParaRPr lang="en-US" dirty="0"/>
                    </a:p>
                  </a:txBody>
                  <a:tcPr/>
                </a:tc>
                <a:extLst>
                  <a:ext uri="{0D108BD9-81ED-4DB2-BD59-A6C34878D82A}">
                    <a16:rowId xmlns:a16="http://schemas.microsoft.com/office/drawing/2014/main" val="3015070636"/>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800" u="sng" dirty="0">
                          <a:effectLst/>
                          <a:hlinkClick r:id="rId3"/>
                        </a:rPr>
                        <a:t>Sales Data Management</a:t>
                      </a:r>
                      <a:endParaRPr lang="en-US" sz="1800" dirty="0">
                        <a:effectLst/>
                        <a:latin typeface="Calibri"/>
                        <a:ea typeface="Calibri"/>
                        <a:cs typeface="Times New Roman"/>
                      </a:endParaRPr>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800" dirty="0">
                          <a:effectLst/>
                        </a:rPr>
                        <a:t>To Learn more about Sales</a:t>
                      </a:r>
                      <a:r>
                        <a:rPr lang="en-US" sz="1800" baseline="0" dirty="0">
                          <a:effectLst/>
                        </a:rPr>
                        <a:t> Data </a:t>
                      </a:r>
                      <a:r>
                        <a:rPr lang="en-US" sz="1800" dirty="0">
                          <a:effectLst/>
                        </a:rPr>
                        <a:t>register for Sales Data Management within the ORPTS Training Portal.</a:t>
                      </a:r>
                      <a:endParaRPr lang="en-US" sz="1800" dirty="0">
                        <a:solidFill>
                          <a:schemeClr val="bg2">
                            <a:lumMod val="50000"/>
                          </a:schemeClr>
                        </a:solidFill>
                        <a:effectLst/>
                        <a:latin typeface="Calibri"/>
                        <a:ea typeface="Calibri"/>
                        <a:cs typeface="Times New Roman"/>
                      </a:endParaRPr>
                    </a:p>
                  </a:txBody>
                  <a:tcPr/>
                </a:tc>
                <a:extLst>
                  <a:ext uri="{0D108BD9-81ED-4DB2-BD59-A6C34878D82A}">
                    <a16:rowId xmlns:a16="http://schemas.microsoft.com/office/drawing/2014/main" val="809424853"/>
                  </a:ext>
                </a:extLst>
              </a:tr>
            </a:tbl>
          </a:graphicData>
        </a:graphic>
      </p:graphicFrame>
      <p:sp>
        <p:nvSpPr>
          <p:cNvPr id="6" name="Title 5"/>
          <p:cNvSpPr>
            <a:spLocks noGrp="1"/>
          </p:cNvSpPr>
          <p:nvPr>
            <p:ph type="title"/>
          </p:nvPr>
        </p:nvSpPr>
        <p:spPr/>
        <p:txBody>
          <a:bodyPr/>
          <a:lstStyle/>
          <a:p>
            <a:r>
              <a:rPr lang="en-US" dirty="0"/>
              <a:t>Sales Data</a:t>
            </a:r>
          </a:p>
        </p:txBody>
      </p:sp>
      <p:sp>
        <p:nvSpPr>
          <p:cNvPr id="7" name="Rectangle 6"/>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0479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p01\AppData\Local\Microsoft\Windows\Temporary Internet Files\Content.Outlook\BNR3ZIC4\SKMBT_5521210021441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457200"/>
            <a:ext cx="4724734" cy="563880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3" name="TextBox 2"/>
          <p:cNvSpPr txBox="1"/>
          <p:nvPr/>
        </p:nvSpPr>
        <p:spPr>
          <a:xfrm>
            <a:off x="1981200" y="1524000"/>
            <a:ext cx="3048000" cy="2308324"/>
          </a:xfrm>
          <a:prstGeom prst="rect">
            <a:avLst/>
          </a:prstGeom>
          <a:noFill/>
        </p:spPr>
        <p:txBody>
          <a:bodyPr wrap="square" rtlCol="0">
            <a:spAutoFit/>
          </a:bodyPr>
          <a:lstStyle/>
          <a:p>
            <a:pPr marL="571500" indent="-571500">
              <a:buClr>
                <a:schemeClr val="accent1"/>
              </a:buClr>
              <a:buFont typeface="Wingdings" panose="05000000000000000000" pitchFamily="2" charset="2"/>
              <a:buChar char="§"/>
            </a:pPr>
            <a:r>
              <a:rPr lang="en-US" sz="3600" dirty="0">
                <a:solidFill>
                  <a:schemeClr val="tx1">
                    <a:lumMod val="75000"/>
                    <a:lumOff val="25000"/>
                  </a:schemeClr>
                </a:solidFill>
              </a:rPr>
              <a:t>RP-5217</a:t>
            </a:r>
          </a:p>
          <a:p>
            <a:r>
              <a:rPr lang="en-US" sz="3600" dirty="0">
                <a:solidFill>
                  <a:schemeClr val="tx1">
                    <a:lumMod val="75000"/>
                    <a:lumOff val="25000"/>
                  </a:schemeClr>
                </a:solidFill>
              </a:rPr>
              <a:t>Real Property Transfer Report</a:t>
            </a:r>
          </a:p>
        </p:txBody>
      </p:sp>
      <p:sp>
        <p:nvSpPr>
          <p:cNvPr id="4" name="Rectangle 3"/>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256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effectLst>
                  <a:outerShdw blurRad="38100" dist="38100" dir="2700000" algn="tl">
                    <a:srgbClr val="000000">
                      <a:alpha val="43137"/>
                    </a:srgbClr>
                  </a:outerShdw>
                </a:effectLst>
              </a:rPr>
              <a:t>VI. Complaint Process</a:t>
            </a:r>
            <a:endParaRPr lang="en-US" dirty="0"/>
          </a:p>
        </p:txBody>
      </p:sp>
    </p:spTree>
    <p:extLst>
      <p:ext uri="{BB962C8B-B14F-4D97-AF65-F5344CB8AC3E}">
        <p14:creationId xmlns:p14="http://schemas.microsoft.com/office/powerpoint/2010/main" val="3848278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Complaint Process</a:t>
            </a:r>
          </a:p>
        </p:txBody>
      </p:sp>
      <p:sp>
        <p:nvSpPr>
          <p:cNvPr id="5" name="Content Placeholder 4"/>
          <p:cNvSpPr>
            <a:spLocks noGrp="1"/>
          </p:cNvSpPr>
          <p:nvPr>
            <p:ph idx="1"/>
          </p:nvPr>
        </p:nvSpPr>
        <p:spPr/>
        <p:txBody>
          <a:bodyPr/>
          <a:lstStyle/>
          <a:p>
            <a:r>
              <a:rPr lang="en-US" sz="2800" b="1">
                <a:effectLst>
                  <a:outerShdw blurRad="38100" dist="38100" dir="2700000" algn="tl">
                    <a:srgbClr val="000000">
                      <a:alpha val="43137"/>
                    </a:srgbClr>
                  </a:outerShdw>
                </a:effectLst>
              </a:rPr>
              <a:t>RP </a:t>
            </a:r>
            <a:r>
              <a:rPr lang="en-US" sz="2800" b="1" dirty="0">
                <a:effectLst>
                  <a:outerShdw blurRad="38100" dist="38100" dir="2700000" algn="tl">
                    <a:srgbClr val="000000">
                      <a:alpha val="43137"/>
                    </a:srgbClr>
                  </a:outerShdw>
                </a:effectLst>
              </a:rPr>
              <a:t>524 </a:t>
            </a:r>
            <a:r>
              <a:rPr lang="en-US" sz="2800" dirty="0"/>
              <a:t>– Complaint on Real Property Assessment </a:t>
            </a:r>
          </a:p>
          <a:p>
            <a:pPr lvl="1"/>
            <a:r>
              <a:rPr lang="en-US" sz="2400" dirty="0"/>
              <a:t>RP 524-Ins – Instruction for filing complaints</a:t>
            </a:r>
          </a:p>
          <a:p>
            <a:pPr lvl="2"/>
            <a:r>
              <a:rPr lang="en-US" sz="2000" dirty="0"/>
              <a:t>This form must be completely filled out so that parcel can be identified and to give the board a clear understanding of what is being requested</a:t>
            </a:r>
          </a:p>
          <a:p>
            <a:pPr lvl="2"/>
            <a:endParaRPr lang="en-US" sz="2800" dirty="0"/>
          </a:p>
          <a:p>
            <a:r>
              <a:rPr lang="en-US" sz="2800" b="1" dirty="0">
                <a:effectLst>
                  <a:outerShdw blurRad="38100" dist="38100" dir="2700000" algn="tl">
                    <a:srgbClr val="000000">
                      <a:alpha val="43137"/>
                    </a:srgbClr>
                  </a:outerShdw>
                </a:effectLst>
              </a:rPr>
              <a:t>RPTL 730 </a:t>
            </a:r>
            <a:r>
              <a:rPr lang="en-US" sz="2800" dirty="0"/>
              <a:t>– Small Claims Assessment Review</a:t>
            </a:r>
          </a:p>
          <a:p>
            <a:pPr lvl="1"/>
            <a:r>
              <a:rPr lang="en-US" sz="2400" dirty="0"/>
              <a:t>RPTL 730-Ins – Instructions for completing Small Claims Form</a:t>
            </a:r>
          </a:p>
          <a:p>
            <a:endParaRPr lang="en-US" dirty="0"/>
          </a:p>
        </p:txBody>
      </p:sp>
      <p:sp>
        <p:nvSpPr>
          <p:cNvPr id="6" name="Rectangle 5"/>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853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Instructor / Session Information</a:t>
            </a:r>
          </a:p>
          <a:p>
            <a:pPr marL="400050" lvl="1" indent="0">
              <a:buNone/>
            </a:pPr>
            <a:r>
              <a:rPr lang="en-US" dirty="0"/>
              <a:t>(Optional)</a:t>
            </a:r>
          </a:p>
          <a:p>
            <a:pPr lvl="1">
              <a:buFont typeface="Wingdings" panose="05000000000000000000" pitchFamily="2" charset="2"/>
              <a:buChar char="§"/>
            </a:pPr>
            <a:r>
              <a:rPr lang="en-US" sz="2400" dirty="0"/>
              <a:t>Location Date/ Time</a:t>
            </a:r>
          </a:p>
          <a:p>
            <a:pPr lvl="1">
              <a:buFont typeface="Wingdings" panose="05000000000000000000" pitchFamily="2" charset="2"/>
              <a:buChar char="§"/>
            </a:pPr>
            <a:r>
              <a:rPr lang="en-US" sz="2400" dirty="0"/>
              <a:t>Name(s) / Title</a:t>
            </a:r>
          </a:p>
          <a:p>
            <a:pPr lvl="2"/>
            <a:r>
              <a:rPr lang="en-US" sz="2000" dirty="0"/>
              <a:t>address</a:t>
            </a:r>
          </a:p>
          <a:p>
            <a:pPr lvl="2"/>
            <a:r>
              <a:rPr lang="en-US" sz="2000" dirty="0"/>
              <a:t>phone</a:t>
            </a:r>
          </a:p>
          <a:p>
            <a:pPr lvl="2"/>
            <a:r>
              <a:rPr lang="en-US" sz="2000" dirty="0"/>
              <a:t>e-mail</a:t>
            </a:r>
          </a:p>
          <a:p>
            <a:pPr marL="0" indent="0" algn="ctr">
              <a:buNone/>
            </a:pPr>
            <a:endParaRPr lang="en-US" dirty="0"/>
          </a:p>
        </p:txBody>
      </p:sp>
      <p:sp>
        <p:nvSpPr>
          <p:cNvPr id="6" name="Title 5"/>
          <p:cNvSpPr>
            <a:spLocks noGrp="1"/>
          </p:cNvSpPr>
          <p:nvPr>
            <p:ph type="title"/>
          </p:nvPr>
        </p:nvSpPr>
        <p:spPr/>
        <p:txBody>
          <a:bodyPr/>
          <a:lstStyle/>
          <a:p>
            <a:r>
              <a:rPr lang="en-US" dirty="0"/>
              <a:t>Assessor Orientation</a:t>
            </a:r>
          </a:p>
        </p:txBody>
      </p:sp>
      <p:sp>
        <p:nvSpPr>
          <p:cNvPr id="2" name="Rectangle 1"/>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8364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a:t>
            </a:r>
          </a:p>
        </p:txBody>
      </p:sp>
      <p:sp>
        <p:nvSpPr>
          <p:cNvPr id="3" name="Content Placeholder 2"/>
          <p:cNvSpPr>
            <a:spLocks noGrp="1"/>
          </p:cNvSpPr>
          <p:nvPr>
            <p:ph idx="1"/>
          </p:nvPr>
        </p:nvSpPr>
        <p:spPr/>
        <p:txBody>
          <a:bodyPr/>
          <a:lstStyle/>
          <a:p>
            <a:pPr>
              <a:lnSpc>
                <a:spcPct val="110000"/>
              </a:lnSpc>
            </a:pPr>
            <a:r>
              <a:rPr lang="en-US" sz="2800" b="1" dirty="0"/>
              <a:t>RPTL 524 (3) </a:t>
            </a:r>
            <a:r>
              <a:rPr lang="en-US" sz="2800" dirty="0"/>
              <a:t>requires complainants to file a written complaint on a prescribed form </a:t>
            </a:r>
            <a:r>
              <a:rPr lang="en-US" sz="2800" b="1" dirty="0"/>
              <a:t>(RP-524)</a:t>
            </a:r>
          </a:p>
          <a:p>
            <a:pPr lvl="1">
              <a:lnSpc>
                <a:spcPct val="110000"/>
              </a:lnSpc>
              <a:spcBef>
                <a:spcPts val="1800"/>
              </a:spcBef>
            </a:pPr>
            <a:r>
              <a:rPr lang="en-US" sz="2400" dirty="0"/>
              <a:t>Must include the tentative assessed value of the property as it appears on the assessment roll</a:t>
            </a:r>
          </a:p>
          <a:p>
            <a:pPr lvl="1">
              <a:lnSpc>
                <a:spcPct val="110000"/>
              </a:lnSpc>
              <a:spcBef>
                <a:spcPts val="1800"/>
              </a:spcBef>
            </a:pPr>
            <a:r>
              <a:rPr lang="en-US" sz="2400" dirty="0"/>
              <a:t>the property owners estimate of market value (requested reduction from assessors value)</a:t>
            </a:r>
          </a:p>
          <a:p>
            <a:pPr lvl="1">
              <a:spcBef>
                <a:spcPts val="1800"/>
              </a:spcBef>
            </a:pPr>
            <a:r>
              <a:rPr lang="en-US" sz="2400" dirty="0"/>
              <a:t>grounds for complaint</a:t>
            </a:r>
          </a:p>
          <a:p>
            <a:pPr lvl="1">
              <a:spcBef>
                <a:spcPts val="1800"/>
              </a:spcBef>
            </a:pPr>
            <a:r>
              <a:rPr lang="en-US" sz="2400" dirty="0"/>
              <a:t>signed certification</a:t>
            </a:r>
          </a:p>
          <a:p>
            <a:endParaRPr lang="en-US" dirty="0"/>
          </a:p>
        </p:txBody>
      </p:sp>
      <p:sp>
        <p:nvSpPr>
          <p:cNvPr id="4" name="Rectangle 3"/>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513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VII. Valuing Real Property</a:t>
            </a:r>
            <a:endParaRPr lang="en-US" dirty="0"/>
          </a:p>
        </p:txBody>
      </p:sp>
    </p:spTree>
    <p:extLst>
      <p:ext uri="{BB962C8B-B14F-4D97-AF65-F5344CB8AC3E}">
        <p14:creationId xmlns:p14="http://schemas.microsoft.com/office/powerpoint/2010/main" val="4033544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568875"/>
              </p:ext>
            </p:extLst>
          </p:nvPr>
        </p:nvGraphicFramePr>
        <p:xfrm>
          <a:off x="609600" y="1061865"/>
          <a:ext cx="10972800" cy="308356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2029355712"/>
                    </a:ext>
                  </a:extLst>
                </a:gridCol>
                <a:gridCol w="5486400">
                  <a:extLst>
                    <a:ext uri="{9D8B030D-6E8A-4147-A177-3AD203B41FA5}">
                      <a16:colId xmlns:a16="http://schemas.microsoft.com/office/drawing/2014/main" val="3787646115"/>
                    </a:ext>
                  </a:extLst>
                </a:gridCol>
              </a:tblGrid>
              <a:tr h="370840">
                <a:tc gridSpan="2">
                  <a:txBody>
                    <a:bodyPr/>
                    <a:lstStyle/>
                    <a:p>
                      <a:pPr algn="ctr"/>
                      <a:r>
                        <a:rPr lang="en-US" sz="1600" dirty="0"/>
                        <a:t>Resources</a:t>
                      </a:r>
                    </a:p>
                  </a:txBody>
                  <a:tcPr/>
                </a:tc>
                <a:tc hMerge="1">
                  <a:txBody>
                    <a:bodyPr/>
                    <a:lstStyle/>
                    <a:p>
                      <a:endParaRPr lang="en-US" dirty="0"/>
                    </a:p>
                  </a:txBody>
                  <a:tcPr/>
                </a:tc>
                <a:extLst>
                  <a:ext uri="{0D108BD9-81ED-4DB2-BD59-A6C34878D82A}">
                    <a16:rowId xmlns:a16="http://schemas.microsoft.com/office/drawing/2014/main" val="3098294216"/>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sng" dirty="0">
                          <a:hlinkClick r:id="rId2"/>
                        </a:rPr>
                        <a:t>Value &amp; Analysis Tools</a:t>
                      </a:r>
                      <a:endParaRPr lang="en-US" sz="1600" u="sng" dirty="0"/>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Tools to assist with valuation principles</a:t>
                      </a:r>
                      <a:endParaRPr lang="en-US" sz="1600" b="0" dirty="0">
                        <a:solidFill>
                          <a:schemeClr val="bg2">
                            <a:lumMod val="50000"/>
                          </a:schemeClr>
                        </a:solidFill>
                      </a:endParaRPr>
                    </a:p>
                  </a:txBody>
                  <a:tcPr/>
                </a:tc>
                <a:extLst>
                  <a:ext uri="{0D108BD9-81ED-4DB2-BD59-A6C34878D82A}">
                    <a16:rowId xmlns:a16="http://schemas.microsoft.com/office/drawing/2014/main" val="215058090"/>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sng" dirty="0">
                          <a:hlinkClick r:id="rId3"/>
                        </a:rPr>
                        <a:t>Valuation Standards</a:t>
                      </a:r>
                      <a:endParaRPr lang="en-US" sz="1600" u="sng" dirty="0"/>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Valuation Standards provide</a:t>
                      </a:r>
                      <a:r>
                        <a:rPr lang="en-US" sz="1600" baseline="0" dirty="0"/>
                        <a:t> the guidelines for valuing property in New York State for ad valorem real property taxation</a:t>
                      </a:r>
                      <a:endParaRPr lang="en-US" sz="1600" b="0" dirty="0">
                        <a:solidFill>
                          <a:schemeClr val="bg2">
                            <a:lumMod val="50000"/>
                          </a:schemeClr>
                        </a:solidFill>
                      </a:endParaRPr>
                    </a:p>
                  </a:txBody>
                  <a:tcPr/>
                </a:tc>
                <a:extLst>
                  <a:ext uri="{0D108BD9-81ED-4DB2-BD59-A6C34878D82A}">
                    <a16:rowId xmlns:a16="http://schemas.microsoft.com/office/drawing/2014/main" val="648856348"/>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none" dirty="0"/>
                        <a:t>Valuation Reference Manual</a:t>
                      </a:r>
                      <a:br>
                        <a:rPr lang="en-US" sz="1600" u="none" dirty="0"/>
                      </a:br>
                      <a:r>
                        <a:rPr lang="en-US" sz="1600" u="none" dirty="0">
                          <a:effectLst/>
                        </a:rPr>
                        <a:t>Available</a:t>
                      </a:r>
                      <a:r>
                        <a:rPr lang="en-US" sz="1600" u="none" baseline="0" dirty="0">
                          <a:effectLst/>
                        </a:rPr>
                        <a:t> in assessment community web portal</a:t>
                      </a:r>
                      <a:endParaRPr lang="en-US" sz="1600" u="none" dirty="0">
                        <a:effectLst/>
                      </a:endParaRPr>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This volume</a:t>
                      </a:r>
                      <a:r>
                        <a:rPr lang="en-US" sz="1600" baseline="0" dirty="0"/>
                        <a:t> of the Valuation Reference Manual (formerly known as Assessor’s Manual Vol. 7) is designed to provide users with a tool to calculate replacement costs for residential, farm, and commercial structures, an essential step completing the Cost Approach to valuation.</a:t>
                      </a:r>
                      <a:endParaRPr lang="en-US" sz="1600" dirty="0"/>
                    </a:p>
                  </a:txBody>
                  <a:tcPr/>
                </a:tc>
                <a:extLst>
                  <a:ext uri="{0D108BD9-81ED-4DB2-BD59-A6C34878D82A}">
                    <a16:rowId xmlns:a16="http://schemas.microsoft.com/office/drawing/2014/main" val="65069712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32785482"/>
              </p:ext>
            </p:extLst>
          </p:nvPr>
        </p:nvGraphicFramePr>
        <p:xfrm>
          <a:off x="609600" y="4266255"/>
          <a:ext cx="10972800" cy="192532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3338311620"/>
                    </a:ext>
                  </a:extLst>
                </a:gridCol>
                <a:gridCol w="5486400">
                  <a:extLst>
                    <a:ext uri="{9D8B030D-6E8A-4147-A177-3AD203B41FA5}">
                      <a16:colId xmlns:a16="http://schemas.microsoft.com/office/drawing/2014/main" val="3965044717"/>
                    </a:ext>
                  </a:extLst>
                </a:gridCol>
              </a:tblGrid>
              <a:tr h="370840">
                <a:tc gridSpan="2">
                  <a:txBody>
                    <a:bodyPr/>
                    <a:lstStyle/>
                    <a:p>
                      <a:pPr algn="ctr"/>
                      <a:r>
                        <a:rPr lang="en-US" sz="1600" dirty="0"/>
                        <a:t>Courses</a:t>
                      </a:r>
                    </a:p>
                  </a:txBody>
                  <a:tcPr/>
                </a:tc>
                <a:tc hMerge="1">
                  <a:txBody>
                    <a:bodyPr/>
                    <a:lstStyle/>
                    <a:p>
                      <a:endParaRPr lang="en-US" dirty="0"/>
                    </a:p>
                  </a:txBody>
                  <a:tcPr/>
                </a:tc>
                <a:extLst>
                  <a:ext uri="{0D108BD9-81ED-4DB2-BD59-A6C34878D82A}">
                    <a16:rowId xmlns:a16="http://schemas.microsoft.com/office/drawing/2014/main" val="1560108543"/>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b="0" u="none" dirty="0">
                          <a:hlinkClick r:id="rId4"/>
                        </a:rPr>
                        <a:t>Cost, Market and Income Component</a:t>
                      </a:r>
                      <a:endParaRPr lang="en-US" sz="1600" b="0" u="none" dirty="0"/>
                    </a:p>
                  </a:txBody>
                  <a:tcPr/>
                </a:tc>
                <a:tc>
                  <a:txBody>
                    <a:bodyPr/>
                    <a:lstStyle/>
                    <a:p>
                      <a:r>
                        <a:rPr lang="en-US" sz="1600" b="0" dirty="0"/>
                        <a:t>To learn more about Valuation sign up for courses equivalent to the </a:t>
                      </a:r>
                      <a:r>
                        <a:rPr lang="en-US" sz="1600" b="0" u="none" dirty="0"/>
                        <a:t>Cost, Market and Income Component.</a:t>
                      </a:r>
                      <a:r>
                        <a:rPr lang="en-US" sz="1600" b="0" u="none" baseline="0" dirty="0"/>
                        <a:t>  </a:t>
                      </a:r>
                      <a:r>
                        <a:rPr lang="en-US" sz="1600" b="0" u="none" dirty="0"/>
                        <a:t>These</a:t>
                      </a:r>
                      <a:r>
                        <a:rPr lang="en-US" sz="1600" b="0" u="none" baseline="0" dirty="0"/>
                        <a:t> courses are not offered by ORPTS.  </a:t>
                      </a:r>
                    </a:p>
                    <a:p>
                      <a:endParaRPr lang="en-US" sz="1600" b="0" u="none" baseline="0" dirty="0"/>
                    </a:p>
                    <a:p>
                      <a:r>
                        <a:rPr lang="en-US" sz="1600" b="0" u="none" baseline="0" dirty="0"/>
                        <a:t>See </a:t>
                      </a:r>
                      <a:r>
                        <a:rPr lang="en-US" sz="1600" b="0" u="sng" baseline="0" dirty="0">
                          <a:hlinkClick r:id="rId5"/>
                        </a:rPr>
                        <a:t>Educational Organizations Specializing in Appraisal Training.</a:t>
                      </a:r>
                      <a:endParaRPr lang="en-US" sz="1600" b="0" u="none" dirty="0"/>
                    </a:p>
                  </a:txBody>
                  <a:tcPr/>
                </a:tc>
                <a:extLst>
                  <a:ext uri="{0D108BD9-81ED-4DB2-BD59-A6C34878D82A}">
                    <a16:rowId xmlns:a16="http://schemas.microsoft.com/office/drawing/2014/main" val="3857297911"/>
                  </a:ext>
                </a:extLst>
              </a:tr>
            </a:tbl>
          </a:graphicData>
        </a:graphic>
      </p:graphicFrame>
      <p:sp>
        <p:nvSpPr>
          <p:cNvPr id="6" name="Title 5"/>
          <p:cNvSpPr>
            <a:spLocks noGrp="1"/>
          </p:cNvSpPr>
          <p:nvPr>
            <p:ph type="title"/>
          </p:nvPr>
        </p:nvSpPr>
        <p:spPr/>
        <p:txBody>
          <a:bodyPr/>
          <a:lstStyle/>
          <a:p>
            <a:r>
              <a:rPr lang="en-US" dirty="0"/>
              <a:t>Valuing Real Property</a:t>
            </a:r>
          </a:p>
        </p:txBody>
      </p:sp>
      <p:sp>
        <p:nvSpPr>
          <p:cNvPr id="7" name="Rectangle 6"/>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6424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03201" y="-35269"/>
            <a:ext cx="10972800" cy="960120"/>
          </a:xfrm>
        </p:spPr>
        <p:txBody>
          <a:bodyPr/>
          <a:lstStyle/>
          <a:p>
            <a:r>
              <a:rPr lang="en-US" dirty="0"/>
              <a:t>Value Analysis Tools</a:t>
            </a:r>
          </a:p>
        </p:txBody>
      </p:sp>
      <p:sp>
        <p:nvSpPr>
          <p:cNvPr id="7" name="Content Placeholder 6"/>
          <p:cNvSpPr>
            <a:spLocks noGrp="1"/>
          </p:cNvSpPr>
          <p:nvPr>
            <p:ph idx="1"/>
          </p:nvPr>
        </p:nvSpPr>
        <p:spPr/>
        <p:txBody>
          <a:bodyPr/>
          <a:lstStyle/>
          <a:p>
            <a:pPr marL="0" indent="0">
              <a:buNone/>
            </a:pPr>
            <a:r>
              <a:rPr lang="en-US" sz="1800" b="1" u="sng" dirty="0"/>
              <a:t>Median Sales Trend</a:t>
            </a:r>
            <a:r>
              <a:rPr lang="en-US" sz="1800" u="sng" dirty="0"/>
              <a:t> </a:t>
            </a:r>
          </a:p>
          <a:p>
            <a:pPr marL="0" indent="0">
              <a:buNone/>
            </a:pPr>
            <a:r>
              <a:rPr lang="en-US" sz="1800" dirty="0"/>
              <a:t>In order for a sale to be included in the above statistics it must be an arm’s length sale coded non-condominium.  Further, the sale price must be greater than ten dollars and the number of days between the sale date and the contract date must be less than three hundred and sixty five or indeterminate.</a:t>
            </a:r>
          </a:p>
          <a:p>
            <a:pPr marL="0" indent="0">
              <a:buNone/>
            </a:pPr>
            <a:br>
              <a:rPr lang="en-US" sz="1800" b="1" u="sng" dirty="0"/>
            </a:br>
            <a:r>
              <a:rPr lang="en-US" sz="1800" b="1" u="sng" dirty="0"/>
              <a:t>Sales/Market Data</a:t>
            </a:r>
          </a:p>
          <a:p>
            <a:pPr marL="0" indent="0">
              <a:buNone/>
            </a:pPr>
            <a:r>
              <a:rPr lang="en-US" sz="1800" dirty="0"/>
              <a:t>There are many uses for the data entered on the RP-5217 Real Property Transfer Report.  Through this form, transfers of ownership of real property are changed on assessment rolls at the local level, and entered onto a sales database at the state level.</a:t>
            </a:r>
          </a:p>
          <a:p>
            <a:pPr marL="0" indent="0">
              <a:buNone/>
            </a:pPr>
            <a:endParaRPr lang="en-US" sz="1800" u="sng" dirty="0"/>
          </a:p>
          <a:p>
            <a:pPr marL="0" indent="0">
              <a:buNone/>
            </a:pPr>
            <a:r>
              <a:rPr lang="en-US" sz="1800" b="1" u="sng" dirty="0"/>
              <a:t>Valuation Standards</a:t>
            </a:r>
            <a:endParaRPr lang="en-US" sz="1800" b="1" dirty="0"/>
          </a:p>
          <a:p>
            <a:pPr marL="0" indent="0">
              <a:buNone/>
            </a:pPr>
            <a:r>
              <a:rPr lang="en-US" sz="1800" dirty="0"/>
              <a:t>Valuation Standards provide the guidelines for valuing property in New York State for </a:t>
            </a:r>
            <a:r>
              <a:rPr lang="en-US" sz="1800" i="1" dirty="0"/>
              <a:t>ad valorem</a:t>
            </a:r>
            <a:r>
              <a:rPr lang="en-US" sz="1800" dirty="0"/>
              <a:t> real property taxation.</a:t>
            </a:r>
          </a:p>
          <a:p>
            <a:endParaRPr lang="en-US" sz="1800" dirty="0"/>
          </a:p>
        </p:txBody>
      </p:sp>
      <p:sp>
        <p:nvSpPr>
          <p:cNvPr id="4" name="Rectangle 3"/>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1072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Value Analysis Tools</a:t>
            </a:r>
          </a:p>
        </p:txBody>
      </p:sp>
      <p:sp>
        <p:nvSpPr>
          <p:cNvPr id="6" name="Content Placeholder 5"/>
          <p:cNvSpPr>
            <a:spLocks noGrp="1"/>
          </p:cNvSpPr>
          <p:nvPr>
            <p:ph idx="1"/>
          </p:nvPr>
        </p:nvSpPr>
        <p:spPr/>
        <p:txBody>
          <a:bodyPr/>
          <a:lstStyle/>
          <a:p>
            <a:pPr marL="0" indent="0">
              <a:buNone/>
            </a:pPr>
            <a:r>
              <a:rPr lang="en-US" sz="1800" b="1" u="sng" dirty="0"/>
              <a:t>2011 Uniform Construction Index (UCI) Base Cost Tables</a:t>
            </a:r>
          </a:p>
          <a:p>
            <a:pPr marL="0" indent="0">
              <a:buNone/>
            </a:pPr>
            <a:r>
              <a:rPr lang="en-US" sz="1800" dirty="0"/>
              <a:t>The UCI base cost tables is a tool to calculate replacement costs for industrial equipment and yard improvements, an essential step in completing the Cost Approach to valuation.</a:t>
            </a:r>
          </a:p>
          <a:p>
            <a:pPr marL="0" indent="0">
              <a:buNone/>
            </a:pPr>
            <a:endParaRPr lang="en-US" sz="1800" b="1" u="sng" dirty="0"/>
          </a:p>
          <a:p>
            <a:pPr marL="0" indent="0">
              <a:buNone/>
            </a:pPr>
            <a:r>
              <a:rPr lang="en-US" sz="1800" b="1" u="sng" dirty="0"/>
              <a:t>Valuation Reference Manual</a:t>
            </a:r>
            <a:endParaRPr lang="en-US" sz="1800" b="1" dirty="0"/>
          </a:p>
          <a:p>
            <a:pPr marL="0" indent="0">
              <a:buNone/>
            </a:pPr>
            <a:r>
              <a:rPr lang="en-US" sz="1800" dirty="0"/>
              <a:t>This volume of the Valuation Reference Manual (formerly known as Assessor’s Manual Vol. 7) is designed to provide users with a tool to calculate replacement costs for residential, farm, and commercial structures, an essential step in completing the Cost Approach to valuation.</a:t>
            </a:r>
          </a:p>
          <a:p>
            <a:pPr marL="0" indent="0">
              <a:buNone/>
            </a:pPr>
            <a:endParaRPr lang="en-US" sz="1800" b="1" u="sng" dirty="0"/>
          </a:p>
          <a:p>
            <a:pPr marL="0" indent="0">
              <a:buNone/>
            </a:pPr>
            <a:r>
              <a:rPr lang="en-US" sz="1800" b="1" u="sng" dirty="0"/>
              <a:t>Cell Towers</a:t>
            </a:r>
            <a:endParaRPr lang="en-US" sz="1800" b="1" dirty="0"/>
          </a:p>
          <a:p>
            <a:pPr marL="0" indent="0">
              <a:buNone/>
            </a:pPr>
            <a:r>
              <a:rPr lang="en-US" sz="1800" dirty="0"/>
              <a:t>This document provides information regarding the valuation of cell towers and associated real property.</a:t>
            </a:r>
            <a:endParaRPr lang="en-US" sz="1800" u="sng" dirty="0"/>
          </a:p>
          <a:p>
            <a:endParaRPr lang="en-US" sz="1800" dirty="0"/>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3767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COST APPROACH</a:t>
            </a:r>
          </a:p>
          <a:p>
            <a:r>
              <a:rPr lang="en-US" dirty="0"/>
              <a:t>THE MARKET COMPARISON APPROACH</a:t>
            </a:r>
          </a:p>
          <a:p>
            <a:r>
              <a:rPr lang="en-US" dirty="0"/>
              <a:t>THE INCOME APPROACH</a:t>
            </a:r>
          </a:p>
        </p:txBody>
      </p:sp>
      <p:sp>
        <p:nvSpPr>
          <p:cNvPr id="4" name="Title 3"/>
          <p:cNvSpPr>
            <a:spLocks noGrp="1"/>
          </p:cNvSpPr>
          <p:nvPr>
            <p:ph type="title"/>
          </p:nvPr>
        </p:nvSpPr>
        <p:spPr/>
        <p:txBody>
          <a:bodyPr/>
          <a:lstStyle/>
          <a:p>
            <a:r>
              <a:rPr lang="en-US" dirty="0"/>
              <a:t>Valuation Approaches</a:t>
            </a:r>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0027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LOCATION</a:t>
            </a:r>
          </a:p>
          <a:p>
            <a:r>
              <a:rPr lang="en-US" dirty="0"/>
              <a:t>SIZE</a:t>
            </a:r>
          </a:p>
          <a:p>
            <a:r>
              <a:rPr lang="en-US" dirty="0"/>
              <a:t>CONSTRUCTION MATERIALS</a:t>
            </a:r>
          </a:p>
          <a:p>
            <a:r>
              <a:rPr lang="en-US" dirty="0"/>
              <a:t>CONDITION</a:t>
            </a:r>
          </a:p>
          <a:p>
            <a:r>
              <a:rPr lang="en-US" dirty="0"/>
              <a:t>AGE</a:t>
            </a:r>
          </a:p>
        </p:txBody>
      </p:sp>
      <p:sp>
        <p:nvSpPr>
          <p:cNvPr id="4" name="Title 3"/>
          <p:cNvSpPr>
            <a:spLocks noGrp="1"/>
          </p:cNvSpPr>
          <p:nvPr>
            <p:ph type="title"/>
          </p:nvPr>
        </p:nvSpPr>
        <p:spPr/>
        <p:txBody>
          <a:bodyPr/>
          <a:lstStyle/>
          <a:p>
            <a:r>
              <a:rPr lang="en-US" dirty="0"/>
              <a:t>Data Items Used to Determine Value</a:t>
            </a:r>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0256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VIII. Exemptions Overview</a:t>
            </a:r>
            <a:endParaRPr lang="en-US" dirty="0"/>
          </a:p>
        </p:txBody>
      </p:sp>
    </p:spTree>
    <p:extLst>
      <p:ext uri="{BB962C8B-B14F-4D97-AF65-F5344CB8AC3E}">
        <p14:creationId xmlns:p14="http://schemas.microsoft.com/office/powerpoint/2010/main" val="3107829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Exemption Administration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5471125"/>
              </p:ext>
            </p:extLst>
          </p:nvPr>
        </p:nvGraphicFramePr>
        <p:xfrm>
          <a:off x="609600" y="1132814"/>
          <a:ext cx="10972800" cy="259588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77945790"/>
                    </a:ext>
                  </a:extLst>
                </a:gridCol>
                <a:gridCol w="5486400">
                  <a:extLst>
                    <a:ext uri="{9D8B030D-6E8A-4147-A177-3AD203B41FA5}">
                      <a16:colId xmlns:a16="http://schemas.microsoft.com/office/drawing/2014/main" val="3918165752"/>
                    </a:ext>
                  </a:extLst>
                </a:gridCol>
              </a:tblGrid>
              <a:tr h="370840">
                <a:tc gridSpan="2">
                  <a:txBody>
                    <a:bodyPr/>
                    <a:lstStyle/>
                    <a:p>
                      <a:pPr algn="ctr"/>
                      <a:r>
                        <a:rPr lang="en-US" dirty="0"/>
                        <a:t>Resources</a:t>
                      </a:r>
                    </a:p>
                  </a:txBody>
                  <a:tcPr/>
                </a:tc>
                <a:tc hMerge="1">
                  <a:txBody>
                    <a:bodyPr/>
                    <a:lstStyle/>
                    <a:p>
                      <a:endParaRPr lang="en-US" dirty="0"/>
                    </a:p>
                  </a:txBody>
                  <a:tcPr/>
                </a:tc>
                <a:extLst>
                  <a:ext uri="{0D108BD9-81ED-4DB2-BD59-A6C34878D82A}">
                    <a16:rowId xmlns:a16="http://schemas.microsoft.com/office/drawing/2014/main" val="2053733302"/>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b="0" u="sng" dirty="0">
                          <a:hlinkClick r:id="rId2"/>
                        </a:rPr>
                        <a:t>Assessors Manual:</a:t>
                      </a:r>
                      <a:r>
                        <a:rPr lang="en-US" sz="1600" b="0" u="sng" baseline="0" dirty="0">
                          <a:hlinkClick r:id="rId2"/>
                        </a:rPr>
                        <a:t> </a:t>
                      </a:r>
                      <a:br>
                        <a:rPr lang="en-US" sz="1600" b="0" u="sng" baseline="0" dirty="0">
                          <a:hlinkClick r:id="rId2"/>
                        </a:rPr>
                      </a:br>
                      <a:r>
                        <a:rPr lang="en-US" sz="1600" b="0" u="sng" dirty="0">
                          <a:effectLst/>
                          <a:hlinkClick r:id="rId2"/>
                        </a:rPr>
                        <a:t>Exemption</a:t>
                      </a:r>
                      <a:r>
                        <a:rPr lang="en-US" sz="1600" b="0" u="sng" baseline="0" dirty="0">
                          <a:effectLst/>
                          <a:hlinkClick r:id="rId2"/>
                        </a:rPr>
                        <a:t> Administration</a:t>
                      </a:r>
                      <a:endParaRPr lang="en-US" sz="1600" b="0" u="sng" baseline="0" dirty="0">
                        <a:effectLst/>
                      </a:endParaRPr>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b="0" dirty="0"/>
                        <a:t>Section 1 of Assessors Manual on Exemption Administration.</a:t>
                      </a:r>
                    </a:p>
                    <a:p>
                      <a:pPr marL="0" marR="0" lvl="0" indent="0" algn="l" defTabSz="879176" rtl="0" eaLnBrk="1" fontAlgn="auto" latinLnBrk="0" hangingPunct="1">
                        <a:lnSpc>
                          <a:spcPct val="100000"/>
                        </a:lnSpc>
                        <a:spcBef>
                          <a:spcPts val="0"/>
                        </a:spcBef>
                        <a:spcAft>
                          <a:spcPts val="0"/>
                        </a:spcAft>
                        <a:buClrTx/>
                        <a:buSzTx/>
                        <a:buFontTx/>
                        <a:buNone/>
                        <a:tabLst/>
                        <a:defRPr/>
                      </a:pPr>
                      <a:endParaRPr lang="en-US" sz="1600" b="0" dirty="0"/>
                    </a:p>
                  </a:txBody>
                  <a:tcPr/>
                </a:tc>
                <a:extLst>
                  <a:ext uri="{0D108BD9-81ED-4DB2-BD59-A6C34878D82A}">
                    <a16:rowId xmlns:a16="http://schemas.microsoft.com/office/drawing/2014/main" val="2568757036"/>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sng" dirty="0">
                          <a:hlinkClick r:id="rId3"/>
                        </a:rPr>
                        <a:t>Exemption Publications</a:t>
                      </a:r>
                      <a:endParaRPr lang="en-US" sz="1600" u="sng" dirty="0"/>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b="0" dirty="0"/>
                        <a:t>Listing of ORPTS Publications related to Exemptions.</a:t>
                      </a:r>
                    </a:p>
                    <a:p>
                      <a:pPr marL="0" marR="0" lvl="0" indent="0" algn="l" defTabSz="879176" rtl="0" eaLnBrk="1" fontAlgn="auto" latinLnBrk="0" hangingPunct="1">
                        <a:lnSpc>
                          <a:spcPct val="100000"/>
                        </a:lnSpc>
                        <a:spcBef>
                          <a:spcPts val="0"/>
                        </a:spcBef>
                        <a:spcAft>
                          <a:spcPts val="0"/>
                        </a:spcAft>
                        <a:buClrTx/>
                        <a:buSzTx/>
                        <a:buFontTx/>
                        <a:buNone/>
                        <a:tabLst/>
                        <a:defRPr/>
                      </a:pPr>
                      <a:endParaRPr lang="en-US" sz="1600" b="0" dirty="0"/>
                    </a:p>
                  </a:txBody>
                  <a:tcPr/>
                </a:tc>
                <a:extLst>
                  <a:ext uri="{0D108BD9-81ED-4DB2-BD59-A6C34878D82A}">
                    <a16:rowId xmlns:a16="http://schemas.microsoft.com/office/drawing/2014/main" val="1606239565"/>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sng" dirty="0">
                          <a:hlinkClick r:id="rId4"/>
                        </a:rPr>
                        <a:t>STAR for Local Officials</a:t>
                      </a:r>
                      <a:endParaRPr lang="en-US" sz="1600" u="sng" dirty="0"/>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b="0" dirty="0"/>
                        <a:t>The School Tax Relief (STAR exemption (Real Property Tax Law 425) provides a partial</a:t>
                      </a:r>
                      <a:r>
                        <a:rPr lang="en-US" sz="1600" b="0" baseline="0" dirty="0"/>
                        <a:t> exemption from school taxes for most owner occupied primary residences.</a:t>
                      </a:r>
                      <a:endParaRPr lang="en-US" sz="1600" b="0" dirty="0"/>
                    </a:p>
                  </a:txBody>
                  <a:tcPr/>
                </a:tc>
                <a:extLst>
                  <a:ext uri="{0D108BD9-81ED-4DB2-BD59-A6C34878D82A}">
                    <a16:rowId xmlns:a16="http://schemas.microsoft.com/office/drawing/2014/main" val="357472006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44279637"/>
              </p:ext>
            </p:extLst>
          </p:nvPr>
        </p:nvGraphicFramePr>
        <p:xfrm>
          <a:off x="609600" y="4038600"/>
          <a:ext cx="10972800" cy="168148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2484325549"/>
                    </a:ext>
                  </a:extLst>
                </a:gridCol>
                <a:gridCol w="5486400">
                  <a:extLst>
                    <a:ext uri="{9D8B030D-6E8A-4147-A177-3AD203B41FA5}">
                      <a16:colId xmlns:a16="http://schemas.microsoft.com/office/drawing/2014/main" val="2186758732"/>
                    </a:ext>
                  </a:extLst>
                </a:gridCol>
              </a:tblGrid>
              <a:tr h="370840">
                <a:tc gridSpan="2">
                  <a:txBody>
                    <a:bodyPr/>
                    <a:lstStyle/>
                    <a:p>
                      <a:pPr algn="ctr"/>
                      <a:r>
                        <a:rPr lang="en-US" sz="1600" dirty="0"/>
                        <a:t>Courses</a:t>
                      </a:r>
                    </a:p>
                  </a:txBody>
                  <a:tcPr/>
                </a:tc>
                <a:tc hMerge="1">
                  <a:txBody>
                    <a:bodyPr/>
                    <a:lstStyle/>
                    <a:p>
                      <a:endParaRPr lang="en-US" dirty="0"/>
                    </a:p>
                  </a:txBody>
                  <a:tcPr/>
                </a:tc>
                <a:extLst>
                  <a:ext uri="{0D108BD9-81ED-4DB2-BD59-A6C34878D82A}">
                    <a16:rowId xmlns:a16="http://schemas.microsoft.com/office/drawing/2014/main" val="1163536420"/>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none" dirty="0">
                          <a:hlinkClick r:id="rId5"/>
                        </a:rPr>
                        <a:t>Assessment Administration</a:t>
                      </a:r>
                      <a:endParaRPr lang="en-US" sz="1600" u="none" dirty="0"/>
                    </a:p>
                    <a:p>
                      <a:endParaRPr lang="en-US" sz="1600" dirty="0"/>
                    </a:p>
                  </a:txBody>
                  <a:tcPr/>
                </a:tc>
                <a:tc>
                  <a:txBody>
                    <a:bodyPr/>
                    <a:lstStyle/>
                    <a:p>
                      <a:r>
                        <a:rPr lang="en-US" sz="1600" dirty="0"/>
                        <a:t>To Lean more about the Assessment Process sign up for the Fundamentals of Assessment Administration course.</a:t>
                      </a:r>
                    </a:p>
                    <a:p>
                      <a:endParaRPr lang="en-US" sz="1600" dirty="0"/>
                    </a:p>
                    <a:p>
                      <a:r>
                        <a:rPr lang="en-US" sz="1600" dirty="0"/>
                        <a:t>Check</a:t>
                      </a:r>
                      <a:r>
                        <a:rPr lang="en-US" sz="1600" baseline="0" dirty="0"/>
                        <a:t> </a:t>
                      </a:r>
                      <a:r>
                        <a:rPr lang="en-US" sz="1600" baseline="0" dirty="0">
                          <a:effectLst/>
                        </a:rPr>
                        <a:t>the </a:t>
                      </a:r>
                      <a:r>
                        <a:rPr lang="en-US" sz="1600" u="none" baseline="0" dirty="0">
                          <a:effectLst/>
                          <a:hlinkClick r:id="rId6"/>
                        </a:rPr>
                        <a:t>ORPTS Training Schedule </a:t>
                      </a:r>
                      <a:r>
                        <a:rPr lang="en-US" sz="1600" u="none" baseline="0" dirty="0"/>
                        <a:t>for dates of availability.</a:t>
                      </a:r>
                      <a:endParaRPr lang="en-US" sz="1600" dirty="0"/>
                    </a:p>
                  </a:txBody>
                  <a:tcPr/>
                </a:tc>
                <a:extLst>
                  <a:ext uri="{0D108BD9-81ED-4DB2-BD59-A6C34878D82A}">
                    <a16:rowId xmlns:a16="http://schemas.microsoft.com/office/drawing/2014/main" val="4146058329"/>
                  </a:ext>
                </a:extLst>
              </a:tr>
            </a:tbl>
          </a:graphicData>
        </a:graphic>
      </p:graphicFrame>
      <p:sp>
        <p:nvSpPr>
          <p:cNvPr id="6" name="Rectangle 5"/>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68400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IX. Public Relations</a:t>
            </a:r>
            <a:endParaRPr lang="en-US" dirty="0"/>
          </a:p>
        </p:txBody>
      </p:sp>
    </p:spTree>
    <p:extLst>
      <p:ext uri="{BB962C8B-B14F-4D97-AF65-F5344CB8AC3E}">
        <p14:creationId xmlns:p14="http://schemas.microsoft.com/office/powerpoint/2010/main" val="3999927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Orientation Outline</a:t>
            </a:r>
          </a:p>
        </p:txBody>
      </p:sp>
      <p:sp>
        <p:nvSpPr>
          <p:cNvPr id="6" name="Content Placeholder 5"/>
          <p:cNvSpPr>
            <a:spLocks noGrp="1"/>
          </p:cNvSpPr>
          <p:nvPr>
            <p:ph idx="1"/>
          </p:nvPr>
        </p:nvSpPr>
        <p:spPr>
          <a:xfrm>
            <a:off x="406400" y="990600"/>
            <a:ext cx="10972800" cy="4769805"/>
          </a:xfrm>
        </p:spPr>
        <p:txBody>
          <a:bodyPr/>
          <a:lstStyle/>
          <a:p>
            <a:pPr marL="571500" indent="-571500">
              <a:buFont typeface="+mj-lt"/>
              <a:buAutoNum type="romanUcPeriod"/>
            </a:pPr>
            <a:r>
              <a:rPr lang="en-US" sz="1900" dirty="0"/>
              <a:t>Orientation Overview</a:t>
            </a:r>
          </a:p>
          <a:p>
            <a:pPr marL="571500" indent="-571500">
              <a:buFont typeface="+mj-lt"/>
              <a:buAutoNum type="romanUcPeriod"/>
            </a:pPr>
            <a:r>
              <a:rPr lang="en-US" sz="1900" dirty="0"/>
              <a:t>Assessment Calendar</a:t>
            </a:r>
          </a:p>
          <a:p>
            <a:pPr marL="571500" indent="-571500">
              <a:buFont typeface="+mj-lt"/>
              <a:buAutoNum type="romanUcPeriod"/>
            </a:pPr>
            <a:r>
              <a:rPr lang="en-US" sz="1900" dirty="0"/>
              <a:t>Real Property Defined</a:t>
            </a:r>
          </a:p>
          <a:p>
            <a:pPr marL="571500" indent="-571500">
              <a:buFont typeface="+mj-lt"/>
              <a:buAutoNum type="romanUcPeriod"/>
            </a:pPr>
            <a:r>
              <a:rPr lang="en-US" sz="1900" dirty="0"/>
              <a:t>Data Collection &amp; Maintenance</a:t>
            </a:r>
          </a:p>
          <a:p>
            <a:pPr marL="571500" indent="-571500">
              <a:buFont typeface="+mj-lt"/>
              <a:buAutoNum type="romanUcPeriod"/>
            </a:pPr>
            <a:r>
              <a:rPr lang="en-US" sz="1900" dirty="0"/>
              <a:t>Sales Data</a:t>
            </a:r>
          </a:p>
          <a:p>
            <a:pPr marL="571500" indent="-571500">
              <a:buFont typeface="+mj-lt"/>
              <a:buAutoNum type="romanUcPeriod"/>
            </a:pPr>
            <a:r>
              <a:rPr lang="en-US" sz="1900" dirty="0"/>
              <a:t>Complaint Form</a:t>
            </a:r>
          </a:p>
          <a:p>
            <a:pPr marL="571500" indent="-571500">
              <a:buFont typeface="+mj-lt"/>
              <a:buAutoNum type="romanUcPeriod"/>
            </a:pPr>
            <a:r>
              <a:rPr lang="en-US" sz="1900" dirty="0"/>
              <a:t>Valuing Real Property</a:t>
            </a:r>
          </a:p>
          <a:p>
            <a:pPr marL="571500" indent="-571500">
              <a:buFont typeface="+mj-lt"/>
              <a:buAutoNum type="romanUcPeriod"/>
            </a:pPr>
            <a:r>
              <a:rPr lang="en-US" sz="1900" dirty="0"/>
              <a:t>Exemptions Overview</a:t>
            </a:r>
          </a:p>
          <a:p>
            <a:pPr marL="571500" indent="-571500">
              <a:buFont typeface="+mj-lt"/>
              <a:buAutoNum type="romanUcPeriod"/>
            </a:pPr>
            <a:r>
              <a:rPr lang="en-US" sz="1900" dirty="0"/>
              <a:t>Public Relations</a:t>
            </a:r>
          </a:p>
          <a:p>
            <a:pPr marL="571500" indent="-571500">
              <a:buFont typeface="+mj-lt"/>
              <a:buAutoNum type="romanUcPeriod"/>
            </a:pPr>
            <a:r>
              <a:rPr lang="en-US" sz="1900" dirty="0"/>
              <a:t>Training and Certification</a:t>
            </a:r>
          </a:p>
          <a:p>
            <a:pPr marL="571500" indent="-571500">
              <a:buFont typeface="+mj-lt"/>
              <a:buAutoNum type="romanUcPeriod"/>
            </a:pPr>
            <a:r>
              <a:rPr lang="en-US" sz="1900" dirty="0"/>
              <a:t>Additional References</a:t>
            </a:r>
          </a:p>
          <a:p>
            <a:pPr marL="571500" indent="-571500">
              <a:buFont typeface="+mj-lt"/>
              <a:buAutoNum type="romanUcPeriod"/>
            </a:pPr>
            <a:r>
              <a:rPr lang="en-US" sz="1900" dirty="0"/>
              <a:t>Overview of Real Property Tax Offices</a:t>
            </a:r>
          </a:p>
          <a:p>
            <a:endParaRPr lang="en-US" sz="1900" dirty="0"/>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01471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Public Relations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8384091"/>
              </p:ext>
            </p:extLst>
          </p:nvPr>
        </p:nvGraphicFramePr>
        <p:xfrm>
          <a:off x="611171" y="1219200"/>
          <a:ext cx="10972800" cy="274828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22350949"/>
                    </a:ext>
                  </a:extLst>
                </a:gridCol>
                <a:gridCol w="5486400">
                  <a:extLst>
                    <a:ext uri="{9D8B030D-6E8A-4147-A177-3AD203B41FA5}">
                      <a16:colId xmlns:a16="http://schemas.microsoft.com/office/drawing/2014/main" val="1985006207"/>
                    </a:ext>
                  </a:extLst>
                </a:gridCol>
              </a:tblGrid>
              <a:tr h="370840">
                <a:tc gridSpan="2">
                  <a:txBody>
                    <a:bodyPr/>
                    <a:lstStyle/>
                    <a:p>
                      <a:pPr algn="ctr"/>
                      <a:r>
                        <a:rPr lang="en-US" dirty="0"/>
                        <a:t>Resources</a:t>
                      </a:r>
                    </a:p>
                  </a:txBody>
                  <a:tcPr/>
                </a:tc>
                <a:tc hMerge="1">
                  <a:txBody>
                    <a:bodyPr/>
                    <a:lstStyle/>
                    <a:p>
                      <a:endParaRPr lang="en-US" dirty="0"/>
                    </a:p>
                  </a:txBody>
                  <a:tcPr/>
                </a:tc>
                <a:extLst>
                  <a:ext uri="{0D108BD9-81ED-4DB2-BD59-A6C34878D82A}">
                    <a16:rowId xmlns:a16="http://schemas.microsoft.com/office/drawing/2014/main" val="1894717775"/>
                  </a:ext>
                </a:extLst>
              </a:tr>
              <a:tr h="370840">
                <a:tc>
                  <a:txBody>
                    <a:bodyPr/>
                    <a:lstStyle/>
                    <a:p>
                      <a:pPr algn="ctr"/>
                      <a:r>
                        <a:rPr lang="en-US" sz="1600" b="0" u="sng" dirty="0">
                          <a:effectLst/>
                          <a:hlinkClick r:id="rId2"/>
                        </a:rPr>
                        <a:t>Public Relations Tools </a:t>
                      </a:r>
                    </a:p>
                    <a:p>
                      <a:pPr algn="ctr"/>
                      <a:r>
                        <a:rPr lang="en-US" sz="1600" b="0" u="sng" dirty="0">
                          <a:effectLst/>
                          <a:hlinkClick r:id="rId2"/>
                        </a:rPr>
                        <a:t>and</a:t>
                      </a:r>
                      <a:r>
                        <a:rPr lang="en-US" sz="1600" b="0" u="sng" baseline="0" dirty="0">
                          <a:effectLst/>
                          <a:hlinkClick r:id="rId2"/>
                        </a:rPr>
                        <a:t> Materials</a:t>
                      </a:r>
                      <a:endParaRPr lang="en-US" sz="1600" b="0" u="sng" dirty="0">
                        <a:solidFill>
                          <a:schemeClr val="bg1"/>
                        </a:solidFill>
                        <a:effectLst/>
                      </a:endParaRPr>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b="0" u="none" dirty="0"/>
                        <a:t>A collection of tools and materials</a:t>
                      </a:r>
                      <a:r>
                        <a:rPr lang="en-US" sz="1600" b="0" u="none" baseline="0" dirty="0"/>
                        <a:t> intended to assist assessors and county property tax directors with improving taxpayer understanding and perception of the assessment function.</a:t>
                      </a:r>
                      <a:endParaRPr lang="en-US" sz="1600" b="0" u="none" dirty="0"/>
                    </a:p>
                    <a:p>
                      <a:endParaRPr lang="en-US" sz="1600" dirty="0"/>
                    </a:p>
                  </a:txBody>
                  <a:tcPr/>
                </a:tc>
                <a:extLst>
                  <a:ext uri="{0D108BD9-81ED-4DB2-BD59-A6C34878D82A}">
                    <a16:rowId xmlns:a16="http://schemas.microsoft.com/office/drawing/2014/main" val="4098833665"/>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sng" dirty="0">
                          <a:hlinkClick r:id="rId3"/>
                        </a:rPr>
                        <a:t>Public Relations Recommendations</a:t>
                      </a:r>
                      <a:endParaRPr lang="en-US" sz="1600" u="sng" dirty="0"/>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How to Improve the Public</a:t>
                      </a:r>
                      <a:r>
                        <a:rPr lang="en-US" sz="1600" baseline="0" dirty="0"/>
                        <a:t> Perceptions of Your Efforts to Keep Assessment Rolls Up-To-Date.  Recommendations from the Reassessment Public Relations Advisory Group</a:t>
                      </a:r>
                      <a:endParaRPr lang="en-US" sz="1600" dirty="0"/>
                    </a:p>
                    <a:p>
                      <a:endParaRPr lang="en-US" sz="1600" dirty="0"/>
                    </a:p>
                  </a:txBody>
                  <a:tcPr/>
                </a:tc>
                <a:extLst>
                  <a:ext uri="{0D108BD9-81ED-4DB2-BD59-A6C34878D82A}">
                    <a16:rowId xmlns:a16="http://schemas.microsoft.com/office/drawing/2014/main" val="14106778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12527284"/>
              </p:ext>
            </p:extLst>
          </p:nvPr>
        </p:nvGraphicFramePr>
        <p:xfrm>
          <a:off x="611171" y="4261829"/>
          <a:ext cx="10972800" cy="168148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213773613"/>
                    </a:ext>
                  </a:extLst>
                </a:gridCol>
                <a:gridCol w="5486400">
                  <a:extLst>
                    <a:ext uri="{9D8B030D-6E8A-4147-A177-3AD203B41FA5}">
                      <a16:colId xmlns:a16="http://schemas.microsoft.com/office/drawing/2014/main" val="1260561778"/>
                    </a:ext>
                  </a:extLst>
                </a:gridCol>
              </a:tblGrid>
              <a:tr h="370840">
                <a:tc gridSpan="2">
                  <a:txBody>
                    <a:bodyPr/>
                    <a:lstStyle/>
                    <a:p>
                      <a:pPr algn="ctr"/>
                      <a:r>
                        <a:rPr lang="en-US" dirty="0"/>
                        <a:t>Courses</a:t>
                      </a:r>
                    </a:p>
                  </a:txBody>
                  <a:tcPr/>
                </a:tc>
                <a:tc hMerge="1">
                  <a:txBody>
                    <a:bodyPr/>
                    <a:lstStyle/>
                    <a:p>
                      <a:endParaRPr lang="en-US" dirty="0"/>
                    </a:p>
                  </a:txBody>
                  <a:tcPr/>
                </a:tc>
                <a:extLst>
                  <a:ext uri="{0D108BD9-81ED-4DB2-BD59-A6C34878D82A}">
                    <a16:rowId xmlns:a16="http://schemas.microsoft.com/office/drawing/2014/main" val="2382895067"/>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b="0" u="none" dirty="0">
                          <a:hlinkClick r:id="rId4"/>
                        </a:rPr>
                        <a:t>Assessment Administration</a:t>
                      </a:r>
                      <a:endParaRPr lang="en-US" sz="1600" b="0" u="none" dirty="0"/>
                    </a:p>
                    <a:p>
                      <a:endParaRPr lang="en-US" sz="1600" dirty="0"/>
                    </a:p>
                  </a:txBody>
                  <a:tcPr/>
                </a:tc>
                <a:tc>
                  <a:txBody>
                    <a:bodyPr/>
                    <a:lstStyle/>
                    <a:p>
                      <a:r>
                        <a:rPr lang="en-US" sz="1600" dirty="0"/>
                        <a:t>To Lean more about the Assessment Process sign up for the Fundamentals of Assessment Administration course.</a:t>
                      </a:r>
                    </a:p>
                    <a:p>
                      <a:endParaRPr lang="en-US" sz="1600" dirty="0"/>
                    </a:p>
                    <a:p>
                      <a:r>
                        <a:rPr lang="en-US" sz="1600" dirty="0"/>
                        <a:t>Check</a:t>
                      </a:r>
                      <a:r>
                        <a:rPr lang="en-US" sz="1600" baseline="0" dirty="0"/>
                        <a:t> </a:t>
                      </a:r>
                      <a:r>
                        <a:rPr lang="en-US" sz="1600" baseline="0" dirty="0">
                          <a:effectLst/>
                        </a:rPr>
                        <a:t>the </a:t>
                      </a:r>
                      <a:r>
                        <a:rPr lang="en-US" sz="1600" u="none" baseline="0" dirty="0">
                          <a:effectLst/>
                          <a:hlinkClick r:id="rId5"/>
                        </a:rPr>
                        <a:t>ORPTS Training Schedule </a:t>
                      </a:r>
                      <a:r>
                        <a:rPr lang="en-US" sz="1600" u="none" baseline="0" dirty="0"/>
                        <a:t>for dates of availability.</a:t>
                      </a:r>
                      <a:endParaRPr lang="en-US" sz="1600" dirty="0"/>
                    </a:p>
                  </a:txBody>
                  <a:tcPr/>
                </a:tc>
                <a:extLst>
                  <a:ext uri="{0D108BD9-81ED-4DB2-BD59-A6C34878D82A}">
                    <a16:rowId xmlns:a16="http://schemas.microsoft.com/office/drawing/2014/main" val="12411338"/>
                  </a:ext>
                </a:extLst>
              </a:tr>
            </a:tbl>
          </a:graphicData>
        </a:graphic>
      </p:graphicFrame>
      <p:sp>
        <p:nvSpPr>
          <p:cNvPr id="6" name="Rectangle 5"/>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6866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X. Training and Certification</a:t>
            </a:r>
            <a:endParaRPr lang="en-US" dirty="0"/>
          </a:p>
        </p:txBody>
      </p:sp>
    </p:spTree>
    <p:extLst>
      <p:ext uri="{BB962C8B-B14F-4D97-AF65-F5344CB8AC3E}">
        <p14:creationId xmlns:p14="http://schemas.microsoft.com/office/powerpoint/2010/main" val="2936312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&amp; Certification Requirements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9342578"/>
              </p:ext>
            </p:extLst>
          </p:nvPr>
        </p:nvGraphicFramePr>
        <p:xfrm>
          <a:off x="609600" y="1084725"/>
          <a:ext cx="10972800" cy="256540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462994299"/>
                    </a:ext>
                  </a:extLst>
                </a:gridCol>
                <a:gridCol w="5486400">
                  <a:extLst>
                    <a:ext uri="{9D8B030D-6E8A-4147-A177-3AD203B41FA5}">
                      <a16:colId xmlns:a16="http://schemas.microsoft.com/office/drawing/2014/main" val="4137491220"/>
                    </a:ext>
                  </a:extLst>
                </a:gridCol>
              </a:tblGrid>
              <a:tr h="370840">
                <a:tc gridSpan="2">
                  <a:txBody>
                    <a:bodyPr/>
                    <a:lstStyle/>
                    <a:p>
                      <a:pPr algn="ctr"/>
                      <a:r>
                        <a:rPr lang="en-US" dirty="0"/>
                        <a:t>Resources</a:t>
                      </a:r>
                    </a:p>
                  </a:txBody>
                  <a:tcPr/>
                </a:tc>
                <a:tc hMerge="1">
                  <a:txBody>
                    <a:bodyPr/>
                    <a:lstStyle/>
                    <a:p>
                      <a:endParaRPr lang="en-US" dirty="0"/>
                    </a:p>
                  </a:txBody>
                  <a:tcPr/>
                </a:tc>
                <a:extLst>
                  <a:ext uri="{0D108BD9-81ED-4DB2-BD59-A6C34878D82A}">
                    <a16:rowId xmlns:a16="http://schemas.microsoft.com/office/drawing/2014/main" val="1836530612"/>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none" dirty="0">
                          <a:hlinkClick r:id="rId2"/>
                        </a:rPr>
                        <a:t>Educational</a:t>
                      </a:r>
                      <a:r>
                        <a:rPr lang="en-US" sz="1400" u="none" baseline="0" dirty="0">
                          <a:hlinkClick r:id="rId2"/>
                        </a:rPr>
                        <a:t> Services </a:t>
                      </a:r>
                      <a:br>
                        <a:rPr lang="en-US" sz="1400" u="none" baseline="0" dirty="0">
                          <a:hlinkClick r:id="rId2"/>
                        </a:rPr>
                      </a:br>
                      <a:r>
                        <a:rPr lang="en-US" sz="1400" u="none" baseline="0" dirty="0">
                          <a:hlinkClick r:id="rId2"/>
                        </a:rPr>
                        <a:t>Training Home</a:t>
                      </a:r>
                      <a:endParaRPr lang="en-US" sz="1400" u="none"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Contains links to training and qualifications information.</a:t>
                      </a:r>
                    </a:p>
                    <a:p>
                      <a:endParaRPr lang="en-US" sz="1400" dirty="0"/>
                    </a:p>
                  </a:txBody>
                  <a:tcPr/>
                </a:tc>
                <a:extLst>
                  <a:ext uri="{0D108BD9-81ED-4DB2-BD59-A6C34878D82A}">
                    <a16:rowId xmlns:a16="http://schemas.microsoft.com/office/drawing/2014/main" val="797202183"/>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none" dirty="0">
                          <a:hlinkClick r:id="rId3"/>
                        </a:rPr>
                        <a:t>Qualifications and Certification Requirements</a:t>
                      </a:r>
                      <a:endParaRPr lang="en-US" sz="1400" u="none"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Minimum Qualifications and Basic Certification</a:t>
                      </a:r>
                      <a:r>
                        <a:rPr lang="en-US" sz="1400" baseline="0" dirty="0"/>
                        <a:t> Training Requirements</a:t>
                      </a:r>
                      <a:br>
                        <a:rPr lang="en-US" sz="1400" baseline="0" dirty="0"/>
                      </a:br>
                      <a:r>
                        <a:rPr lang="en-US" sz="1400" baseline="0" dirty="0"/>
                        <a:t>(See </a:t>
                      </a:r>
                      <a:r>
                        <a:rPr lang="en-US" sz="1400" u="none" baseline="0" dirty="0"/>
                        <a:t>also </a:t>
                      </a:r>
                      <a:r>
                        <a:rPr lang="en-US" sz="1400" u="none" baseline="0" dirty="0">
                          <a:hlinkClick r:id="rId4"/>
                        </a:rPr>
                        <a:t>Continuing Education</a:t>
                      </a:r>
                      <a:r>
                        <a:rPr lang="en-US" sz="1400" u="none" baseline="0" dirty="0"/>
                        <a:t> Requirements).</a:t>
                      </a:r>
                      <a:endParaRPr lang="en-US" sz="1400" dirty="0"/>
                    </a:p>
                    <a:p>
                      <a:endParaRPr lang="en-US" sz="1400" dirty="0"/>
                    </a:p>
                  </a:txBody>
                  <a:tcPr/>
                </a:tc>
                <a:extLst>
                  <a:ext uri="{0D108BD9-81ED-4DB2-BD59-A6C34878D82A}">
                    <a16:rowId xmlns:a16="http://schemas.microsoft.com/office/drawing/2014/main" val="570518229"/>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none" dirty="0">
                          <a:hlinkClick r:id="rId5"/>
                        </a:rPr>
                        <a:t>Appointment and Certification Information</a:t>
                      </a:r>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Sole Appointed Assessor appointment and certification information</a:t>
                      </a:r>
                    </a:p>
                  </a:txBody>
                  <a:tcPr/>
                </a:tc>
                <a:extLst>
                  <a:ext uri="{0D108BD9-81ED-4DB2-BD59-A6C34878D82A}">
                    <a16:rowId xmlns:a16="http://schemas.microsoft.com/office/drawing/2014/main" val="405381873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33835066"/>
              </p:ext>
            </p:extLst>
          </p:nvPr>
        </p:nvGraphicFramePr>
        <p:xfrm>
          <a:off x="609600" y="3810000"/>
          <a:ext cx="10972800" cy="235204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642928301"/>
                    </a:ext>
                  </a:extLst>
                </a:gridCol>
                <a:gridCol w="5486400">
                  <a:extLst>
                    <a:ext uri="{9D8B030D-6E8A-4147-A177-3AD203B41FA5}">
                      <a16:colId xmlns:a16="http://schemas.microsoft.com/office/drawing/2014/main" val="2773502362"/>
                    </a:ext>
                  </a:extLst>
                </a:gridCol>
              </a:tblGrid>
              <a:tr h="370840">
                <a:tc gridSpan="2">
                  <a:txBody>
                    <a:bodyPr/>
                    <a:lstStyle/>
                    <a:p>
                      <a:pPr algn="ctr"/>
                      <a:r>
                        <a:rPr lang="en-US" dirty="0"/>
                        <a:t>Course</a:t>
                      </a:r>
                      <a:r>
                        <a:rPr lang="en-US" baseline="0" dirty="0"/>
                        <a:t> Information</a:t>
                      </a:r>
                      <a:endParaRPr lang="en-US" dirty="0"/>
                    </a:p>
                  </a:txBody>
                  <a:tcPr/>
                </a:tc>
                <a:tc hMerge="1">
                  <a:txBody>
                    <a:bodyPr/>
                    <a:lstStyle/>
                    <a:p>
                      <a:endParaRPr lang="en-US" dirty="0"/>
                    </a:p>
                  </a:txBody>
                  <a:tcPr/>
                </a:tc>
                <a:extLst>
                  <a:ext uri="{0D108BD9-81ED-4DB2-BD59-A6C34878D82A}">
                    <a16:rowId xmlns:a16="http://schemas.microsoft.com/office/drawing/2014/main" val="3988547066"/>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sng" dirty="0">
                          <a:hlinkClick r:id="rId6"/>
                        </a:rPr>
                        <a:t>Training Schedule</a:t>
                      </a:r>
                      <a:endParaRPr lang="en-US" sz="1400" u="sng"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Training schedule of all ORPTS sponsored courses.  For Certification courses not sponsored by ORPTS see</a:t>
                      </a:r>
                      <a:r>
                        <a:rPr lang="en-US" sz="1400" baseline="0" dirty="0"/>
                        <a:t> </a:t>
                      </a:r>
                      <a:r>
                        <a:rPr lang="en-US" sz="1400" u="none" baseline="0" dirty="0">
                          <a:hlinkClick r:id="rId7"/>
                        </a:rPr>
                        <a:t>Educational Organizations </a:t>
                      </a:r>
                      <a:r>
                        <a:rPr lang="en-US" sz="1400" u="none" baseline="0" dirty="0"/>
                        <a:t>Specializing in Appraisal Training.</a:t>
                      </a:r>
                      <a:r>
                        <a:rPr lang="en-US" sz="1400" dirty="0"/>
                        <a:t> </a:t>
                      </a:r>
                    </a:p>
                    <a:p>
                      <a:endParaRPr lang="en-US" sz="1400" dirty="0"/>
                    </a:p>
                  </a:txBody>
                  <a:tcPr/>
                </a:tc>
                <a:extLst>
                  <a:ext uri="{0D108BD9-81ED-4DB2-BD59-A6C34878D82A}">
                    <a16:rowId xmlns:a16="http://schemas.microsoft.com/office/drawing/2014/main" val="2257557455"/>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none" dirty="0">
                          <a:hlinkClick r:id="rId8"/>
                        </a:rPr>
                        <a:t>Self Study Sessions</a:t>
                      </a:r>
                      <a:endParaRPr lang="en-US" sz="1400" u="none"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Self-led alternative to Classroom or Web-based training.</a:t>
                      </a:r>
                    </a:p>
                    <a:p>
                      <a:endParaRPr lang="en-US" sz="1400" dirty="0"/>
                    </a:p>
                  </a:txBody>
                  <a:tcPr/>
                </a:tc>
                <a:extLst>
                  <a:ext uri="{0D108BD9-81ED-4DB2-BD59-A6C34878D82A}">
                    <a16:rowId xmlns:a16="http://schemas.microsoft.com/office/drawing/2014/main" val="402125245"/>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none" dirty="0">
                          <a:hlinkClick r:id="rId9"/>
                        </a:rPr>
                        <a:t>Web-based</a:t>
                      </a:r>
                      <a:r>
                        <a:rPr lang="en-US" sz="1400" u="sng" dirty="0">
                          <a:hlinkClick r:id="rId9"/>
                        </a:rPr>
                        <a:t> Training</a:t>
                      </a:r>
                      <a:endParaRPr lang="en-US" sz="1400" u="sng"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Home page for ORPTS web based training</a:t>
                      </a:r>
                      <a:r>
                        <a:rPr lang="en-US" sz="1400" baseline="0" dirty="0"/>
                        <a:t> program.</a:t>
                      </a:r>
                      <a:endParaRPr lang="en-US" sz="1400" dirty="0"/>
                    </a:p>
                    <a:p>
                      <a:endParaRPr lang="en-US" sz="1400" dirty="0"/>
                    </a:p>
                  </a:txBody>
                  <a:tcPr/>
                </a:tc>
                <a:extLst>
                  <a:ext uri="{0D108BD9-81ED-4DB2-BD59-A6C34878D82A}">
                    <a16:rowId xmlns:a16="http://schemas.microsoft.com/office/drawing/2014/main" val="4256409633"/>
                  </a:ext>
                </a:extLst>
              </a:tr>
            </a:tbl>
          </a:graphicData>
        </a:graphic>
      </p:graphicFrame>
      <p:sp>
        <p:nvSpPr>
          <p:cNvPr id="6" name="Rectangle 5"/>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9757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XI. Additional References</a:t>
            </a:r>
            <a:endParaRPr lang="en-US" dirty="0"/>
          </a:p>
        </p:txBody>
      </p:sp>
    </p:spTree>
    <p:extLst>
      <p:ext uri="{BB962C8B-B14F-4D97-AF65-F5344CB8AC3E}">
        <p14:creationId xmlns:p14="http://schemas.microsoft.com/office/powerpoint/2010/main" val="2704337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References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7071426"/>
              </p:ext>
            </p:extLst>
          </p:nvPr>
        </p:nvGraphicFramePr>
        <p:xfrm>
          <a:off x="546231" y="1076726"/>
          <a:ext cx="10972800" cy="256540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475452165"/>
                    </a:ext>
                  </a:extLst>
                </a:gridCol>
                <a:gridCol w="5486400">
                  <a:extLst>
                    <a:ext uri="{9D8B030D-6E8A-4147-A177-3AD203B41FA5}">
                      <a16:colId xmlns:a16="http://schemas.microsoft.com/office/drawing/2014/main" val="3278435256"/>
                    </a:ext>
                  </a:extLst>
                </a:gridCol>
              </a:tblGrid>
              <a:tr h="370840">
                <a:tc gridSpan="2">
                  <a:txBody>
                    <a:bodyPr/>
                    <a:lstStyle/>
                    <a:p>
                      <a:pPr algn="ctr"/>
                      <a:r>
                        <a:rPr lang="en-US" dirty="0"/>
                        <a:t>Resources</a:t>
                      </a:r>
                    </a:p>
                  </a:txBody>
                  <a:tcPr/>
                </a:tc>
                <a:tc hMerge="1">
                  <a:txBody>
                    <a:bodyPr/>
                    <a:lstStyle/>
                    <a:p>
                      <a:endParaRPr lang="en-US" dirty="0"/>
                    </a:p>
                  </a:txBody>
                  <a:tcPr/>
                </a:tc>
                <a:extLst>
                  <a:ext uri="{0D108BD9-81ED-4DB2-BD59-A6C34878D82A}">
                    <a16:rowId xmlns:a16="http://schemas.microsoft.com/office/drawing/2014/main" val="2647808844"/>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sng" dirty="0">
                          <a:hlinkClick r:id="rId2"/>
                        </a:rPr>
                        <a:t>Assessor’s Report Instructions Booklet</a:t>
                      </a:r>
                      <a:endParaRPr lang="en-US" sz="1400" u="sng"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Assessor’s Report Instructions for Cities</a:t>
                      </a:r>
                      <a:r>
                        <a:rPr lang="en-US" sz="1400" baseline="0" dirty="0"/>
                        <a:t> and Towns – Equalization &amp; Tax Levy Distribution</a:t>
                      </a:r>
                      <a:endParaRPr lang="en-US" sz="1400" dirty="0"/>
                    </a:p>
                    <a:p>
                      <a:endParaRPr lang="en-US" sz="1400" dirty="0"/>
                    </a:p>
                  </a:txBody>
                  <a:tcPr/>
                </a:tc>
                <a:extLst>
                  <a:ext uri="{0D108BD9-81ED-4DB2-BD59-A6C34878D82A}">
                    <a16:rowId xmlns:a16="http://schemas.microsoft.com/office/drawing/2014/main" val="2914468715"/>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sng" dirty="0">
                          <a:hlinkClick r:id="rId3"/>
                        </a:rPr>
                        <a:t>A Self Review Guide for Assessing Units</a:t>
                      </a:r>
                      <a:endParaRPr lang="en-US" sz="1400" u="sng"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Guidelines for Effective Assessment</a:t>
                      </a:r>
                      <a:r>
                        <a:rPr lang="en-US" sz="1400" baseline="0" dirty="0"/>
                        <a:t> Administration in NYS.</a:t>
                      </a:r>
                      <a:endParaRPr lang="en-US" sz="1400" dirty="0"/>
                    </a:p>
                    <a:p>
                      <a:endParaRPr lang="en-US" sz="1400" dirty="0"/>
                    </a:p>
                  </a:txBody>
                  <a:tcPr/>
                </a:tc>
                <a:extLst>
                  <a:ext uri="{0D108BD9-81ED-4DB2-BD59-A6C34878D82A}">
                    <a16:rowId xmlns:a16="http://schemas.microsoft.com/office/drawing/2014/main" val="3482609045"/>
                  </a:ext>
                </a:extLst>
              </a:tr>
              <a:tr h="370840">
                <a:tc>
                  <a:txBody>
                    <a:bodyPr/>
                    <a:lstStyle/>
                    <a:p>
                      <a:pPr algn="ctr"/>
                      <a:r>
                        <a:rPr lang="en-US" sz="1400" u="sng" dirty="0">
                          <a:hlinkClick r:id="rId4"/>
                        </a:rPr>
                        <a:t>PDC</a:t>
                      </a:r>
                      <a:r>
                        <a:rPr lang="en-US" sz="1400" u="sng" baseline="0" dirty="0">
                          <a:hlinkClick r:id="rId4"/>
                        </a:rPr>
                        <a:t> Reference Page</a:t>
                      </a:r>
                      <a:br>
                        <a:rPr lang="en-US" sz="1400" u="sng" baseline="0" dirty="0"/>
                      </a:br>
                      <a:endParaRPr lang="en-US" sz="1400" u="sng" baseline="0" dirty="0"/>
                    </a:p>
                    <a:p>
                      <a:pPr algn="ctr"/>
                      <a:r>
                        <a:rPr lang="en-US" sz="1400" u="none" baseline="0" dirty="0">
                          <a:hlinkClick r:id="rId5"/>
                        </a:rPr>
                        <a:t>- Guidelines for PDC</a:t>
                      </a:r>
                      <a:endParaRPr lang="en-US" sz="1400" u="none" baseline="0" dirty="0"/>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In a process known as pre-decisional collaboration, ORPTS works closely with assessors and counties</a:t>
                      </a:r>
                      <a:r>
                        <a:rPr lang="en-US" sz="1400" baseline="0" dirty="0"/>
                        <a:t> to analyze market data to establish the LOA and measures of valuation uniformity.</a:t>
                      </a:r>
                      <a:endParaRPr lang="en-US" sz="1400" dirty="0"/>
                    </a:p>
                    <a:p>
                      <a:endParaRPr lang="en-US" sz="1400" dirty="0"/>
                    </a:p>
                  </a:txBody>
                  <a:tcPr/>
                </a:tc>
                <a:extLst>
                  <a:ext uri="{0D108BD9-81ED-4DB2-BD59-A6C34878D82A}">
                    <a16:rowId xmlns:a16="http://schemas.microsoft.com/office/drawing/2014/main" val="169946213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92781326"/>
              </p:ext>
            </p:extLst>
          </p:nvPr>
        </p:nvGraphicFramePr>
        <p:xfrm>
          <a:off x="546231" y="3805785"/>
          <a:ext cx="10972800" cy="226060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566171732"/>
                    </a:ext>
                  </a:extLst>
                </a:gridCol>
                <a:gridCol w="5486400">
                  <a:extLst>
                    <a:ext uri="{9D8B030D-6E8A-4147-A177-3AD203B41FA5}">
                      <a16:colId xmlns:a16="http://schemas.microsoft.com/office/drawing/2014/main" val="3098417571"/>
                    </a:ext>
                  </a:extLst>
                </a:gridCol>
              </a:tblGrid>
              <a:tr h="370840">
                <a:tc gridSpan="2">
                  <a:txBody>
                    <a:bodyPr/>
                    <a:lstStyle/>
                    <a:p>
                      <a:pPr algn="ctr"/>
                      <a:r>
                        <a:rPr lang="en-US" dirty="0"/>
                        <a:t>Professional Organizations</a:t>
                      </a:r>
                    </a:p>
                  </a:txBody>
                  <a:tcPr/>
                </a:tc>
                <a:tc hMerge="1">
                  <a:txBody>
                    <a:bodyPr/>
                    <a:lstStyle/>
                    <a:p>
                      <a:endParaRPr lang="en-US" dirty="0"/>
                    </a:p>
                  </a:txBody>
                  <a:tcPr/>
                </a:tc>
                <a:extLst>
                  <a:ext uri="{0D108BD9-81ED-4DB2-BD59-A6C34878D82A}">
                    <a16:rowId xmlns:a16="http://schemas.microsoft.com/office/drawing/2014/main" val="2377845363"/>
                  </a:ext>
                </a:extLst>
              </a:tr>
              <a:tr h="370840">
                <a:tc>
                  <a:txBody>
                    <a:bodyPr/>
                    <a:lstStyle/>
                    <a:p>
                      <a:pPr algn="ctr"/>
                      <a:r>
                        <a:rPr lang="en-US" sz="1400" u="sng" dirty="0">
                          <a:effectLst/>
                          <a:hlinkClick r:id="rId6"/>
                        </a:rPr>
                        <a:t>NEW YORK STATE</a:t>
                      </a:r>
                    </a:p>
                    <a:p>
                      <a:pPr algn="ctr"/>
                      <a:r>
                        <a:rPr lang="en-US" sz="1400" u="sng" dirty="0">
                          <a:effectLst/>
                          <a:hlinkClick r:id="rId6"/>
                        </a:rPr>
                        <a:t>ASSOCIATION OF COUNTY DIRECTORS</a:t>
                      </a:r>
                      <a:endParaRPr lang="en-US" sz="1400" u="sng" dirty="0">
                        <a:effectLst/>
                      </a:endParaRPr>
                    </a:p>
                    <a:p>
                      <a:pPr algn="ctr"/>
                      <a:endParaRPr lang="en-US" sz="14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400" dirty="0"/>
                        <a:t>A pamphlet explaining the role County Directors of Real Property Tax Services play in administering the</a:t>
                      </a:r>
                      <a:r>
                        <a:rPr lang="en-US" sz="1400" baseline="0" dirty="0"/>
                        <a:t> real property tax in New York State.</a:t>
                      </a:r>
                      <a:endParaRPr lang="en-US" sz="1400" b="0" dirty="0"/>
                    </a:p>
                  </a:txBody>
                  <a:tcPr/>
                </a:tc>
                <a:extLst>
                  <a:ext uri="{0D108BD9-81ED-4DB2-BD59-A6C34878D82A}">
                    <a16:rowId xmlns:a16="http://schemas.microsoft.com/office/drawing/2014/main" val="737385945"/>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400" u="none" dirty="0"/>
                        <a:t>Related Sites for Professional Organizations</a:t>
                      </a:r>
                    </a:p>
                    <a:p>
                      <a:pPr algn="ctr"/>
                      <a:endParaRPr lang="en-US" sz="1400" dirty="0"/>
                    </a:p>
                  </a:txBody>
                  <a:tcPr/>
                </a:tc>
                <a:tc>
                  <a:txBody>
                    <a:bodyPr/>
                    <a:lstStyle/>
                    <a:p>
                      <a:pPr marL="285750" indent="-285750">
                        <a:buFont typeface="Arial" pitchFamily="34" charset="0"/>
                        <a:buChar char="•"/>
                      </a:pPr>
                      <a:r>
                        <a:rPr lang="en-US" sz="1400" u="sng" dirty="0">
                          <a:hlinkClick r:id="rId7"/>
                        </a:rPr>
                        <a:t>NYS Association of Counties</a:t>
                      </a:r>
                      <a:endParaRPr lang="en-US" sz="1400" u="sng" dirty="0"/>
                    </a:p>
                    <a:p>
                      <a:pPr marL="285750" indent="-285750">
                        <a:buFont typeface="Arial" pitchFamily="34" charset="0"/>
                        <a:buChar char="•"/>
                      </a:pPr>
                      <a:r>
                        <a:rPr lang="en-US" sz="1400" u="sng" dirty="0">
                          <a:hlinkClick r:id="rId8"/>
                        </a:rPr>
                        <a:t>Association of Towns</a:t>
                      </a:r>
                      <a:endParaRPr lang="en-US" sz="1400" u="sng" dirty="0"/>
                    </a:p>
                    <a:p>
                      <a:pPr marL="285750" indent="-285750">
                        <a:buFont typeface="Arial" pitchFamily="34" charset="0"/>
                        <a:buChar char="•"/>
                      </a:pPr>
                      <a:r>
                        <a:rPr lang="en-US" sz="1400" u="sng" dirty="0">
                          <a:hlinkClick r:id="rId9"/>
                        </a:rPr>
                        <a:t>NYS</a:t>
                      </a:r>
                      <a:r>
                        <a:rPr lang="en-US" sz="1400" u="sng" baseline="0" dirty="0">
                          <a:hlinkClick r:id="rId9"/>
                        </a:rPr>
                        <a:t> Assessors’ Association</a:t>
                      </a:r>
                      <a:endParaRPr lang="en-US" sz="1400" u="sng" baseline="0" dirty="0"/>
                    </a:p>
                    <a:p>
                      <a:pPr marL="285750" indent="-285750">
                        <a:buFont typeface="Arial" pitchFamily="34" charset="0"/>
                        <a:buChar char="•"/>
                      </a:pPr>
                      <a:r>
                        <a:rPr lang="en-US" sz="1400" u="sng" baseline="0" dirty="0">
                          <a:hlinkClick r:id="rId10"/>
                        </a:rPr>
                        <a:t>International Association of Assessing Officers</a:t>
                      </a:r>
                      <a:endParaRPr lang="en-US" sz="1400" u="sng" baseline="0" dirty="0"/>
                    </a:p>
                    <a:p>
                      <a:pPr marL="285750" indent="-285750">
                        <a:buFont typeface="Arial" pitchFamily="34" charset="0"/>
                        <a:buChar char="•"/>
                      </a:pPr>
                      <a:r>
                        <a:rPr lang="en-US" sz="1400" u="sng" baseline="0" dirty="0">
                          <a:hlinkClick r:id="rId11"/>
                        </a:rPr>
                        <a:t>Appraisal Institute</a:t>
                      </a:r>
                      <a:endParaRPr lang="en-US" sz="1400" u="sng" dirty="0"/>
                    </a:p>
                  </a:txBody>
                  <a:tcPr/>
                </a:tc>
                <a:extLst>
                  <a:ext uri="{0D108BD9-81ED-4DB2-BD59-A6C34878D82A}">
                    <a16:rowId xmlns:a16="http://schemas.microsoft.com/office/drawing/2014/main" val="1190349731"/>
                  </a:ext>
                </a:extLst>
              </a:tr>
            </a:tbl>
          </a:graphicData>
        </a:graphic>
      </p:graphicFrame>
      <p:pic>
        <p:nvPicPr>
          <p:cNvPr id="6" name="Picture 5" descr="PDF"/>
          <p:cNvPicPr/>
          <p:nvPr/>
        </p:nvPicPr>
        <p:blipFill>
          <a:blip r:embed="rId12">
            <a:extLst>
              <a:ext uri="{28A0092B-C50C-407E-A947-70E740481C1C}">
                <a14:useLocalDpi xmlns:a14="http://schemas.microsoft.com/office/drawing/2010/main" val="0"/>
              </a:ext>
            </a:extLst>
          </a:blip>
          <a:srcRect/>
          <a:stretch>
            <a:fillRect/>
          </a:stretch>
        </p:blipFill>
        <p:spPr bwMode="auto">
          <a:xfrm>
            <a:off x="4114800" y="3276600"/>
            <a:ext cx="152400" cy="152400"/>
          </a:xfrm>
          <a:prstGeom prst="rect">
            <a:avLst/>
          </a:prstGeom>
          <a:noFill/>
          <a:ln>
            <a:noFill/>
          </a:ln>
        </p:spPr>
      </p:pic>
      <p:pic>
        <p:nvPicPr>
          <p:cNvPr id="7" name="Picture 6" descr="PDF"/>
          <p:cNvPicPr/>
          <p:nvPr/>
        </p:nvPicPr>
        <p:blipFill>
          <a:blip r:embed="rId12">
            <a:extLst>
              <a:ext uri="{28A0092B-C50C-407E-A947-70E740481C1C}">
                <a14:useLocalDpi xmlns:a14="http://schemas.microsoft.com/office/drawing/2010/main" val="0"/>
              </a:ext>
            </a:extLst>
          </a:blip>
          <a:srcRect/>
          <a:stretch>
            <a:fillRect/>
          </a:stretch>
        </p:blipFill>
        <p:spPr bwMode="auto">
          <a:xfrm>
            <a:off x="4953000" y="4572000"/>
            <a:ext cx="152400" cy="152400"/>
          </a:xfrm>
          <a:prstGeom prst="rect">
            <a:avLst/>
          </a:prstGeom>
          <a:noFill/>
          <a:ln>
            <a:noFill/>
          </a:ln>
        </p:spPr>
      </p:pic>
      <p:sp>
        <p:nvSpPr>
          <p:cNvPr id="8" name="Rectangle 7"/>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13828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Real Property Tax Law and Rules</a:t>
            </a:r>
          </a:p>
        </p:txBody>
      </p:sp>
      <p:sp>
        <p:nvSpPr>
          <p:cNvPr id="3" name="Content Placeholder 2"/>
          <p:cNvSpPr>
            <a:spLocks noGrp="1"/>
          </p:cNvSpPr>
          <p:nvPr>
            <p:ph idx="1"/>
          </p:nvPr>
        </p:nvSpPr>
        <p:spPr/>
        <p:txBody>
          <a:bodyPr>
            <a:normAutofit/>
          </a:bodyPr>
          <a:lstStyle/>
          <a:p>
            <a:r>
              <a:rPr lang="en-US" dirty="0"/>
              <a:t>Real Property Tax Law</a:t>
            </a:r>
          </a:p>
          <a:p>
            <a:r>
              <a:rPr lang="en-US" dirty="0"/>
              <a:t>New York Codes, Rules and Regulations – NYCRR</a:t>
            </a:r>
          </a:p>
          <a:p>
            <a:r>
              <a:rPr lang="en-US" dirty="0"/>
              <a:t>Adoptions</a:t>
            </a:r>
          </a:p>
          <a:p>
            <a:r>
              <a:rPr lang="en-US" dirty="0"/>
              <a:t>Emergency adoptions</a:t>
            </a:r>
          </a:p>
          <a:p>
            <a:r>
              <a:rPr lang="en-US" dirty="0"/>
              <a:t>Emergency readoptions</a:t>
            </a:r>
          </a:p>
          <a:p>
            <a:r>
              <a:rPr lang="en-US" dirty="0"/>
              <a:t>Five year rule review</a:t>
            </a:r>
          </a:p>
          <a:p>
            <a:r>
              <a:rPr lang="en-US" dirty="0"/>
              <a:t>Proposals</a:t>
            </a:r>
          </a:p>
        </p:txBody>
      </p:sp>
      <p:sp>
        <p:nvSpPr>
          <p:cNvPr id="4" name="Rectangle 3"/>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2477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XII. Overview of Real Property Tax State and Local Offices</a:t>
            </a:r>
            <a:endParaRPr lang="en-US" dirty="0"/>
          </a:p>
        </p:txBody>
      </p:sp>
    </p:spTree>
    <p:extLst>
      <p:ext uri="{BB962C8B-B14F-4D97-AF65-F5344CB8AC3E}">
        <p14:creationId xmlns:p14="http://schemas.microsoft.com/office/powerpoint/2010/main" val="881637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a:xfrm>
            <a:off x="1955362" y="1269127"/>
            <a:ext cx="8229600" cy="1600199"/>
          </a:xfrm>
        </p:spPr>
        <p:txBody>
          <a:bodyPr>
            <a:noAutofit/>
          </a:bodyPr>
          <a:lstStyle/>
          <a:p>
            <a:pPr lvl="0"/>
            <a:r>
              <a:rPr lang="en-US" sz="2400" dirty="0"/>
              <a:t>The Office of Real Property Tax Services (ORPTS) maintains its principal office in Albany and extends its operations through regional offices in Batavia, White Plains, Syracuse, and Albany. </a:t>
            </a:r>
          </a:p>
          <a:p>
            <a:pPr lvl="0"/>
            <a:endParaRPr lang="en-US" sz="2400" dirty="0"/>
          </a:p>
        </p:txBody>
      </p:sp>
      <p:pic>
        <p:nvPicPr>
          <p:cNvPr id="7"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4613" y="2860685"/>
            <a:ext cx="2947276" cy="203502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4" name="Rectangle 13"/>
          <p:cNvSpPr/>
          <p:nvPr/>
        </p:nvSpPr>
        <p:spPr>
          <a:xfrm>
            <a:off x="1989141" y="2871683"/>
            <a:ext cx="3962400" cy="1357194"/>
          </a:xfrm>
          <a:prstGeom prst="rect">
            <a:avLst/>
          </a:prstGeom>
        </p:spPr>
        <p:txBody>
          <a:bodyPr/>
          <a:lstStyle/>
          <a:p>
            <a:pPr marL="342900" indent="-342900">
              <a:buClr>
                <a:schemeClr val="tx2"/>
              </a:buClr>
              <a:buFont typeface="Wingdings" panose="05000000000000000000" pitchFamily="2" charset="2"/>
              <a:buChar char="§"/>
            </a:pPr>
            <a:r>
              <a:rPr lang="en-US" sz="2200" dirty="0"/>
              <a:t>The Division also maintains satellite offices in Ray Brook and Hauppauge. </a:t>
            </a:r>
          </a:p>
          <a:p>
            <a:pPr lvl="0"/>
            <a:endParaRPr lang="en-US" dirty="0"/>
          </a:p>
        </p:txBody>
      </p:sp>
      <p:graphicFrame>
        <p:nvGraphicFramePr>
          <p:cNvPr id="19" name="Diagram 18"/>
          <p:cNvGraphicFramePr/>
          <p:nvPr>
            <p:extLst>
              <p:ext uri="{D42A27DB-BD31-4B8C-83A1-F6EECF244321}">
                <p14:modId xmlns:p14="http://schemas.microsoft.com/office/powerpoint/2010/main" val="1608119694"/>
              </p:ext>
            </p:extLst>
          </p:nvPr>
        </p:nvGraphicFramePr>
        <p:xfrm>
          <a:off x="1955362" y="4813802"/>
          <a:ext cx="8281276" cy="17255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Overview ORPTS Regional offices</a:t>
            </a:r>
          </a:p>
        </p:txBody>
      </p:sp>
      <p:sp>
        <p:nvSpPr>
          <p:cNvPr id="8" name="Rectangle 7"/>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2119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667001"/>
            <a:ext cx="8229600" cy="3459163"/>
          </a:xfrm>
        </p:spPr>
        <p:txBody>
          <a:bodyPr/>
          <a:lstStyle/>
          <a:p>
            <a:pPr marL="0" indent="0" algn="ctr">
              <a:buNone/>
            </a:pPr>
            <a:r>
              <a:rPr lang="en-US" sz="6600" dirty="0"/>
              <a:t>Questions?</a:t>
            </a:r>
          </a:p>
          <a:p>
            <a:pPr algn="ctr"/>
            <a:endParaRPr lang="en-US" dirty="0"/>
          </a:p>
        </p:txBody>
      </p:sp>
      <p:sp>
        <p:nvSpPr>
          <p:cNvPr id="4" name="Rectangle 3"/>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0274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US" sz="2400" i="1" dirty="0"/>
              <a:t>County Directors may print out a Certificate of Attendance to verify successful completion of the course.</a:t>
            </a:r>
          </a:p>
          <a:p>
            <a:pPr marL="457200" lvl="1" indent="0">
              <a:buNone/>
            </a:pPr>
            <a:br>
              <a:rPr lang="en-US" sz="2400" i="1" dirty="0"/>
            </a:br>
            <a:r>
              <a:rPr lang="en-US" sz="2000" dirty="0"/>
              <a:t>Send by email to: </a:t>
            </a:r>
          </a:p>
          <a:p>
            <a:pPr marL="457200" lvl="1" indent="0">
              <a:buNone/>
            </a:pPr>
            <a:r>
              <a:rPr lang="en-US" sz="2400" i="1" dirty="0"/>
              <a:t>	orpts.edservices@tax.ny.gov </a:t>
            </a:r>
            <a:endParaRPr lang="en-US" sz="2400" dirty="0"/>
          </a:p>
          <a:p>
            <a:endParaRPr lang="en-US" sz="3600" i="1" dirty="0"/>
          </a:p>
          <a:p>
            <a:pPr marL="0" indent="0">
              <a:buNone/>
            </a:pPr>
            <a:endParaRPr lang="en-US" sz="2400" i="1" dirty="0"/>
          </a:p>
          <a:p>
            <a:endParaRPr lang="en-US" sz="3600" dirty="0"/>
          </a:p>
        </p:txBody>
      </p:sp>
      <p:sp>
        <p:nvSpPr>
          <p:cNvPr id="4" name="Title 3"/>
          <p:cNvSpPr>
            <a:spLocks noGrp="1"/>
          </p:cNvSpPr>
          <p:nvPr>
            <p:ph type="title"/>
          </p:nvPr>
        </p:nvSpPr>
        <p:spPr/>
        <p:txBody>
          <a:bodyPr/>
          <a:lstStyle/>
          <a:p>
            <a:r>
              <a:rPr lang="en-US" dirty="0"/>
              <a:t>Summary</a:t>
            </a:r>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606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 Orientation Overview</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6925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Orientation Overview</a:t>
            </a:r>
          </a:p>
        </p:txBody>
      </p:sp>
      <p:sp>
        <p:nvSpPr>
          <p:cNvPr id="5" name="Content Placeholder 4"/>
          <p:cNvSpPr>
            <a:spLocks noGrp="1"/>
          </p:cNvSpPr>
          <p:nvPr>
            <p:ph idx="1"/>
          </p:nvPr>
        </p:nvSpPr>
        <p:spPr/>
        <p:txBody>
          <a:bodyPr/>
          <a:lstStyle/>
          <a:p>
            <a:pPr lvl="1">
              <a:buFont typeface="Wingdings" panose="05000000000000000000" pitchFamily="2" charset="2"/>
              <a:buChar char="§"/>
            </a:pPr>
            <a:r>
              <a:rPr lang="en-US" sz="2000" dirty="0"/>
              <a:t>Orientation is designed to provide assessors and county directors with a general understanding of their responsibilities and the appropriate state and local government structure. </a:t>
            </a:r>
          </a:p>
          <a:p>
            <a:pPr lvl="1">
              <a:buFont typeface="Wingdings" panose="05000000000000000000" pitchFamily="2" charset="2"/>
              <a:buChar char="§"/>
            </a:pPr>
            <a:endParaRPr lang="en-US" sz="2400" dirty="0"/>
          </a:p>
          <a:p>
            <a:pPr lvl="1">
              <a:buFont typeface="Wingdings" panose="05000000000000000000" pitchFamily="2" charset="2"/>
              <a:buChar char="§"/>
            </a:pPr>
            <a:r>
              <a:rPr lang="en-US" sz="2000" dirty="0"/>
              <a:t>This material is provided to support County Director's in conducting Orientation training and as a resource to assist new assessors in their responsibilities.  </a:t>
            </a:r>
          </a:p>
          <a:p>
            <a:pPr lvl="1">
              <a:buFont typeface="Wingdings" panose="05000000000000000000" pitchFamily="2" charset="2"/>
              <a:buChar char="§"/>
            </a:pPr>
            <a:endParaRPr lang="en-US" sz="2000" dirty="0"/>
          </a:p>
          <a:p>
            <a:pPr lvl="1">
              <a:buFont typeface="Wingdings" panose="05000000000000000000" pitchFamily="2" charset="2"/>
              <a:buChar char="§"/>
            </a:pPr>
            <a:r>
              <a:rPr lang="en-US" sz="2000" dirty="0"/>
              <a:t>The information is intended only to introduce the training that each local assessor must receive. It should not be cited as authority in any question of law.</a:t>
            </a:r>
          </a:p>
          <a:p>
            <a:endParaRPr lang="en-US" dirty="0"/>
          </a:p>
        </p:txBody>
      </p:sp>
      <p:sp>
        <p:nvSpPr>
          <p:cNvPr id="6" name="Rectangle 5"/>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2991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II. Assessment Calendar</a:t>
            </a:r>
            <a:endParaRPr lang="en-US" dirty="0"/>
          </a:p>
        </p:txBody>
      </p:sp>
    </p:spTree>
    <p:extLst>
      <p:ext uri="{BB962C8B-B14F-4D97-AF65-F5344CB8AC3E}">
        <p14:creationId xmlns:p14="http://schemas.microsoft.com/office/powerpoint/2010/main" val="1715594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3753" y="1066800"/>
            <a:ext cx="8991600" cy="5105400"/>
          </a:xfrm>
        </p:spPr>
        <p:txBody>
          <a:bodyPr>
            <a:normAutofit fontScale="92500"/>
          </a:bodyPr>
          <a:lstStyle/>
          <a:p>
            <a:pPr marL="0" indent="0">
              <a:buNone/>
            </a:pPr>
            <a:r>
              <a:rPr lang="en-US" dirty="0"/>
              <a:t>Key *dates that affect the assessment process:</a:t>
            </a:r>
            <a:br>
              <a:rPr lang="en-US" dirty="0"/>
            </a:br>
            <a:endParaRPr lang="en-US" sz="2800" dirty="0"/>
          </a:p>
          <a:p>
            <a:pPr marL="0" indent="0">
              <a:buNone/>
            </a:pPr>
            <a:r>
              <a:rPr lang="en-US" sz="2800" dirty="0"/>
              <a:t>	</a:t>
            </a:r>
            <a:r>
              <a:rPr lang="en-US" sz="2800" dirty="0">
                <a:latin typeface="+mj-lt"/>
              </a:rPr>
              <a:t>Valuation Date…………..…… July 1 preceding Year</a:t>
            </a:r>
          </a:p>
          <a:p>
            <a:pPr marL="0" indent="0">
              <a:buNone/>
            </a:pPr>
            <a:r>
              <a:rPr lang="en-US" sz="2800" dirty="0">
                <a:latin typeface="+mj-lt"/>
              </a:rPr>
              <a:t>	Taxable Status Date…………  March 1</a:t>
            </a:r>
          </a:p>
          <a:p>
            <a:pPr marL="0" indent="0">
              <a:buNone/>
            </a:pPr>
            <a:r>
              <a:rPr lang="en-US" sz="2800" dirty="0">
                <a:latin typeface="+mj-lt"/>
              </a:rPr>
              <a:t>	Exemption Filing Deadline….</a:t>
            </a:r>
            <a:r>
              <a:rPr lang="en-US" sz="2800" dirty="0"/>
              <a:t>. </a:t>
            </a:r>
            <a:r>
              <a:rPr lang="en-US" sz="2800" dirty="0">
                <a:latin typeface="+mj-lt"/>
              </a:rPr>
              <a:t>March 1</a:t>
            </a:r>
          </a:p>
          <a:p>
            <a:pPr marL="0" indent="0">
              <a:buNone/>
            </a:pPr>
            <a:r>
              <a:rPr lang="en-US" sz="2800" dirty="0">
                <a:latin typeface="+mj-lt"/>
              </a:rPr>
              <a:t>	Tentative Roll Filed…………</a:t>
            </a:r>
            <a:r>
              <a:rPr lang="en-US" sz="2800" dirty="0"/>
              <a:t>... </a:t>
            </a:r>
            <a:r>
              <a:rPr lang="en-US" sz="2800" dirty="0">
                <a:latin typeface="+mj-lt"/>
              </a:rPr>
              <a:t>May 1</a:t>
            </a:r>
          </a:p>
          <a:p>
            <a:pPr marL="0" indent="0">
              <a:buNone/>
            </a:pPr>
            <a:r>
              <a:rPr lang="en-US" sz="2800" dirty="0">
                <a:latin typeface="+mj-lt"/>
              </a:rPr>
              <a:t>	Grievance Day………………</a:t>
            </a:r>
            <a:r>
              <a:rPr lang="en-US" sz="2800" dirty="0"/>
              <a:t>..  </a:t>
            </a:r>
            <a:r>
              <a:rPr lang="en-US" sz="2800" dirty="0">
                <a:latin typeface="+mj-lt"/>
              </a:rPr>
              <a:t>4</a:t>
            </a:r>
            <a:r>
              <a:rPr lang="en-US" sz="2800" baseline="30000" dirty="0">
                <a:latin typeface="+mj-lt"/>
              </a:rPr>
              <a:t>th</a:t>
            </a:r>
            <a:r>
              <a:rPr lang="en-US" sz="2800" dirty="0">
                <a:latin typeface="+mj-lt"/>
              </a:rPr>
              <a:t> Tuesday in May</a:t>
            </a:r>
          </a:p>
          <a:p>
            <a:pPr marL="0" indent="0">
              <a:buNone/>
            </a:pPr>
            <a:r>
              <a:rPr lang="en-US" sz="2800" dirty="0">
                <a:latin typeface="+mj-lt"/>
              </a:rPr>
              <a:t>	Final Roll Filed………………</a:t>
            </a:r>
            <a:r>
              <a:rPr lang="en-US" sz="2800" dirty="0"/>
              <a:t>..  </a:t>
            </a:r>
            <a:r>
              <a:rPr lang="en-US" sz="2800" dirty="0">
                <a:latin typeface="+mj-lt"/>
              </a:rPr>
              <a:t>July 1</a:t>
            </a:r>
          </a:p>
          <a:p>
            <a:pPr marL="0" indent="0">
              <a:buNone/>
            </a:pPr>
            <a:endParaRPr lang="en-US" sz="2800" dirty="0"/>
          </a:p>
          <a:p>
            <a:pPr marL="0" indent="0" algn="r">
              <a:buNone/>
            </a:pPr>
            <a:r>
              <a:rPr lang="en-US" sz="1600" b="1" dirty="0">
                <a:effectLst>
                  <a:outerShdw blurRad="38100" dist="38100" dir="2700000" algn="tl">
                    <a:srgbClr val="000000">
                      <a:alpha val="43137"/>
                    </a:srgbClr>
                  </a:outerShdw>
                </a:effectLst>
              </a:rPr>
              <a:t>* </a:t>
            </a:r>
            <a:r>
              <a:rPr lang="en-US" sz="1800" b="1" i="1" dirty="0">
                <a:effectLst>
                  <a:outerShdw blurRad="38100" dist="38100" dir="2700000" algn="tl">
                    <a:srgbClr val="000000">
                      <a:alpha val="43137"/>
                    </a:srgbClr>
                  </a:outerShdw>
                </a:effectLst>
              </a:rPr>
              <a:t>Based on the standard assessment calendar</a:t>
            </a:r>
            <a:endParaRPr lang="en-US" sz="1600" b="1" i="1" dirty="0">
              <a:effectLst>
                <a:outerShdw blurRad="38100" dist="38100" dir="2700000" algn="tl">
                  <a:srgbClr val="000000">
                    <a:alpha val="43137"/>
                  </a:srgbClr>
                </a:outerShdw>
              </a:effectLst>
            </a:endParaRPr>
          </a:p>
          <a:p>
            <a:pPr marL="0" indent="0">
              <a:buNone/>
            </a:pPr>
            <a:endParaRPr lang="en-US" sz="2800" dirty="0"/>
          </a:p>
        </p:txBody>
      </p:sp>
      <p:sp>
        <p:nvSpPr>
          <p:cNvPr id="5" name="Title 4"/>
          <p:cNvSpPr>
            <a:spLocks noGrp="1"/>
          </p:cNvSpPr>
          <p:nvPr>
            <p:ph type="title"/>
          </p:nvPr>
        </p:nvSpPr>
        <p:spPr/>
        <p:txBody>
          <a:bodyPr/>
          <a:lstStyle/>
          <a:p>
            <a:r>
              <a:rPr lang="en-US" dirty="0"/>
              <a:t>Assessment Calendar</a:t>
            </a:r>
          </a:p>
        </p:txBody>
      </p:sp>
      <p:sp>
        <p:nvSpPr>
          <p:cNvPr id="4" name="Rectangle 3"/>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3078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596436994"/>
              </p:ext>
            </p:extLst>
          </p:nvPr>
        </p:nvGraphicFramePr>
        <p:xfrm>
          <a:off x="2057400" y="1138065"/>
          <a:ext cx="8128000" cy="28397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628780289"/>
                    </a:ext>
                  </a:extLst>
                </a:gridCol>
                <a:gridCol w="4064000">
                  <a:extLst>
                    <a:ext uri="{9D8B030D-6E8A-4147-A177-3AD203B41FA5}">
                      <a16:colId xmlns:a16="http://schemas.microsoft.com/office/drawing/2014/main" val="1315183881"/>
                    </a:ext>
                  </a:extLst>
                </a:gridCol>
              </a:tblGrid>
              <a:tr h="370840">
                <a:tc gridSpan="2">
                  <a:txBody>
                    <a:bodyPr/>
                    <a:lstStyle/>
                    <a:p>
                      <a:pPr algn="ctr"/>
                      <a:r>
                        <a:rPr lang="en-US" sz="1600" dirty="0"/>
                        <a:t>Resources</a:t>
                      </a:r>
                    </a:p>
                  </a:txBody>
                  <a:tcPr/>
                </a:tc>
                <a:tc hMerge="1">
                  <a:txBody>
                    <a:bodyPr/>
                    <a:lstStyle/>
                    <a:p>
                      <a:endParaRPr lang="en-US" dirty="0"/>
                    </a:p>
                  </a:txBody>
                  <a:tcPr/>
                </a:tc>
                <a:extLst>
                  <a:ext uri="{0D108BD9-81ED-4DB2-BD59-A6C34878D82A}">
                    <a16:rowId xmlns:a16="http://schemas.microsoft.com/office/drawing/2014/main" val="324187999"/>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none" dirty="0">
                          <a:effectLst/>
                          <a:hlinkClick r:id="rId2"/>
                        </a:rPr>
                        <a:t>Assessor’s Calendar</a:t>
                      </a:r>
                      <a:endParaRPr lang="en-US" sz="1600" b="0" u="none" dirty="0">
                        <a:solidFill>
                          <a:schemeClr val="tx1"/>
                        </a:solidFill>
                        <a:effectLst/>
                      </a:endParaRPr>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Handout that provides additional information on key dates that affect the assessment process</a:t>
                      </a:r>
                      <a:endParaRPr lang="en-US" sz="1600" b="0" dirty="0">
                        <a:solidFill>
                          <a:schemeClr val="tx1"/>
                        </a:solidFill>
                      </a:endParaRPr>
                    </a:p>
                  </a:txBody>
                  <a:tcPr/>
                </a:tc>
                <a:extLst>
                  <a:ext uri="{0D108BD9-81ED-4DB2-BD59-A6C34878D82A}">
                    <a16:rowId xmlns:a16="http://schemas.microsoft.com/office/drawing/2014/main" val="3369907993"/>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none" dirty="0">
                          <a:hlinkClick r:id="rId3"/>
                        </a:rPr>
                        <a:t>Fair Assessments</a:t>
                      </a:r>
                      <a:endParaRPr lang="en-US" sz="1600" u="none" dirty="0">
                        <a:solidFill>
                          <a:schemeClr val="tx1"/>
                        </a:solidFill>
                      </a:endParaRPr>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“Fair Assessments- A Guide for Property Owners” Explains the role of the assessor in the Assessment</a:t>
                      </a:r>
                      <a:r>
                        <a:rPr lang="en-US" sz="1600" baseline="0" dirty="0"/>
                        <a:t> Process.</a:t>
                      </a:r>
                      <a:endParaRPr lang="en-US" sz="1600" dirty="0"/>
                    </a:p>
                    <a:p>
                      <a:endParaRPr lang="en-US" sz="1600" dirty="0"/>
                    </a:p>
                  </a:txBody>
                  <a:tcPr/>
                </a:tc>
                <a:extLst>
                  <a:ext uri="{0D108BD9-81ED-4DB2-BD59-A6C34878D82A}">
                    <a16:rowId xmlns:a16="http://schemas.microsoft.com/office/drawing/2014/main" val="2567739536"/>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none" dirty="0">
                          <a:hlinkClick r:id="rId4"/>
                        </a:rPr>
                        <a:t>Real Property Tax Legislation</a:t>
                      </a:r>
                      <a:endParaRPr lang="en-US" sz="1600" u="none" dirty="0"/>
                    </a:p>
                    <a:p>
                      <a:pPr algn="ctr"/>
                      <a:endParaRPr lang="en-US" sz="1600" dirty="0"/>
                    </a:p>
                  </a:txBody>
                  <a:tcPr/>
                </a:tc>
                <a:tc>
                  <a:txBody>
                    <a:bodyPr/>
                    <a:lstStyle/>
                    <a:p>
                      <a:pPr marL="0" marR="0" lvl="0" indent="0" algn="l" defTabSz="879176" rtl="0" eaLnBrk="1" fontAlgn="auto" latinLnBrk="0" hangingPunct="1">
                        <a:lnSpc>
                          <a:spcPct val="100000"/>
                        </a:lnSpc>
                        <a:spcBef>
                          <a:spcPts val="0"/>
                        </a:spcBef>
                        <a:spcAft>
                          <a:spcPts val="0"/>
                        </a:spcAft>
                        <a:buClrTx/>
                        <a:buSzTx/>
                        <a:buFontTx/>
                        <a:buNone/>
                        <a:tabLst/>
                        <a:defRPr/>
                      </a:pPr>
                      <a:r>
                        <a:rPr lang="en-US" sz="1600" dirty="0"/>
                        <a:t>Links for a better understanding of Real Property Tax</a:t>
                      </a:r>
                      <a:r>
                        <a:rPr lang="en-US" sz="1600" baseline="0" dirty="0"/>
                        <a:t> Law and Legislation.</a:t>
                      </a:r>
                      <a:endParaRPr lang="en-US" sz="1600" dirty="0">
                        <a:solidFill>
                          <a:schemeClr val="tx1"/>
                        </a:solidFill>
                      </a:endParaRPr>
                    </a:p>
                  </a:txBody>
                  <a:tcPr/>
                </a:tc>
                <a:extLst>
                  <a:ext uri="{0D108BD9-81ED-4DB2-BD59-A6C34878D82A}">
                    <a16:rowId xmlns:a16="http://schemas.microsoft.com/office/drawing/2014/main" val="142395172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40180384"/>
              </p:ext>
            </p:extLst>
          </p:nvPr>
        </p:nvGraphicFramePr>
        <p:xfrm>
          <a:off x="2057400" y="4190999"/>
          <a:ext cx="8128000" cy="19253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168109296"/>
                    </a:ext>
                  </a:extLst>
                </a:gridCol>
                <a:gridCol w="4064000">
                  <a:extLst>
                    <a:ext uri="{9D8B030D-6E8A-4147-A177-3AD203B41FA5}">
                      <a16:colId xmlns:a16="http://schemas.microsoft.com/office/drawing/2014/main" val="2318602474"/>
                    </a:ext>
                  </a:extLst>
                </a:gridCol>
              </a:tblGrid>
              <a:tr h="370840">
                <a:tc gridSpan="2">
                  <a:txBody>
                    <a:bodyPr/>
                    <a:lstStyle/>
                    <a:p>
                      <a:pPr algn="ctr"/>
                      <a:r>
                        <a:rPr lang="en-US" sz="1600" dirty="0"/>
                        <a:t>Courses</a:t>
                      </a:r>
                    </a:p>
                  </a:txBody>
                  <a:tcPr/>
                </a:tc>
                <a:tc hMerge="1">
                  <a:txBody>
                    <a:bodyPr/>
                    <a:lstStyle/>
                    <a:p>
                      <a:endParaRPr lang="en-US" dirty="0"/>
                    </a:p>
                  </a:txBody>
                  <a:tcPr/>
                </a:tc>
                <a:extLst>
                  <a:ext uri="{0D108BD9-81ED-4DB2-BD59-A6C34878D82A}">
                    <a16:rowId xmlns:a16="http://schemas.microsoft.com/office/drawing/2014/main" val="3689565851"/>
                  </a:ext>
                </a:extLst>
              </a:tr>
              <a:tr h="370840">
                <a:tc>
                  <a:txBody>
                    <a:bodyPr/>
                    <a:lstStyle/>
                    <a:p>
                      <a:pPr marL="0" marR="0" lvl="0" indent="0" algn="ctr" defTabSz="879176" rtl="0" eaLnBrk="1" fontAlgn="auto" latinLnBrk="0" hangingPunct="1">
                        <a:lnSpc>
                          <a:spcPct val="100000"/>
                        </a:lnSpc>
                        <a:spcBef>
                          <a:spcPts val="0"/>
                        </a:spcBef>
                        <a:spcAft>
                          <a:spcPts val="0"/>
                        </a:spcAft>
                        <a:buClrTx/>
                        <a:buSzTx/>
                        <a:buFontTx/>
                        <a:buNone/>
                        <a:tabLst/>
                        <a:defRPr/>
                      </a:pPr>
                      <a:r>
                        <a:rPr lang="en-US" sz="1600" u="none" dirty="0">
                          <a:effectLst/>
                          <a:hlinkClick r:id="rId5"/>
                        </a:rPr>
                        <a:t>Assessment Administration</a:t>
                      </a:r>
                      <a:endParaRPr lang="en-US" sz="1600" b="0" u="none" dirty="0">
                        <a:effectLst/>
                      </a:endParaRPr>
                    </a:p>
                  </a:txBody>
                  <a:tcPr/>
                </a:tc>
                <a:tc>
                  <a:txBody>
                    <a:bodyPr/>
                    <a:lstStyle/>
                    <a:p>
                      <a:r>
                        <a:rPr lang="en-US" sz="1600" dirty="0"/>
                        <a:t>To Lean more about the Assessment Process sign up for the Fundamentals of Assessment Administration course.</a:t>
                      </a:r>
                    </a:p>
                    <a:p>
                      <a:endParaRPr lang="en-US" sz="1600" dirty="0"/>
                    </a:p>
                    <a:p>
                      <a:r>
                        <a:rPr lang="en-US" sz="1600" dirty="0"/>
                        <a:t>Check</a:t>
                      </a:r>
                      <a:r>
                        <a:rPr lang="en-US" sz="1600" baseline="0" dirty="0"/>
                        <a:t> </a:t>
                      </a:r>
                      <a:r>
                        <a:rPr lang="en-US" sz="1600" baseline="0" dirty="0">
                          <a:effectLst/>
                        </a:rPr>
                        <a:t>the </a:t>
                      </a:r>
                      <a:r>
                        <a:rPr lang="en-US" sz="1600" u="none" baseline="0" dirty="0">
                          <a:effectLst/>
                          <a:hlinkClick r:id="rId6"/>
                        </a:rPr>
                        <a:t>ORPTS Training Schedule </a:t>
                      </a:r>
                      <a:r>
                        <a:rPr lang="en-US" sz="1600" u="none" baseline="0" dirty="0"/>
                        <a:t>for dates of availability.</a:t>
                      </a:r>
                      <a:endParaRPr lang="en-US" sz="1600" dirty="0"/>
                    </a:p>
                  </a:txBody>
                  <a:tcPr/>
                </a:tc>
                <a:extLst>
                  <a:ext uri="{0D108BD9-81ED-4DB2-BD59-A6C34878D82A}">
                    <a16:rowId xmlns:a16="http://schemas.microsoft.com/office/drawing/2014/main" val="863937651"/>
                  </a:ext>
                </a:extLst>
              </a:tr>
            </a:tbl>
          </a:graphicData>
        </a:graphic>
      </p:graphicFrame>
      <p:sp>
        <p:nvSpPr>
          <p:cNvPr id="3" name="Title 2"/>
          <p:cNvSpPr>
            <a:spLocks noGrp="1"/>
          </p:cNvSpPr>
          <p:nvPr>
            <p:ph type="title"/>
          </p:nvPr>
        </p:nvSpPr>
        <p:spPr/>
        <p:txBody>
          <a:bodyPr>
            <a:normAutofit/>
          </a:bodyPr>
          <a:lstStyle/>
          <a:p>
            <a:r>
              <a:rPr lang="en-US" dirty="0"/>
              <a:t>Assessment Calendar</a:t>
            </a:r>
          </a:p>
        </p:txBody>
      </p:sp>
      <p:sp>
        <p:nvSpPr>
          <p:cNvPr id="5" name="Rectangle 4"/>
          <p:cNvSpPr/>
          <p:nvPr/>
        </p:nvSpPr>
        <p:spPr>
          <a:xfrm>
            <a:off x="406400" y="6400800"/>
            <a:ext cx="3098800" cy="2286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7441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III. Real Property Defined</a:t>
            </a:r>
            <a:endParaRPr lang="en-US" dirty="0"/>
          </a:p>
        </p:txBody>
      </p:sp>
    </p:spTree>
    <p:extLst>
      <p:ext uri="{BB962C8B-B14F-4D97-AF65-F5344CB8AC3E}">
        <p14:creationId xmlns:p14="http://schemas.microsoft.com/office/powerpoint/2010/main" val="877672937"/>
      </p:ext>
    </p:extLst>
  </p:cSld>
  <p:clrMapOvr>
    <a:masterClrMapping/>
  </p:clrMapOvr>
</p:sld>
</file>

<file path=ppt/theme/theme1.xml><?xml version="1.0" encoding="utf-8"?>
<a:theme xmlns:a="http://schemas.openxmlformats.org/drawingml/2006/main" name="Tax PowerPoint Theme">
  <a:themeElements>
    <a:clrScheme name="DTF Palette">
      <a:dk1>
        <a:sysClr val="windowText" lastClr="000000"/>
      </a:dk1>
      <a:lt1>
        <a:sysClr val="window" lastClr="FFFFFF"/>
      </a:lt1>
      <a:dk2>
        <a:srgbClr val="007681"/>
      </a:dk2>
      <a:lt2>
        <a:srgbClr val="FFD100"/>
      </a:lt2>
      <a:accent1>
        <a:srgbClr val="007681"/>
      </a:accent1>
      <a:accent2>
        <a:srgbClr val="FFD100"/>
      </a:accent2>
      <a:accent3>
        <a:srgbClr val="939598"/>
      </a:accent3>
      <a:accent4>
        <a:srgbClr val="696A6C"/>
      </a:accent4>
      <a:accent5>
        <a:srgbClr val="B7CECF"/>
      </a:accent5>
      <a:accent6>
        <a:srgbClr val="7FA9AE"/>
      </a:accent6>
      <a:hlink>
        <a:srgbClr val="26509F"/>
      </a:hlink>
      <a:folHlink>
        <a:srgbClr val="F7A8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ax PowerPoint Theme" id="{3D2CE1DD-ADEA-4A2F-B3A5-C41DAF0F1E90}" vid="{302CD42D-879B-4FBC-8FBD-6A84286F9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3207</TotalTime>
  <Words>1885</Words>
  <Application>Microsoft Office PowerPoint</Application>
  <PresentationFormat>Widescreen</PresentationFormat>
  <Paragraphs>263</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Wingdings</vt:lpstr>
      <vt:lpstr>Tax PowerPoint Theme</vt:lpstr>
      <vt:lpstr>Assessor Orientation</vt:lpstr>
      <vt:lpstr>Assessor Orientation</vt:lpstr>
      <vt:lpstr>Orientation Outline</vt:lpstr>
      <vt:lpstr>I. Orientation Overview</vt:lpstr>
      <vt:lpstr>Orientation Overview</vt:lpstr>
      <vt:lpstr>II. Assessment Calendar</vt:lpstr>
      <vt:lpstr>Assessment Calendar</vt:lpstr>
      <vt:lpstr>Assessment Calendar</vt:lpstr>
      <vt:lpstr>III. Real Property Defined</vt:lpstr>
      <vt:lpstr>Defining Real Property</vt:lpstr>
      <vt:lpstr>Equalization and Quantity Changes</vt:lpstr>
      <vt:lpstr>Equalization and Quantity Changes</vt:lpstr>
      <vt:lpstr>IV. Data Collection and Maintenance</vt:lpstr>
      <vt:lpstr>Data Collection and Maintenance</vt:lpstr>
      <vt:lpstr>V. Sales Data</vt:lpstr>
      <vt:lpstr>Sales Data</vt:lpstr>
      <vt:lpstr>PowerPoint Presentation</vt:lpstr>
      <vt:lpstr>VI. Complaint Process</vt:lpstr>
      <vt:lpstr>Complaint Process</vt:lpstr>
      <vt:lpstr>Complaint Form</vt:lpstr>
      <vt:lpstr>VII. Valuing Real Property</vt:lpstr>
      <vt:lpstr>Valuing Real Property</vt:lpstr>
      <vt:lpstr>Value Analysis Tools</vt:lpstr>
      <vt:lpstr>Value Analysis Tools</vt:lpstr>
      <vt:lpstr>Valuation Approaches</vt:lpstr>
      <vt:lpstr>Data Items Used to Determine Value</vt:lpstr>
      <vt:lpstr>VIII. Exemptions Overview</vt:lpstr>
      <vt:lpstr>Overview of Exemption Administration</vt:lpstr>
      <vt:lpstr>IX. Public Relations</vt:lpstr>
      <vt:lpstr>Overview of Public Relations</vt:lpstr>
      <vt:lpstr>X. Training and Certification</vt:lpstr>
      <vt:lpstr>Training &amp; Certification Requirements</vt:lpstr>
      <vt:lpstr>XI. Additional References</vt:lpstr>
      <vt:lpstr>Additional References</vt:lpstr>
      <vt:lpstr>Real Property Tax Law and Rules</vt:lpstr>
      <vt:lpstr>XII. Overview of Real Property Tax State and Local Offices</vt:lpstr>
      <vt:lpstr>Overview ORPTS Regional offices</vt:lpstr>
      <vt:lpstr>PowerPoint Presentation</vt:lpstr>
      <vt:lpstr>Summary</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 ORIENTATION</dc:title>
  <dc:creator>Miranda Major</dc:creator>
  <cp:lastModifiedBy>DiMartino, Andrew (TAX)</cp:lastModifiedBy>
  <cp:revision>173</cp:revision>
  <cp:lastPrinted>2017-11-30T15:30:27Z</cp:lastPrinted>
  <dcterms:created xsi:type="dcterms:W3CDTF">2012-10-02T17:03:52Z</dcterms:created>
  <dcterms:modified xsi:type="dcterms:W3CDTF">2022-06-17T17:58:29Z</dcterms:modified>
</cp:coreProperties>
</file>