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60" r:id="rId2"/>
    <p:sldId id="261" r:id="rId3"/>
    <p:sldId id="262" r:id="rId4"/>
    <p:sldId id="265" r:id="rId5"/>
    <p:sldId id="267" r:id="rId6"/>
    <p:sldId id="270" r:id="rId7"/>
    <p:sldId id="269" r:id="rId8"/>
    <p:sldId id="266" r:id="rId9"/>
    <p:sldId id="362" r:id="rId10"/>
    <p:sldId id="341" r:id="rId11"/>
    <p:sldId id="342" r:id="rId12"/>
    <p:sldId id="343" r:id="rId13"/>
    <p:sldId id="344" r:id="rId14"/>
    <p:sldId id="346" r:id="rId15"/>
    <p:sldId id="345" r:id="rId16"/>
    <p:sldId id="347" r:id="rId17"/>
    <p:sldId id="348" r:id="rId18"/>
    <p:sldId id="363" r:id="rId19"/>
    <p:sldId id="271" r:id="rId20"/>
    <p:sldId id="272" r:id="rId21"/>
    <p:sldId id="273" r:id="rId22"/>
    <p:sldId id="274" r:id="rId23"/>
    <p:sldId id="275" r:id="rId24"/>
    <p:sldId id="355" r:id="rId25"/>
    <p:sldId id="276" r:id="rId26"/>
    <p:sldId id="277" r:id="rId27"/>
    <p:sldId id="280" r:id="rId28"/>
    <p:sldId id="278" r:id="rId29"/>
    <p:sldId id="357" r:id="rId30"/>
    <p:sldId id="294" r:id="rId31"/>
    <p:sldId id="295" r:id="rId32"/>
    <p:sldId id="349" r:id="rId33"/>
    <p:sldId id="354" r:id="rId34"/>
    <p:sldId id="361" r:id="rId35"/>
    <p:sldId id="350" r:id="rId36"/>
    <p:sldId id="356" r:id="rId37"/>
    <p:sldId id="351" r:id="rId38"/>
    <p:sldId id="352" r:id="rId39"/>
    <p:sldId id="296" r:id="rId40"/>
    <p:sldId id="364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60" r:id="rId52"/>
    <p:sldId id="308" r:id="rId53"/>
    <p:sldId id="309" r:id="rId54"/>
    <p:sldId id="310" r:id="rId55"/>
    <p:sldId id="376" r:id="rId56"/>
    <p:sldId id="377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9" r:id="rId65"/>
    <p:sldId id="322" r:id="rId66"/>
    <p:sldId id="323" r:id="rId67"/>
    <p:sldId id="366" r:id="rId68"/>
    <p:sldId id="324" r:id="rId69"/>
    <p:sldId id="325" r:id="rId70"/>
    <p:sldId id="326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68" r:id="rId83"/>
  </p:sldIdLst>
  <p:sldSz cx="9144000" cy="5715000" type="screen16x10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5D8E"/>
    <a:srgbClr val="86C9F2"/>
    <a:srgbClr val="113356"/>
    <a:srgbClr val="D7370B"/>
    <a:srgbClr val="FEF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47" autoAdjust="0"/>
    <p:restoredTop sz="86623" autoAdjust="0"/>
  </p:normalViewPr>
  <p:slideViewPr>
    <p:cSldViewPr>
      <p:cViewPr varScale="1">
        <p:scale>
          <a:sx n="97" d="100"/>
          <a:sy n="97" d="100"/>
        </p:scale>
        <p:origin x="-114" y="-4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48" y="5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notesViewPr>
    <p:cSldViewPr>
      <p:cViewPr varScale="1">
        <p:scale>
          <a:sx n="67" d="100"/>
          <a:sy n="67" d="100"/>
        </p:scale>
        <p:origin x="-2784" y="-10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B41861C-6FCA-4BDC-9F7F-829C6ACA03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D31C781-D722-4AC2-9720-59A55C7A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D460538-C2A6-475A-9C55-58AD739CD99A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692150"/>
            <a:ext cx="553720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D711387-B556-4CB0-9B11-357EA258B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Date/location of training as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72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692150"/>
            <a:ext cx="5537200" cy="3462338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Add your county information</a:t>
            </a:r>
          </a:p>
          <a:p>
            <a:r>
              <a:rPr lang="en-US" smtClean="0"/>
              <a:t>Introduction of Director, office of RPTS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CA5DE-6CAC-4854-9734-DA0B8468276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5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720">
              <a:defRPr/>
            </a:pPr>
            <a:r>
              <a:rPr lang="en-US" dirty="0" smtClean="0"/>
              <a:t>General topics that will be covered in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</a:t>
            </a:r>
            <a:r>
              <a:rPr lang="en-US" baseline="0" dirty="0" smtClean="0"/>
              <a:t> ORPTS Opinion of Counsel </a:t>
            </a:r>
            <a:r>
              <a:rPr lang="en-US" baseline="0" smtClean="0"/>
              <a:t># 10-80  </a:t>
            </a:r>
            <a:r>
              <a:rPr lang="en-US" baseline="0" dirty="0" smtClean="0"/>
              <a:t>for a discussion of this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1387-B556-4CB0-9B11-357EA258B90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Date/location of training as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72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692150"/>
            <a:ext cx="5537200" cy="34623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54910-D610-49C9-BC2B-777EC394D07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692150"/>
            <a:ext cx="5537200" cy="3462338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46CAA-2212-4D4E-8508-8BE3C5FEDA6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692150"/>
            <a:ext cx="5537200" cy="346233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1FDCD-A3B3-4044-A30B-98AA9387506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CB9-E9CD-4C89-B171-6C1B5348B2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628900"/>
          </a:xfrm>
          <a:prstGeom prst="rect">
            <a:avLst/>
          </a:prstGeom>
          <a:solidFill>
            <a:srgbClr val="0F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628900"/>
            <a:ext cx="9144000" cy="220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963008"/>
            <a:ext cx="7772400" cy="679846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29707"/>
            <a:ext cx="6400800" cy="524793"/>
          </a:xfrm>
        </p:spPr>
        <p:txBody>
          <a:bodyPr/>
          <a:lstStyle>
            <a:lvl1pPr marL="0" indent="0" algn="l">
              <a:buNone/>
              <a:defRPr i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838700"/>
            <a:ext cx="9144000" cy="876300"/>
          </a:xfrm>
          <a:prstGeom prst="rect">
            <a:avLst/>
          </a:prstGeom>
          <a:solidFill>
            <a:srgbClr val="11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7650"/>
            <a:ext cx="2173607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31456"/>
            <a:ext cx="7772400" cy="1135063"/>
          </a:xfrm>
        </p:spPr>
        <p:txBody>
          <a:bodyPr anchor="t"/>
          <a:lstStyle>
            <a:lvl1pPr algn="l">
              <a:defRPr sz="3600" b="0" i="1" cap="none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81300"/>
            <a:ext cx="7772400" cy="1250156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solidFill>
                  <a:srgbClr val="0F5D8E"/>
                </a:solidFill>
                <a:latin typeface="Arial Black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718-64FF-4A20-9FCD-C431F23D3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13356"/>
              </a:buClr>
              <a:defRPr>
                <a:solidFill>
                  <a:schemeClr val="tx1"/>
                </a:solidFill>
              </a:defRPr>
            </a:lvl1pPr>
            <a:lvl2pPr marL="623888" indent="-279400">
              <a:buClr>
                <a:srgbClr val="113356"/>
              </a:buClr>
              <a:buSzPct val="125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Clr>
                <a:srgbClr val="113356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113356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5718-64FF-4A20-9FCD-C431F23D3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8229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82157"/>
            <a:ext cx="8229600" cy="18229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259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0F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80809"/>
            <a:ext cx="9143999" cy="342900"/>
          </a:xfrm>
          <a:prstGeom prst="rect">
            <a:avLst/>
          </a:prstGeom>
          <a:solidFill>
            <a:srgbClr val="11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10" y="317500"/>
            <a:ext cx="7445190" cy="469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97001"/>
            <a:ext cx="8305800" cy="349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5394963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BB5718-64FF-4A20-9FCD-C431F23D3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290513" indent="-290513" algn="l" defTabSz="914400" rtl="0" eaLnBrk="1" latinLnBrk="0" hangingPunct="1">
        <a:spcBef>
          <a:spcPts val="1400"/>
        </a:spcBef>
        <a:buClr>
          <a:srgbClr val="0F5D8E"/>
        </a:buClr>
        <a:buSzPct val="115000"/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79400" algn="l" defTabSz="914400" rtl="0" eaLnBrk="1" latinLnBrk="0" hangingPunct="1">
        <a:spcBef>
          <a:spcPts val="800"/>
        </a:spcBef>
        <a:buClr>
          <a:srgbClr val="0F5D8E"/>
        </a:buClr>
        <a:buSzPct val="115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90513" algn="l" defTabSz="914400" rtl="0" eaLnBrk="1" latinLnBrk="0" hangingPunct="1">
        <a:spcBef>
          <a:spcPts val="300"/>
        </a:spcBef>
        <a:buClr>
          <a:srgbClr val="0F5D8E"/>
        </a:buClr>
        <a:buSzPct val="11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F5D8E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.ny.gov/research/property/default.htm" TargetMode="Externa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Board of Assessment 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17978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Real </a:t>
            </a:r>
            <a:r>
              <a:rPr lang="en-US" dirty="0"/>
              <a:t>P</a:t>
            </a:r>
            <a:r>
              <a:rPr lang="en-US" dirty="0" smtClean="0"/>
              <a:t>roperty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57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Real Property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17074"/>
            <a:ext cx="8458200" cy="34289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NYS Real Property Tax is an </a:t>
            </a:r>
            <a:r>
              <a:rPr lang="en-US" sz="2800" b="1" dirty="0" smtClean="0"/>
              <a:t>“</a:t>
            </a:r>
            <a:r>
              <a:rPr lang="en-US" sz="2800" b="1" dirty="0" smtClean="0">
                <a:solidFill>
                  <a:srgbClr val="0F5D8E"/>
                </a:solidFill>
              </a:rPr>
              <a:t>Ad Valorem Tax</a:t>
            </a:r>
            <a:r>
              <a:rPr lang="en-US" sz="2800" b="1" dirty="0" smtClean="0"/>
              <a:t>”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Tax based upon the </a:t>
            </a:r>
            <a:r>
              <a:rPr lang="en-US" sz="2600" b="1" i="1" dirty="0" smtClean="0">
                <a:solidFill>
                  <a:srgbClr val="0F5D8E"/>
                </a:solidFill>
              </a:rPr>
              <a:t>value</a:t>
            </a:r>
            <a:r>
              <a:rPr lang="en-US" sz="2600" dirty="0" smtClean="0"/>
              <a:t> of property</a:t>
            </a: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en-US" sz="2800" b="1" dirty="0" smtClean="0">
                <a:solidFill>
                  <a:srgbClr val="0F5D8E"/>
                </a:solidFill>
              </a:rPr>
              <a:t>RPTL 300 </a:t>
            </a:r>
            <a:r>
              <a:rPr lang="en-US" sz="2800" dirty="0" smtClean="0"/>
              <a:t>- all real property is subject to taxation unless specifically exempted by law</a:t>
            </a: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en-US" sz="2800" b="1" dirty="0" smtClean="0">
                <a:solidFill>
                  <a:srgbClr val="0F5D8E"/>
                </a:solidFill>
              </a:rPr>
              <a:t>RPTL 302 </a:t>
            </a:r>
            <a:r>
              <a:rPr lang="en-US" sz="2800" dirty="0" smtClean="0"/>
              <a:t>-</a:t>
            </a:r>
            <a:r>
              <a:rPr lang="en-US" sz="2800" dirty="0"/>
              <a:t> </a:t>
            </a:r>
            <a:r>
              <a:rPr lang="en-US" sz="2800" spc="-50" dirty="0" smtClean="0"/>
              <a:t>real property must be assessed according to its condition and ownership as of taxable status date</a:t>
            </a:r>
            <a:endParaRPr lang="en-US" sz="2800" spc="-50" dirty="0"/>
          </a:p>
        </p:txBody>
      </p:sp>
    </p:spTree>
    <p:extLst>
      <p:ext uri="{BB962C8B-B14F-4D97-AF65-F5344CB8AC3E}">
        <p14:creationId xmlns:p14="http://schemas.microsoft.com/office/powerpoint/2010/main" val="21783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8762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smtClean="0"/>
              <a:t>RPTL 305 - Real Property Tax Law Section 305 states: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876300" y="2446972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“...all real property in each assessing unit shall be assessed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b="1" i="1" dirty="0">
                <a:solidFill>
                  <a:srgbClr val="0F5D8E"/>
                </a:solidFill>
                <a:latin typeface="Arial" pitchFamily="34" charset="0"/>
                <a:cs typeface="Arial" pitchFamily="34" charset="0"/>
              </a:rPr>
              <a:t>uniform percentage of value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57926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500" spc="-50" dirty="0" smtClean="0">
                <a:latin typeface="Arial" pitchFamily="34" charset="0"/>
                <a:cs typeface="Arial" pitchFamily="34" charset="0"/>
              </a:rPr>
              <a:t>“Value” </a:t>
            </a:r>
            <a:r>
              <a:rPr lang="en-US" sz="2500" spc="-50" dirty="0">
                <a:latin typeface="Arial" pitchFamily="34" charset="0"/>
                <a:cs typeface="Arial" pitchFamily="34" charset="0"/>
              </a:rPr>
              <a:t>has been defined by the courts to </a:t>
            </a:r>
            <a:r>
              <a:rPr lang="en-US" sz="2500" spc="-50" dirty="0" smtClean="0">
                <a:latin typeface="Arial" pitchFamily="34" charset="0"/>
                <a:cs typeface="Arial" pitchFamily="34" charset="0"/>
              </a:rPr>
              <a:t>mean market value.</a:t>
            </a:r>
            <a:endParaRPr lang="en-US" sz="2500" spc="-5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500" spc="-50" dirty="0"/>
          </a:p>
        </p:txBody>
      </p:sp>
    </p:spTree>
    <p:extLst>
      <p:ext uri="{BB962C8B-B14F-4D97-AF65-F5344CB8AC3E}">
        <p14:creationId xmlns:p14="http://schemas.microsoft.com/office/powerpoint/2010/main" val="35361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9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87418"/>
            <a:ext cx="8229600" cy="313228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it and who selects it?</a:t>
            </a:r>
          </a:p>
          <a:p>
            <a:pPr marL="344488" lvl="1" indent="0">
              <a:spcBef>
                <a:spcPts val="600"/>
              </a:spcBef>
              <a:buNone/>
            </a:pPr>
            <a:r>
              <a:rPr lang="en-US" sz="2300" dirty="0" smtClean="0"/>
              <a:t>LOA – percentage of value used by an assessing unit to calculate assessments for all real property on the current roll</a:t>
            </a:r>
            <a:endParaRPr lang="en-US" dirty="0" smtClean="0"/>
          </a:p>
          <a:p>
            <a:pPr>
              <a:spcBef>
                <a:spcPts val="2000"/>
              </a:spcBef>
            </a:pPr>
            <a:r>
              <a:rPr lang="en-US" b="1" dirty="0" smtClean="0"/>
              <a:t>Uniform percentage of what value</a:t>
            </a:r>
            <a:r>
              <a:rPr lang="en-US" b="1" dirty="0"/>
              <a:t>?</a:t>
            </a:r>
            <a:endParaRPr lang="en-US" b="1" dirty="0" smtClean="0"/>
          </a:p>
          <a:p>
            <a:pPr marL="344488" lvl="1" indent="0">
              <a:spcBef>
                <a:spcPts val="600"/>
              </a:spcBef>
              <a:buNone/>
            </a:pPr>
            <a:r>
              <a:rPr lang="en-US" dirty="0" smtClean="0"/>
              <a:t>Opinion of Counsel 1-7:  </a:t>
            </a:r>
            <a:r>
              <a:rPr lang="en-US" sz="2300" dirty="0" smtClean="0"/>
              <a:t>(The) full value standard for all property must be based on the same market value period and is the price a willing buyer would pay a willing seller under ordinary conditions for such real property.</a:t>
            </a:r>
          </a:p>
          <a:p>
            <a:pPr lvl="1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010" y="317500"/>
            <a:ext cx="7445190" cy="469635"/>
          </a:xfrm>
        </p:spPr>
        <p:txBody>
          <a:bodyPr/>
          <a:lstStyle/>
          <a:p>
            <a:r>
              <a:rPr lang="en-US" smtClean="0"/>
              <a:t>The Standard of Assessment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37506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5D8E"/>
                </a:solidFill>
              </a:rPr>
              <a:t>Level of Assessment / Uniform Percentage of </a:t>
            </a:r>
            <a:r>
              <a:rPr lang="en-US" sz="2800" b="1" dirty="0" smtClean="0">
                <a:solidFill>
                  <a:srgbClr val="0F5D8E"/>
                </a:solidFill>
              </a:rPr>
              <a:t>Value</a:t>
            </a:r>
            <a:endParaRPr lang="en-US" sz="2800" b="1" dirty="0">
              <a:solidFill>
                <a:srgbClr val="0F5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6219"/>
            <a:ext cx="8305800" cy="3619499"/>
          </a:xfrm>
        </p:spPr>
        <p:txBody>
          <a:bodyPr>
            <a:noAutofit/>
          </a:bodyPr>
          <a:lstStyle/>
          <a:p>
            <a:r>
              <a:rPr lang="en-US" dirty="0" smtClean="0"/>
              <a:t>Level of Assessment (Uniform Percent of Value) is determined by the assessor and must appear on roll and bill</a:t>
            </a:r>
          </a:p>
          <a:p>
            <a:r>
              <a:rPr lang="en-US" dirty="0" smtClean="0"/>
              <a:t>Example: if level of assessment is 50%, a property  assessed at $125,000 indicates an estimated market value of $250,000 </a:t>
            </a:r>
            <a:r>
              <a:rPr lang="en-US" i="1" dirty="0" smtClean="0"/>
              <a:t>(</a:t>
            </a:r>
            <a:r>
              <a:rPr lang="en-US" b="1" i="1" dirty="0" smtClean="0">
                <a:solidFill>
                  <a:srgbClr val="0F5D8E"/>
                </a:solidFill>
              </a:rPr>
              <a:t>$125,000 / .50 = $250,000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Ad valorem is a tax based on value, not on ability to pay or any other personal issue</a:t>
            </a:r>
          </a:p>
        </p:txBody>
      </p:sp>
    </p:spTree>
    <p:extLst>
      <p:ext uri="{BB962C8B-B14F-4D97-AF65-F5344CB8AC3E}">
        <p14:creationId xmlns:p14="http://schemas.microsoft.com/office/powerpoint/2010/main" val="27959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10" y="317500"/>
            <a:ext cx="8664390" cy="469635"/>
          </a:xfrm>
        </p:spPr>
        <p:txBody>
          <a:bodyPr/>
          <a:lstStyle/>
          <a:p>
            <a:r>
              <a:rPr lang="en-US" dirty="0" smtClean="0"/>
              <a:t>How is Market Value Determined?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61655"/>
            <a:ext cx="7620000" cy="3509818"/>
          </a:xfrm>
        </p:spPr>
        <p:txBody>
          <a:bodyPr>
            <a:normAutofit/>
          </a:bodyPr>
          <a:lstStyle/>
          <a:p>
            <a:r>
              <a:rPr lang="en-US" dirty="0" smtClean="0"/>
              <a:t>The assessor does not set Market Value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Market Value is determined by analyzing valid real estate sales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“arms </a:t>
            </a:r>
            <a:r>
              <a:rPr lang="en-US" dirty="0"/>
              <a:t>l</a:t>
            </a:r>
            <a:r>
              <a:rPr lang="en-US" dirty="0" smtClean="0"/>
              <a:t>ength” sales - willing buyer / seller under ordinary conditions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Market Values are then applied to all properties in the town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4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Approaches to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4673"/>
            <a:ext cx="7467600" cy="3733800"/>
          </a:xfrm>
        </p:spPr>
        <p:txBody>
          <a:bodyPr>
            <a:normAutofit fontScale="92500" lnSpcReduction="10000"/>
          </a:bodyPr>
          <a:lstStyle/>
          <a:p>
            <a:pPr marL="1588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F5D8E"/>
                </a:solidFill>
              </a:rPr>
              <a:t>Sales Comparison Approach</a:t>
            </a:r>
          </a:p>
          <a:p>
            <a:pPr marL="1588" lvl="1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dirty="0" smtClean="0"/>
              <a:t>Compare the subject property to others like it that have sold recently</a:t>
            </a:r>
          </a:p>
          <a:p>
            <a:pPr marL="1588" indent="0">
              <a:lnSpc>
                <a:spcPct val="110000"/>
              </a:lnSpc>
              <a:spcBef>
                <a:spcPts val="2200"/>
              </a:spcBef>
              <a:buNone/>
            </a:pPr>
            <a:r>
              <a:rPr lang="en-US" b="1" dirty="0" smtClean="0">
                <a:solidFill>
                  <a:srgbClr val="0F5D8E"/>
                </a:solidFill>
              </a:rPr>
              <a:t>Income Approach</a:t>
            </a:r>
          </a:p>
          <a:p>
            <a:pPr marL="1588" lvl="1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dirty="0" smtClean="0"/>
              <a:t>Determine value based on the rental income the property is capable of earning</a:t>
            </a:r>
          </a:p>
          <a:p>
            <a:pPr marL="1588" indent="0">
              <a:lnSpc>
                <a:spcPct val="110000"/>
              </a:lnSpc>
              <a:spcBef>
                <a:spcPts val="2200"/>
              </a:spcBef>
              <a:buNone/>
            </a:pPr>
            <a:r>
              <a:rPr lang="en-US" b="1" dirty="0" smtClean="0">
                <a:solidFill>
                  <a:srgbClr val="0F5D8E"/>
                </a:solidFill>
              </a:rPr>
              <a:t>Cost Approach</a:t>
            </a:r>
          </a:p>
          <a:p>
            <a:pPr marL="1588" lvl="1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pc="-80" dirty="0" smtClean="0"/>
              <a:t>Compute the cost of building a similar structure on a similar site</a:t>
            </a:r>
          </a:p>
          <a:p>
            <a:pPr marL="1588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0500"/>
            <a:ext cx="8001000" cy="3492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F5D8E"/>
                </a:solidFill>
              </a:rPr>
              <a:t>Reassessment</a:t>
            </a:r>
            <a:r>
              <a:rPr lang="en-US" sz="2400" dirty="0" smtClean="0"/>
              <a:t> 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Systematic review of all locally assessed property in the municipality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Systematic analysis is a methodical, thorough and regular review and examination of assessments</a:t>
            </a:r>
          </a:p>
        </p:txBody>
      </p:sp>
    </p:spTree>
    <p:extLst>
      <p:ext uri="{BB962C8B-B14F-4D97-AF65-F5344CB8AC3E}">
        <p14:creationId xmlns:p14="http://schemas.microsoft.com/office/powerpoint/2010/main" val="31646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Real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9327"/>
            <a:ext cx="8305800" cy="3492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F5D8E"/>
                </a:solidFill>
              </a:rPr>
              <a:t>CAMA  - Computer Assisted Mass Appraisal </a:t>
            </a:r>
          </a:p>
          <a:p>
            <a:pPr>
              <a:spcBef>
                <a:spcPts val="1800"/>
              </a:spcBef>
            </a:pPr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the valuing of a group of properties as of a particular date using  </a:t>
            </a:r>
            <a:r>
              <a:rPr lang="en-US" dirty="0" smtClean="0"/>
              <a:t>common </a:t>
            </a:r>
            <a:r>
              <a:rPr lang="en-US" dirty="0"/>
              <a:t>data, standardized methods and statistical testing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Assessments to Sale Price ratios are used to determine trends</a:t>
            </a:r>
          </a:p>
          <a:p>
            <a:pPr>
              <a:spcBef>
                <a:spcPts val="1800"/>
              </a:spcBef>
            </a:pPr>
            <a:r>
              <a:rPr lang="en-US" spc="-100" dirty="0" smtClean="0"/>
              <a:t>Different areas or neighborhoods can have different trends</a:t>
            </a:r>
          </a:p>
        </p:txBody>
      </p:sp>
    </p:spTree>
    <p:extLst>
      <p:ext uri="{BB962C8B-B14F-4D97-AF65-F5344CB8AC3E}">
        <p14:creationId xmlns:p14="http://schemas.microsoft.com/office/powerpoint/2010/main" val="7928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237037"/>
            <a:ext cx="7772400" cy="1135063"/>
          </a:xfrm>
        </p:spPr>
        <p:txBody>
          <a:bodyPr/>
          <a:lstStyle/>
          <a:p>
            <a:r>
              <a:rPr lang="en-US" dirty="0" smtClean="0"/>
              <a:t>Board of Assessment Review Profile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986881"/>
            <a:ext cx="7772400" cy="1250156"/>
          </a:xfrm>
        </p:spPr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78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672937"/>
            <a:ext cx="7772400" cy="609600"/>
          </a:xfrm>
        </p:spPr>
        <p:txBody>
          <a:bodyPr/>
          <a:lstStyle/>
          <a:p>
            <a:r>
              <a:rPr lang="en-US" sz="2800" b="1" i="0" dirty="0" smtClean="0">
                <a:solidFill>
                  <a:srgbClr val="0F5D8E"/>
                </a:solidFill>
                <a:latin typeface="Arial" pitchFamily="34" charset="0"/>
                <a:cs typeface="Arial" pitchFamily="34" charset="0"/>
              </a:rPr>
              <a:t>Contact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663536"/>
            <a:ext cx="77724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name</a:t>
            </a:r>
          </a:p>
          <a:p>
            <a:r>
              <a:rPr lang="en-US" sz="24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  <a:p>
            <a:pPr>
              <a:spcBef>
                <a:spcPts val="1200"/>
              </a:spcBef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address</a:t>
            </a:r>
          </a:p>
          <a:p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phone</a:t>
            </a:r>
          </a:p>
          <a:p>
            <a:pPr>
              <a:spcBef>
                <a:spcPts val="1200"/>
              </a:spcBef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5468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of the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6118"/>
            <a:ext cx="8305800" cy="2781300"/>
          </a:xfrm>
        </p:spPr>
        <p:txBody>
          <a:bodyPr>
            <a:noAutofit/>
          </a:bodyPr>
          <a:lstStyle/>
          <a:p>
            <a:pPr>
              <a:spcBef>
                <a:spcPts val="5400"/>
              </a:spcBef>
            </a:pPr>
            <a:r>
              <a:rPr lang="en-US" sz="2800" dirty="0" smtClean="0"/>
              <a:t>Appointed by legislative body </a:t>
            </a:r>
          </a:p>
          <a:p>
            <a:pPr>
              <a:spcBef>
                <a:spcPts val="5400"/>
              </a:spcBef>
            </a:pPr>
            <a:r>
              <a:rPr lang="en-US" sz="2800" dirty="0" smtClean="0"/>
              <a:t>Composition 3-5 members</a:t>
            </a:r>
          </a:p>
          <a:p>
            <a:pPr>
              <a:spcBef>
                <a:spcPts val="5400"/>
              </a:spcBef>
            </a:pPr>
            <a:r>
              <a:rPr lang="en-US" sz="2800" dirty="0" smtClean="0"/>
              <a:t>5 year staggered terms </a:t>
            </a:r>
          </a:p>
        </p:txBody>
      </p:sp>
    </p:spTree>
    <p:extLst>
      <p:ext uri="{BB962C8B-B14F-4D97-AF65-F5344CB8AC3E}">
        <p14:creationId xmlns:p14="http://schemas.microsoft.com/office/powerpoint/2010/main" val="34949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4763"/>
            <a:ext cx="8305800" cy="3556000"/>
          </a:xfrm>
        </p:spPr>
        <p:txBody>
          <a:bodyPr/>
          <a:lstStyle/>
          <a:p>
            <a:pPr>
              <a:spcBef>
                <a:spcPts val="2600"/>
              </a:spcBef>
            </a:pPr>
            <a:r>
              <a:rPr lang="en-US" dirty="0" smtClean="0"/>
              <a:t>Knowledge of property values</a:t>
            </a:r>
          </a:p>
          <a:p>
            <a:pPr>
              <a:spcBef>
                <a:spcPts val="2600"/>
              </a:spcBef>
            </a:pPr>
            <a:r>
              <a:rPr lang="en-US" dirty="0" smtClean="0"/>
              <a:t>18 years old</a:t>
            </a:r>
          </a:p>
          <a:p>
            <a:pPr>
              <a:spcBef>
                <a:spcPts val="2600"/>
              </a:spcBef>
            </a:pPr>
            <a:r>
              <a:rPr lang="en-US" dirty="0" smtClean="0"/>
              <a:t>U.S. citizen</a:t>
            </a:r>
          </a:p>
          <a:p>
            <a:pPr>
              <a:spcBef>
                <a:spcPts val="2600"/>
              </a:spcBef>
            </a:pPr>
            <a:r>
              <a:rPr lang="en-US" dirty="0" smtClean="0"/>
              <a:t>Resident of the municipality</a:t>
            </a:r>
          </a:p>
          <a:p>
            <a:pPr>
              <a:spcBef>
                <a:spcPts val="2600"/>
              </a:spcBef>
            </a:pPr>
            <a:r>
              <a:rPr lang="en-US" dirty="0" smtClean="0"/>
              <a:t>Must take and file an oath of office </a:t>
            </a:r>
          </a:p>
          <a:p>
            <a:pPr>
              <a:spcBef>
                <a:spcPts val="2600"/>
              </a:spcBef>
            </a:pPr>
            <a:endParaRPr lang="en-US" dirty="0" smtClean="0"/>
          </a:p>
          <a:p>
            <a:pPr>
              <a:spcBef>
                <a:spcPts val="2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89991"/>
            <a:ext cx="8305800" cy="25781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Exercise sound judgment 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be impartial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be objective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state reason for making determinations</a:t>
            </a:r>
          </a:p>
        </p:txBody>
      </p:sp>
    </p:spTree>
    <p:extLst>
      <p:ext uri="{BB962C8B-B14F-4D97-AF65-F5344CB8AC3E}">
        <p14:creationId xmlns:p14="http://schemas.microsoft.com/office/powerpoint/2010/main" val="27119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and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1500"/>
            <a:ext cx="8305800" cy="2540000"/>
          </a:xfrm>
        </p:spPr>
        <p:txBody>
          <a:bodyPr/>
          <a:lstStyle/>
          <a:p>
            <a:pPr>
              <a:spcBef>
                <a:spcPts val="9000"/>
              </a:spcBef>
            </a:pPr>
            <a:r>
              <a:rPr lang="en-US" dirty="0" smtClean="0"/>
              <a:t>New BAR appointees and re-appointees </a:t>
            </a:r>
            <a:r>
              <a:rPr lang="en-US" sz="2800" b="1" dirty="0" smtClean="0">
                <a:solidFill>
                  <a:srgbClr val="0F5D8E"/>
                </a:solidFill>
              </a:rPr>
              <a:t>must </a:t>
            </a:r>
            <a:r>
              <a:rPr lang="en-US" spc="-30" dirty="0" smtClean="0"/>
              <a:t>attend this class to participate at Grievance Hearings</a:t>
            </a:r>
          </a:p>
          <a:p>
            <a:pPr>
              <a:spcBef>
                <a:spcPts val="7200"/>
              </a:spcBef>
            </a:pPr>
            <a:r>
              <a:rPr lang="en-US" dirty="0" smtClean="0"/>
              <a:t>Certificate of Attendance provided</a:t>
            </a:r>
          </a:p>
        </p:txBody>
      </p:sp>
    </p:spTree>
    <p:extLst>
      <p:ext uri="{BB962C8B-B14F-4D97-AF65-F5344CB8AC3E}">
        <p14:creationId xmlns:p14="http://schemas.microsoft.com/office/powerpoint/2010/main" val="3408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Disclosure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1000"/>
            <a:ext cx="7696200" cy="3111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BAR members </a:t>
            </a:r>
            <a:r>
              <a:rPr lang="en-US" sz="2800" b="1" dirty="0" smtClean="0">
                <a:solidFill>
                  <a:srgbClr val="0F5D8E"/>
                </a:solidFill>
              </a:rPr>
              <a:t>must</a:t>
            </a:r>
            <a:r>
              <a:rPr lang="en-US" sz="2800" dirty="0" smtClean="0">
                <a:solidFill>
                  <a:srgbClr val="0F5D8E"/>
                </a:solidFill>
              </a:rPr>
              <a:t> </a:t>
            </a:r>
            <a:r>
              <a:rPr lang="en-US" dirty="0" smtClean="0"/>
              <a:t>file a disclosure form for any property in which the Board member has a direct or indirect interest</a:t>
            </a:r>
          </a:p>
          <a:p>
            <a:pPr lvl="1">
              <a:lnSpc>
                <a:spcPct val="110000"/>
              </a:lnSpc>
              <a:spcBef>
                <a:spcPts val="1300"/>
              </a:spcBef>
            </a:pPr>
            <a:r>
              <a:rPr lang="en-US" dirty="0"/>
              <a:t>i</a:t>
            </a:r>
            <a:r>
              <a:rPr lang="en-US" dirty="0" smtClean="0"/>
              <a:t>ntentional failure to disclose such interest may result in a civil fine for each omission 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dirty="0" smtClean="0"/>
              <a:t>Recusal from proceedings in any such case is</a:t>
            </a:r>
          </a:p>
          <a:p>
            <a:pPr marL="0" indent="29051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also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Grievance Day preparation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Unit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2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Grievance Day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2718"/>
            <a:ext cx="8305800" cy="3911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000" dirty="0" smtClean="0"/>
              <a:t>Organizational meeting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600" dirty="0" smtClean="0"/>
              <a:t>BAR selects its own chairperson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sz="3000" dirty="0" smtClean="0"/>
              <a:t>Chairperson’s role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facilitate the meeting, keep order, administer oaths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BAR plans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time and place for hearings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administrative tasks – minutes</a:t>
            </a:r>
          </a:p>
        </p:txBody>
      </p:sp>
    </p:spTree>
    <p:extLst>
      <p:ext uri="{BB962C8B-B14F-4D97-AF65-F5344CB8AC3E}">
        <p14:creationId xmlns:p14="http://schemas.microsoft.com/office/powerpoint/2010/main" val="23165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0" y="317500"/>
            <a:ext cx="8892990" cy="469635"/>
          </a:xfrm>
        </p:spPr>
        <p:txBody>
          <a:bodyPr/>
          <a:lstStyle/>
          <a:p>
            <a:r>
              <a:rPr lang="en-US" dirty="0" smtClean="0"/>
              <a:t>Informational Meeting with Assessor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1264"/>
            <a:ext cx="8305800" cy="2793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F5D8E"/>
                </a:solidFill>
              </a:rPr>
              <a:t>Invite the Assessor to discuss: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Tentative assessment roll</a:t>
            </a:r>
          </a:p>
          <a:p>
            <a:r>
              <a:rPr lang="en-US" dirty="0" smtClean="0"/>
              <a:t>Assessor’s techniques and methods for valuation</a:t>
            </a:r>
          </a:p>
          <a:p>
            <a:r>
              <a:rPr lang="en-US" dirty="0" smtClean="0"/>
              <a:t>Changes in law, new information</a:t>
            </a:r>
          </a:p>
          <a:p>
            <a:r>
              <a:rPr lang="en-US" dirty="0" smtClean="0"/>
              <a:t>Volume of complaints to expect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3815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 parcels should not be discussed</a:t>
            </a:r>
          </a:p>
        </p:txBody>
      </p:sp>
    </p:spTree>
    <p:extLst>
      <p:ext uri="{BB962C8B-B14F-4D97-AF65-F5344CB8AC3E}">
        <p14:creationId xmlns:p14="http://schemas.microsoft.com/office/powerpoint/2010/main" val="41888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Grievance Day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7518"/>
            <a:ext cx="8305800" cy="30607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Grievance Day is 4th Tuesday in May in</a:t>
            </a:r>
          </a:p>
          <a:p>
            <a:pPr marL="0" indent="290513">
              <a:spcBef>
                <a:spcPts val="0"/>
              </a:spcBef>
              <a:buNone/>
            </a:pPr>
            <a:r>
              <a:rPr lang="en-US" sz="2800" dirty="0" smtClean="0"/>
              <a:t>most municipalities</a:t>
            </a:r>
            <a:endParaRPr lang="en-US" sz="3200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l</a:t>
            </a:r>
            <a:r>
              <a:rPr lang="en-US" dirty="0" smtClean="0"/>
              <a:t>aw can be adopted to change that date if the assessor is in more than one town, but no later than 2nd Tuesday in June</a:t>
            </a:r>
          </a:p>
          <a:p>
            <a:pPr>
              <a:spcBef>
                <a:spcPts val="4200"/>
              </a:spcBef>
            </a:pPr>
            <a:r>
              <a:rPr lang="en-US" sz="2800" dirty="0" smtClean="0"/>
              <a:t>Board members must have training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2063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Assessors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0873"/>
            <a:ext cx="8305800" cy="35814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Right to attend all public meetings of BAR</a:t>
            </a:r>
          </a:p>
          <a:p>
            <a:pPr>
              <a:spcBef>
                <a:spcPts val="1800"/>
              </a:spcBef>
            </a:pPr>
            <a:r>
              <a:rPr lang="en-US" dirty="0"/>
              <a:t>Right to be heard and present information on </a:t>
            </a:r>
            <a:r>
              <a:rPr lang="en-US" dirty="0" smtClean="0"/>
              <a:t>the </a:t>
            </a:r>
            <a:r>
              <a:rPr lang="en-US" dirty="0"/>
              <a:t>assessment in question</a:t>
            </a:r>
          </a:p>
          <a:p>
            <a:pPr>
              <a:spcBef>
                <a:spcPts val="1800"/>
              </a:spcBef>
            </a:pPr>
            <a:r>
              <a:rPr lang="en-US" dirty="0"/>
              <a:t>Right to ask for an adjourned hearing date on </a:t>
            </a:r>
            <a:r>
              <a:rPr lang="en-US" dirty="0" smtClean="0"/>
              <a:t>a </a:t>
            </a:r>
            <a:r>
              <a:rPr lang="en-US" dirty="0"/>
              <a:t>complicated case</a:t>
            </a:r>
          </a:p>
          <a:p>
            <a:pPr>
              <a:spcBef>
                <a:spcPts val="1800"/>
              </a:spcBef>
            </a:pPr>
            <a:r>
              <a:rPr lang="en-US" dirty="0"/>
              <a:t>Right to have their assessment considered correct until evidence suggests a change is warranted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3310"/>
            <a:ext cx="8305800" cy="37639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Overview of the BAR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/>
              <a:t>Assessment of Real </a:t>
            </a:r>
            <a:r>
              <a:rPr lang="en-US" sz="2200" dirty="0" smtClean="0"/>
              <a:t>Property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Board of Assessment Review Profile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Grievance Day Preparation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Holding Grievance Hearings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Grounds for Complaints on Assessments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Determinations of the BAR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200" dirty="0" smtClean="0"/>
              <a:t>Second Meeting of the BAR and Subsequent Complaint Routes for Taxpayers</a:t>
            </a:r>
          </a:p>
          <a:p>
            <a:pPr marL="514350" indent="-514350">
              <a:lnSpc>
                <a:spcPct val="11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44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Holding Grievance Hearings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Unit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96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Holding Grievance Hearings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8527"/>
            <a:ext cx="8305800" cy="3708399"/>
          </a:xfrm>
        </p:spPr>
        <p:txBody>
          <a:bodyPr>
            <a:normAutofit/>
          </a:bodyPr>
          <a:lstStyle/>
          <a:p>
            <a:r>
              <a:rPr lang="en-US" dirty="0" smtClean="0"/>
              <a:t>Grievance hearings must be held in compliance with open meetings law (Public Officers Law, Article 7) </a:t>
            </a:r>
          </a:p>
          <a:p>
            <a:pPr lvl="1"/>
            <a:r>
              <a:rPr lang="en-US" dirty="0" smtClean="0"/>
              <a:t>accessible, open to public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adequate space for the hearing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BAR will meet to make final determinations</a:t>
            </a:r>
          </a:p>
          <a:p>
            <a:pPr lvl="1"/>
            <a:r>
              <a:rPr lang="en-US" dirty="0" smtClean="0"/>
              <a:t>executive session, closed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BAR must conduct hearings as a body</a:t>
            </a:r>
          </a:p>
        </p:txBody>
      </p:sp>
    </p:spTree>
    <p:extLst>
      <p:ext uri="{BB962C8B-B14F-4D97-AF65-F5344CB8AC3E}">
        <p14:creationId xmlns:p14="http://schemas.microsoft.com/office/powerpoint/2010/main" val="1949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0" y="317500"/>
            <a:ext cx="8359590" cy="469635"/>
          </a:xfrm>
        </p:spPr>
        <p:txBody>
          <a:bodyPr/>
          <a:lstStyle/>
          <a:p>
            <a:r>
              <a:rPr lang="en-US" dirty="0" smtClean="0"/>
              <a:t>Quorum Requirements for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1110"/>
            <a:ext cx="7924800" cy="27685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Minimum number of members must be present to conduct hearings</a:t>
            </a:r>
          </a:p>
          <a:p>
            <a:pPr lvl="1">
              <a:lnSpc>
                <a:spcPct val="110000"/>
              </a:lnSpc>
              <a:spcBef>
                <a:spcPts val="3000"/>
              </a:spcBef>
            </a:pPr>
            <a:r>
              <a:rPr lang="en-US" sz="2600" dirty="0" smtClean="0"/>
              <a:t>3 member </a:t>
            </a:r>
            <a:r>
              <a:rPr lang="en-US" sz="2600" dirty="0"/>
              <a:t>b</a:t>
            </a:r>
            <a:r>
              <a:rPr lang="en-US" sz="2600" dirty="0" smtClean="0"/>
              <a:t>oard – 2 must be present</a:t>
            </a:r>
          </a:p>
          <a:p>
            <a:pPr lvl="1">
              <a:lnSpc>
                <a:spcPct val="110000"/>
              </a:lnSpc>
              <a:spcBef>
                <a:spcPts val="3000"/>
              </a:spcBef>
            </a:pPr>
            <a:r>
              <a:rPr lang="en-US" sz="2600" dirty="0" smtClean="0"/>
              <a:t>4 or 5 member board – 3 must be present</a:t>
            </a:r>
          </a:p>
        </p:txBody>
      </p:sp>
    </p:spTree>
    <p:extLst>
      <p:ext uri="{BB962C8B-B14F-4D97-AF65-F5344CB8AC3E}">
        <p14:creationId xmlns:p14="http://schemas.microsoft.com/office/powerpoint/2010/main" val="40320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Complaint Requirements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74800"/>
            <a:ext cx="8305800" cy="34925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Must be filed in a timely manner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omplaint may be filed with the assessor prior to grievance day or with the BAR on grievance day</a:t>
            </a:r>
          </a:p>
          <a:p>
            <a:pPr>
              <a:spcBef>
                <a:spcPts val="3200"/>
              </a:spcBef>
            </a:pPr>
            <a:r>
              <a:rPr lang="en-US" sz="2800" dirty="0" smtClean="0"/>
              <a:t>Adjourned hearing dates</a:t>
            </a:r>
          </a:p>
          <a:p>
            <a:pPr lvl="1"/>
            <a:r>
              <a:rPr lang="en-US" dirty="0" smtClean="0"/>
              <a:t>assessor may request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further documentation required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too many complaints to hear</a:t>
            </a:r>
          </a:p>
        </p:txBody>
      </p:sp>
    </p:spTree>
    <p:extLst>
      <p:ext uri="{BB962C8B-B14F-4D97-AF65-F5344CB8AC3E}">
        <p14:creationId xmlns:p14="http://schemas.microsoft.com/office/powerpoint/2010/main" val="6165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1019"/>
            <a:ext cx="7848600" cy="3136899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2800" dirty="0" smtClean="0"/>
              <a:t>Accessible to public</a:t>
            </a:r>
          </a:p>
          <a:p>
            <a:pPr>
              <a:spcBef>
                <a:spcPts val="4800"/>
              </a:spcBef>
            </a:pPr>
            <a:r>
              <a:rPr lang="en-US" sz="2800" dirty="0" smtClean="0"/>
              <a:t>Separate from other business</a:t>
            </a:r>
          </a:p>
          <a:p>
            <a:pPr>
              <a:spcBef>
                <a:spcPts val="4800"/>
              </a:spcBef>
            </a:pPr>
            <a:r>
              <a:rPr lang="en-US" sz="2800" dirty="0" smtClean="0"/>
              <a:t>Provide separation between BAR, </a:t>
            </a:r>
            <a:r>
              <a:rPr lang="en-US" sz="2800" dirty="0"/>
              <a:t>a</a:t>
            </a:r>
            <a:r>
              <a:rPr lang="en-US" sz="2800" dirty="0" smtClean="0"/>
              <a:t>ssessor, and taxpayer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8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Powers and Duties of the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98153"/>
            <a:ext cx="8305800" cy="35409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Administer oaths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Take testimony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Hear proofs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Require personal appearances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Require more information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Determine the final assessment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en-US" dirty="0" smtClean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en-US" dirty="0" smtClean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en-US" dirty="0" smtClean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56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Assessors Role in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4781"/>
            <a:ext cx="8305800" cy="33493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800" dirty="0" smtClean="0"/>
              <a:t>Give testimony in defense of an assessment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800" dirty="0" smtClean="0"/>
              <a:t>Recommend a reduction in assessment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800" dirty="0" smtClean="0"/>
              <a:t>Stipulate to an assessed value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800" dirty="0" smtClean="0"/>
              <a:t>All assessor comments must be made during public hearing</a:t>
            </a:r>
          </a:p>
        </p:txBody>
      </p:sp>
    </p:spTree>
    <p:extLst>
      <p:ext uri="{BB962C8B-B14F-4D97-AF65-F5344CB8AC3E}">
        <p14:creationId xmlns:p14="http://schemas.microsoft.com/office/powerpoint/2010/main" val="33903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0" y="317500"/>
            <a:ext cx="8588190" cy="469635"/>
          </a:xfrm>
        </p:spPr>
        <p:txBody>
          <a:bodyPr/>
          <a:lstStyle/>
          <a:p>
            <a:r>
              <a:rPr lang="en-US" dirty="0" smtClean="0"/>
              <a:t>Hearing Testimony and Taking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0"/>
            <a:ext cx="8305800" cy="3276600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</a:pPr>
            <a:r>
              <a:rPr lang="en-US" sz="2800" dirty="0" smtClean="0"/>
              <a:t>Evidence should accompany the complaint filed</a:t>
            </a:r>
          </a:p>
          <a:p>
            <a:pPr>
              <a:spcBef>
                <a:spcPts val="3000"/>
              </a:spcBef>
            </a:pPr>
            <a:r>
              <a:rPr lang="en-US" sz="2800" dirty="0" smtClean="0"/>
              <a:t>Complainant can offer additional documentation at the hearing</a:t>
            </a:r>
          </a:p>
          <a:p>
            <a:pPr>
              <a:spcBef>
                <a:spcPts val="3000"/>
              </a:spcBef>
            </a:pPr>
            <a:r>
              <a:rPr lang="en-US" sz="2800" dirty="0" smtClean="0"/>
              <a:t>All oral and written testimony is taken under oath</a:t>
            </a:r>
          </a:p>
          <a:p>
            <a:pPr>
              <a:spcBef>
                <a:spcPts val="3000"/>
              </a:spcBef>
            </a:pPr>
            <a:r>
              <a:rPr lang="en-US" sz="2800" dirty="0" smtClean="0"/>
              <a:t>Each person testifying is sworn in individually</a:t>
            </a:r>
          </a:p>
        </p:txBody>
      </p:sp>
    </p:spTree>
    <p:extLst>
      <p:ext uri="{BB962C8B-B14F-4D97-AF65-F5344CB8AC3E}">
        <p14:creationId xmlns:p14="http://schemas.microsoft.com/office/powerpoint/2010/main" val="14993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0" y="317500"/>
            <a:ext cx="8435790" cy="469635"/>
          </a:xfrm>
        </p:spPr>
        <p:txBody>
          <a:bodyPr/>
          <a:lstStyle/>
          <a:p>
            <a:r>
              <a:rPr lang="en-US" dirty="0" smtClean="0"/>
              <a:t>Hearing Testimony and Taking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3554"/>
            <a:ext cx="8153400" cy="3581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Personal appearances not necessary for all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Board may require a personal appearance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r</a:t>
            </a:r>
            <a:r>
              <a:rPr lang="en-US" sz="2600" dirty="0" smtClean="0"/>
              <a:t>equire additional information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w</a:t>
            </a:r>
            <a:r>
              <a:rPr lang="en-US" sz="2600" dirty="0" smtClean="0"/>
              <a:t>illful neglect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 smtClean="0"/>
              <a:t>Minutes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m</a:t>
            </a:r>
            <a:r>
              <a:rPr lang="en-US" sz="2600" dirty="0" smtClean="0"/>
              <a:t>inutes of the proceedings must be taken and filed with the town clerk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Holding Grievance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9437"/>
            <a:ext cx="7924800" cy="314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Keep an open mind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ll persons involved have a full opportunity to make statements, present testimony and produce evidence</a:t>
            </a:r>
          </a:p>
          <a:p>
            <a:pPr>
              <a:spcBef>
                <a:spcPts val="3600"/>
              </a:spcBef>
            </a:pPr>
            <a:r>
              <a:rPr lang="en-US" sz="2800" dirty="0" smtClean="0"/>
              <a:t>Objective is to seek out all the facts so that a fair decision can be made</a:t>
            </a:r>
          </a:p>
        </p:txBody>
      </p:sp>
    </p:spTree>
    <p:extLst>
      <p:ext uri="{BB962C8B-B14F-4D97-AF65-F5344CB8AC3E}">
        <p14:creationId xmlns:p14="http://schemas.microsoft.com/office/powerpoint/2010/main" val="955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Real Property Tax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0482"/>
            <a:ext cx="8305800" cy="3505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500" dirty="0" smtClean="0"/>
              <a:t>Ad Valorem Tax – based on ‘value’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500" dirty="0" smtClean="0"/>
              <a:t>Value is defined as ‘market value’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500" dirty="0" smtClean="0"/>
              <a:t>Tax is determined by municipal budgets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500" dirty="0" smtClean="0"/>
              <a:t>Equitable assessments fairly distribute the property tax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500" dirty="0" smtClean="0"/>
              <a:t>Property owners can only grieve their assessments,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not their tax amount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Holding Grievance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7909"/>
            <a:ext cx="7924800" cy="3276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Control of the hearing at discretion of the BAR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q</a:t>
            </a:r>
            <a:r>
              <a:rPr lang="en-US" sz="2600" dirty="0" smtClean="0"/>
              <a:t>uestioning the complainant, witnesses</a:t>
            </a:r>
          </a:p>
          <a:p>
            <a:pPr marL="633413" lvl="1" indent="0">
              <a:spcBef>
                <a:spcPts val="0"/>
              </a:spcBef>
              <a:buNone/>
            </a:pPr>
            <a:r>
              <a:rPr lang="en-US" sz="2600" dirty="0" smtClean="0"/>
              <a:t>and assessor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o</a:t>
            </a:r>
            <a:r>
              <a:rPr lang="en-US" sz="2600" dirty="0" smtClean="0"/>
              <a:t>rder of proof taken, evidence weighed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c</a:t>
            </a:r>
            <a:r>
              <a:rPr lang="en-US" sz="2600" dirty="0" smtClean="0"/>
              <a:t>ommon sense should be exercised to conduct an orderly hearing</a:t>
            </a:r>
          </a:p>
        </p:txBody>
      </p:sp>
    </p:spTree>
    <p:extLst>
      <p:ext uri="{BB962C8B-B14F-4D97-AF65-F5344CB8AC3E}">
        <p14:creationId xmlns:p14="http://schemas.microsoft.com/office/powerpoint/2010/main" val="28404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Grounds for Complaints on Assessments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Unit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28900"/>
            <a:ext cx="7239000" cy="146049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F5D8E"/>
                </a:solidFill>
              </a:rPr>
              <a:t>Presumption of law that the assessors value is correct</a:t>
            </a:r>
            <a:endParaRPr lang="en-US" sz="3200" b="1" i="1" dirty="0" smtClean="0">
              <a:solidFill>
                <a:srgbClr val="0F5D8E"/>
              </a:solidFill>
            </a:endParaRPr>
          </a:p>
          <a:p>
            <a:endParaRPr lang="en-US" b="1" dirty="0" smtClean="0">
              <a:solidFill>
                <a:srgbClr val="0F5D8E"/>
              </a:solidFill>
            </a:endParaRPr>
          </a:p>
          <a:p>
            <a:endParaRPr lang="en-US" b="1" dirty="0" smtClean="0">
              <a:solidFill>
                <a:srgbClr val="0F5D8E"/>
              </a:solidFill>
            </a:endParaRPr>
          </a:p>
          <a:p>
            <a:endParaRPr lang="en-US" b="1" dirty="0">
              <a:solidFill>
                <a:srgbClr val="0F5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616201"/>
            <a:ext cx="4953000" cy="146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0513" indent="-290513" algn="l" defTabSz="914400" rtl="0" eaLnBrk="1" latinLnBrk="0" hangingPunct="1">
              <a:spcBef>
                <a:spcPts val="1400"/>
              </a:spcBef>
              <a:buClr>
                <a:srgbClr val="0070C0"/>
              </a:buClr>
              <a:buSzPct val="115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888" indent="-279400" algn="l" defTabSz="914400" rtl="0" eaLnBrk="1" latinLnBrk="0" hangingPunct="1">
              <a:spcBef>
                <a:spcPts val="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90513" algn="l" defTabSz="914400" rtl="0" eaLnBrk="1" latinLnBrk="0" hangingPunct="1">
              <a:spcBef>
                <a:spcPts val="300"/>
              </a:spcBef>
              <a:buClr>
                <a:srgbClr val="0070C0"/>
              </a:buClr>
              <a:buSzPct val="11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13356"/>
              </a:buClr>
              <a:buNone/>
            </a:pPr>
            <a:r>
              <a:rPr lang="en-US" sz="3200" b="1" dirty="0" smtClean="0">
                <a:solidFill>
                  <a:srgbClr val="0F5D8E"/>
                </a:solidFill>
              </a:rPr>
              <a:t>Burden of proof is on the complainant</a:t>
            </a:r>
            <a:endParaRPr lang="en-US" sz="3200" b="1" dirty="0">
              <a:solidFill>
                <a:srgbClr val="0F5D8E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Complaint Form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41318"/>
            <a:ext cx="8305800" cy="3289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0F5D8E"/>
                </a:solidFill>
              </a:rPr>
              <a:t>RPTL 524 (3) </a:t>
            </a:r>
            <a:r>
              <a:rPr lang="en-US" sz="2800" dirty="0" smtClean="0"/>
              <a:t>requires complainants to file a written complaint on a prescribed form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0F5D8E"/>
                </a:solidFill>
              </a:rPr>
              <a:t>RP-524</a:t>
            </a:r>
            <a:r>
              <a:rPr lang="en-US" sz="2800" b="1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f</a:t>
            </a:r>
            <a:r>
              <a:rPr lang="en-US" sz="2600" dirty="0" smtClean="0"/>
              <a:t>orm must be completely filled out so that parcel can be identified and to give the board a clear understanding of what is being requested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n</a:t>
            </a:r>
            <a:r>
              <a:rPr lang="en-US" sz="2600" dirty="0" smtClean="0"/>
              <a:t>ot the job of the BAR to “fill in the blanks” on behalf of the complainant</a:t>
            </a:r>
          </a:p>
        </p:txBody>
      </p:sp>
    </p:spTree>
    <p:extLst>
      <p:ext uri="{BB962C8B-B14F-4D97-AF65-F5344CB8AC3E}">
        <p14:creationId xmlns:p14="http://schemas.microsoft.com/office/powerpoint/2010/main" val="25257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Complaint Form (RP-524)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7691"/>
            <a:ext cx="8305800" cy="398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F5D8E"/>
                </a:solidFill>
              </a:rPr>
              <a:t>PART I </a:t>
            </a:r>
            <a:r>
              <a:rPr lang="en-US" dirty="0" smtClean="0"/>
              <a:t>- </a:t>
            </a:r>
            <a:r>
              <a:rPr lang="en-US" dirty="0"/>
              <a:t>g</a:t>
            </a:r>
            <a:r>
              <a:rPr lang="en-US" dirty="0" smtClean="0"/>
              <a:t>eneral information, including:</a:t>
            </a:r>
          </a:p>
          <a:p>
            <a:pPr marL="5715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the tentative assessed value of the property as it appears on the assessment roll</a:t>
            </a:r>
          </a:p>
          <a:p>
            <a:pPr marL="5715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the property owners estimate of market value (requested reduction from assessors value)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0F5D8E"/>
                </a:solidFill>
              </a:rPr>
              <a:t>PART II </a:t>
            </a:r>
            <a:r>
              <a:rPr lang="en-US" dirty="0" smtClean="0"/>
              <a:t>- </a:t>
            </a:r>
            <a:r>
              <a:rPr lang="en-US" dirty="0"/>
              <a:t>s</a:t>
            </a:r>
            <a:r>
              <a:rPr lang="en-US" dirty="0" smtClean="0"/>
              <a:t>upporting </a:t>
            </a:r>
            <a:r>
              <a:rPr lang="en-US" dirty="0"/>
              <a:t>d</a:t>
            </a:r>
            <a:r>
              <a:rPr lang="en-US" dirty="0" smtClean="0"/>
              <a:t>ocumentation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F5D8E"/>
                </a:solidFill>
              </a:rPr>
              <a:t>PART III </a:t>
            </a:r>
            <a:r>
              <a:rPr lang="en-US" dirty="0" smtClean="0"/>
              <a:t>- </a:t>
            </a:r>
            <a:r>
              <a:rPr lang="en-US" dirty="0"/>
              <a:t>g</a:t>
            </a:r>
            <a:r>
              <a:rPr lang="en-US" dirty="0" smtClean="0"/>
              <a:t>rounds for complaint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F5D8E"/>
                </a:solidFill>
              </a:rPr>
              <a:t>PART IV </a:t>
            </a:r>
            <a:r>
              <a:rPr lang="en-US" dirty="0" smtClean="0"/>
              <a:t>- </a:t>
            </a:r>
            <a:r>
              <a:rPr lang="en-US" dirty="0"/>
              <a:t>s</a:t>
            </a:r>
            <a:r>
              <a:rPr lang="en-US" dirty="0" smtClean="0"/>
              <a:t>igned </a:t>
            </a:r>
            <a:r>
              <a:rPr lang="en-US" dirty="0"/>
              <a:t>c</a:t>
            </a:r>
            <a:r>
              <a:rPr lang="en-US" dirty="0" smtClean="0"/>
              <a:t>ertification</a:t>
            </a:r>
          </a:p>
        </p:txBody>
      </p:sp>
    </p:spTree>
    <p:extLst>
      <p:ext uri="{BB962C8B-B14F-4D97-AF65-F5344CB8AC3E}">
        <p14:creationId xmlns:p14="http://schemas.microsoft.com/office/powerpoint/2010/main" val="10450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Complaint Form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2154"/>
            <a:ext cx="8305800" cy="31103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complaint form </a:t>
            </a:r>
            <a:r>
              <a:rPr lang="en-US" sz="3200" b="1" dirty="0" smtClean="0">
                <a:solidFill>
                  <a:srgbClr val="0F5D8E"/>
                </a:solidFill>
              </a:rPr>
              <a:t>must</a:t>
            </a:r>
            <a:r>
              <a:rPr lang="en-US" sz="3200" dirty="0" smtClean="0">
                <a:solidFill>
                  <a:srgbClr val="0F5D8E"/>
                </a:solidFill>
              </a:rPr>
              <a:t> </a:t>
            </a:r>
            <a:r>
              <a:rPr lang="en-US" sz="2800" dirty="0" smtClean="0"/>
              <a:t>include: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a</a:t>
            </a:r>
            <a:r>
              <a:rPr lang="en-US" sz="2600" dirty="0" smtClean="0"/>
              <a:t>ssessed value of property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o</a:t>
            </a:r>
            <a:r>
              <a:rPr lang="en-US" sz="2600" dirty="0" smtClean="0"/>
              <a:t>wners estimate of value (reduction)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g</a:t>
            </a:r>
            <a:r>
              <a:rPr lang="en-US" sz="2600" dirty="0" smtClean="0"/>
              <a:t>rounds for complaint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s</a:t>
            </a:r>
            <a:r>
              <a:rPr lang="en-US" sz="2600" dirty="0" smtClean="0"/>
              <a:t>igned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865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Complaint Requirements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3736"/>
            <a:ext cx="8229600" cy="2810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Complaint must be filed with the assessor prior to grievance day or with the Board on grievance day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600" dirty="0"/>
              <a:t>a</a:t>
            </a:r>
            <a:r>
              <a:rPr lang="en-US" sz="2600" dirty="0" smtClean="0"/>
              <a:t>fter the board concludes its hearings it is too late to file a complaint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600" dirty="0"/>
              <a:t>g</a:t>
            </a:r>
            <a:r>
              <a:rPr lang="en-US" sz="2600" dirty="0" smtClean="0"/>
              <a:t>rievances may not be filed on adjourned</a:t>
            </a:r>
          </a:p>
          <a:p>
            <a:pPr marL="635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 smtClean="0"/>
              <a:t>hearing dates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148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Grounds for Complaint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34128"/>
            <a:ext cx="8305800" cy="30353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800" b="1" dirty="0" smtClean="0"/>
              <a:t>Unequal assessment</a:t>
            </a:r>
          </a:p>
          <a:p>
            <a:pPr marL="514350" indent="-514350"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800" b="1" dirty="0" smtClean="0"/>
              <a:t>Excessive assessment</a:t>
            </a:r>
          </a:p>
          <a:p>
            <a:pPr marL="514350" indent="-514350"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800" b="1" dirty="0" smtClean="0"/>
              <a:t>Unlawful assessment</a:t>
            </a:r>
          </a:p>
          <a:p>
            <a:pPr marL="514350" indent="-514350"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800" b="1" dirty="0" smtClean="0"/>
              <a:t>Misclassification</a:t>
            </a:r>
          </a:p>
          <a:p>
            <a:pPr marL="514350" indent="-514350">
              <a:spcBef>
                <a:spcPts val="3000"/>
              </a:spcBef>
              <a:buSzPct val="100000"/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25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6518"/>
            <a:ext cx="8305800" cy="39069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F5D8E"/>
                </a:solidFill>
              </a:rPr>
              <a:t>Unequal Assessment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 smtClean="0"/>
              <a:t>assessed at a higher proportion of value than other residential property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 smtClean="0"/>
              <a:t>assessed at a higher proportion of value than </a:t>
            </a:r>
            <a:r>
              <a:rPr lang="en-US" sz="2800" b="1" dirty="0" smtClean="0">
                <a:solidFill>
                  <a:srgbClr val="0F5D8E"/>
                </a:solidFill>
              </a:rPr>
              <a:t>all</a:t>
            </a:r>
            <a:r>
              <a:rPr lang="en-US" sz="2800" dirty="0" smtClean="0">
                <a:solidFill>
                  <a:srgbClr val="0F5D8E"/>
                </a:solidFill>
              </a:rPr>
              <a:t> </a:t>
            </a:r>
            <a:r>
              <a:rPr lang="en-US" sz="2400" dirty="0" smtClean="0"/>
              <a:t>other real property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0F5D8E"/>
                </a:solidFill>
              </a:rPr>
              <a:t>Must prove both: </a:t>
            </a:r>
          </a:p>
          <a:p>
            <a:pPr marL="468313" indent="-457200">
              <a:lnSpc>
                <a:spcPct val="11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2400" dirty="0"/>
              <a:t>v</a:t>
            </a:r>
            <a:r>
              <a:rPr lang="en-US" sz="2400" dirty="0" smtClean="0"/>
              <a:t>alue of complainants property and …</a:t>
            </a:r>
          </a:p>
          <a:p>
            <a:pPr marL="468313" indent="-457200">
              <a:lnSpc>
                <a:spcPct val="11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2400" dirty="0" smtClean="0"/>
              <a:t>average ratio of assessed value to market value (percentage of value) for which </a:t>
            </a:r>
            <a:r>
              <a:rPr lang="en-US" sz="2800" b="1" dirty="0" smtClean="0">
                <a:solidFill>
                  <a:srgbClr val="0F5D8E"/>
                </a:solidFill>
              </a:rPr>
              <a:t>all</a:t>
            </a:r>
            <a:r>
              <a:rPr lang="en-US" sz="2800" dirty="0" smtClean="0">
                <a:solidFill>
                  <a:srgbClr val="0F5D8E"/>
                </a:solidFill>
              </a:rPr>
              <a:t> </a:t>
            </a:r>
            <a:r>
              <a:rPr lang="en-US" sz="2400" dirty="0" smtClean="0"/>
              <a:t>property is assessed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4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Responsibilities of the Assessor</a:t>
            </a:r>
            <a:endParaRPr lang="en-US" dirty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462808"/>
            <a:ext cx="8305800" cy="347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500" dirty="0" smtClean="0"/>
              <a:t>Discover, list, and place a value on all real property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500" dirty="0" smtClean="0"/>
              <a:t>Establish market value as of July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of prior year (valuation date)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500" dirty="0" smtClean="0"/>
              <a:t>Assess according to ‘condition and ownership’ as of March 1</a:t>
            </a:r>
            <a:r>
              <a:rPr lang="en-US" sz="2500" baseline="30000" dirty="0"/>
              <a:t>st</a:t>
            </a:r>
            <a:r>
              <a:rPr lang="en-US" sz="2500" dirty="0" smtClean="0"/>
              <a:t> (taxable status date)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2500" dirty="0" smtClean="0"/>
              <a:t>Determine exemption eligibility</a:t>
            </a:r>
          </a:p>
        </p:txBody>
      </p:sp>
    </p:spTree>
    <p:extLst>
      <p:ext uri="{BB962C8B-B14F-4D97-AF65-F5344CB8AC3E}">
        <p14:creationId xmlns:p14="http://schemas.microsoft.com/office/powerpoint/2010/main" val="40626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2100"/>
            <a:ext cx="8305800" cy="304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5D8E"/>
                </a:solidFill>
              </a:rPr>
              <a:t>Excessive Assessment</a:t>
            </a:r>
          </a:p>
          <a:p>
            <a:pPr marL="290513" lvl="1" indent="-290513">
              <a:spcBef>
                <a:spcPts val="3000"/>
              </a:spcBef>
              <a:buSzPct val="115000"/>
              <a:buFont typeface="Wingdings" pitchFamily="2" charset="2"/>
              <a:buChar char="§"/>
            </a:pPr>
            <a:r>
              <a:rPr lang="en-US" sz="2400" b="1" dirty="0" smtClean="0"/>
              <a:t>Overvaluation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dirty="0" smtClean="0"/>
              <a:t>a locality is assessing at 100% and the </a:t>
            </a:r>
            <a:r>
              <a:rPr lang="en-US" sz="2400" dirty="0" smtClean="0"/>
              <a:t>assessed value exceeds the full market value of the property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</a:t>
            </a:r>
            <a:r>
              <a:rPr lang="en-US" dirty="0" smtClean="0"/>
              <a:t>axable assessed value is excessive because of denial of all or a portion of partial exemption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</a:t>
            </a:r>
            <a:r>
              <a:rPr lang="en-US" dirty="0" smtClean="0"/>
              <a:t>mproper calculation of a transition assessment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to Support Full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3872"/>
            <a:ext cx="8305800" cy="388504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Purchase price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Offering price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Professional appraisal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Cost of construction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Rental income and </a:t>
            </a:r>
            <a:r>
              <a:rPr lang="en-US" dirty="0"/>
              <a:t>e</a:t>
            </a:r>
            <a:r>
              <a:rPr lang="en-US" dirty="0" smtClean="0"/>
              <a:t>xpense </a:t>
            </a:r>
            <a:r>
              <a:rPr lang="en-US" dirty="0"/>
              <a:t>i</a:t>
            </a:r>
            <a:r>
              <a:rPr lang="en-US" dirty="0" smtClean="0"/>
              <a:t>nformation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Purchase prices of comparable </a:t>
            </a:r>
            <a:r>
              <a:rPr lang="en-US" dirty="0"/>
              <a:t>p</a:t>
            </a:r>
            <a:r>
              <a:rPr lang="en-US" dirty="0" smtClean="0"/>
              <a:t>roperties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Full value </a:t>
            </a:r>
            <a:r>
              <a:rPr lang="en-US" dirty="0"/>
              <a:t>l</a:t>
            </a:r>
            <a:r>
              <a:rPr lang="en-US" dirty="0" smtClean="0"/>
              <a:t>isted on the Assessment Roll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0700"/>
            <a:ext cx="8305800" cy="34925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F5D8E"/>
                </a:solidFill>
              </a:rPr>
              <a:t>Unlawful Assessment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property is outside the assessing jurisdiction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property is wholly exempt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property is a special franchise parcel</a:t>
            </a:r>
          </a:p>
        </p:txBody>
      </p:sp>
    </p:spTree>
    <p:extLst>
      <p:ext uri="{BB962C8B-B14F-4D97-AF65-F5344CB8AC3E}">
        <p14:creationId xmlns:p14="http://schemas.microsoft.com/office/powerpoint/2010/main" val="42744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0927"/>
            <a:ext cx="8305800" cy="329738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F5D8E"/>
                </a:solidFill>
              </a:rPr>
              <a:t>Misclassification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 property has been designated in the wrong class of property</a:t>
            </a:r>
          </a:p>
          <a:p>
            <a:pPr>
              <a:spcBef>
                <a:spcPts val="1800"/>
              </a:spcBef>
            </a:pPr>
            <a:r>
              <a:rPr lang="en-US" spc="-40" dirty="0" smtClean="0"/>
              <a:t>Only applies to jurisdictions which establish homestead </a:t>
            </a:r>
            <a:r>
              <a:rPr lang="en-US" dirty="0" smtClean="0"/>
              <a:t>and non-homestead tax rates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and in Special Assessing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Grounds for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5954"/>
            <a:ext cx="8305800" cy="3238500"/>
          </a:xfrm>
        </p:spPr>
        <p:txBody>
          <a:bodyPr/>
          <a:lstStyle/>
          <a:p>
            <a:r>
              <a:rPr lang="en-US" sz="2800" dirty="0" smtClean="0"/>
              <a:t>In most cases a single complaint type should be indicated on the complaint form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complainant should not simply select all grounds without evidence to substantiate each claim</a:t>
            </a:r>
          </a:p>
          <a:p>
            <a:pPr>
              <a:spcBef>
                <a:spcPts val="3600"/>
              </a:spcBef>
            </a:pPr>
            <a:r>
              <a:rPr lang="en-US" sz="2800" dirty="0" smtClean="0"/>
              <a:t>Forms should be complete before they are accepted by the board for a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Registration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05800" cy="3594100"/>
          </a:xfrm>
        </p:spPr>
        <p:txBody>
          <a:bodyPr>
            <a:noAutofit/>
          </a:bodyPr>
          <a:lstStyle/>
          <a:p>
            <a:r>
              <a:rPr lang="en-US" sz="2400" dirty="0"/>
              <a:t>All homeowners receiving a Basic STAR property tax exemption must register with the </a:t>
            </a:r>
            <a:r>
              <a:rPr lang="en-US" sz="2400" dirty="0" smtClean="0"/>
              <a:t>NYS Tax Department (DTF) in </a:t>
            </a:r>
            <a:r>
              <a:rPr lang="en-US" sz="2400" dirty="0"/>
              <a:t>order to </a:t>
            </a:r>
            <a:r>
              <a:rPr lang="en-US" sz="2400" dirty="0" smtClean="0"/>
              <a:t>continue to receive </a:t>
            </a:r>
            <a:r>
              <a:rPr lang="en-US" sz="2400" dirty="0"/>
              <a:t>the </a:t>
            </a:r>
            <a:r>
              <a:rPr lang="en-US" sz="2400" dirty="0" smtClean="0"/>
              <a:t>exemption</a:t>
            </a:r>
            <a:endParaRPr lang="en-US" sz="2400" dirty="0"/>
          </a:p>
          <a:p>
            <a:pPr lvl="1"/>
            <a:r>
              <a:rPr lang="en-US" sz="1800" dirty="0" smtClean="0"/>
              <a:t>This </a:t>
            </a:r>
            <a:r>
              <a:rPr lang="en-US" sz="1800" dirty="0"/>
              <a:t>registration requirement is </a:t>
            </a:r>
            <a:r>
              <a:rPr lang="en-US" sz="1800" b="1" dirty="0"/>
              <a:t>not</a:t>
            </a:r>
            <a:r>
              <a:rPr lang="en-US" sz="1800" dirty="0"/>
              <a:t> satisfied by </a:t>
            </a:r>
            <a:r>
              <a:rPr lang="en-US" sz="1800" dirty="0" smtClean="0"/>
              <a:t>the </a:t>
            </a:r>
            <a:r>
              <a:rPr lang="en-US" sz="1800" dirty="0"/>
              <a:t>original application to </a:t>
            </a:r>
            <a:r>
              <a:rPr lang="en-US" sz="1800" dirty="0" smtClean="0"/>
              <a:t>the </a:t>
            </a:r>
            <a:r>
              <a:rPr lang="en-US" sz="1800" dirty="0"/>
              <a:t>local </a:t>
            </a:r>
            <a:r>
              <a:rPr lang="en-US" sz="1800" dirty="0" smtClean="0"/>
              <a:t>assessor</a:t>
            </a:r>
          </a:p>
          <a:p>
            <a:pPr lvl="1"/>
            <a:r>
              <a:rPr lang="en-US" sz="1800" b="1" dirty="0"/>
              <a:t>Senior citizens </a:t>
            </a:r>
            <a:r>
              <a:rPr lang="en-US" sz="1800" dirty="0"/>
              <a:t>receiving the Enhanced STAR exemption are not affected by the </a:t>
            </a:r>
            <a:r>
              <a:rPr lang="en-US" sz="1800" dirty="0" smtClean="0"/>
              <a:t>registration requirement</a:t>
            </a:r>
          </a:p>
          <a:p>
            <a:r>
              <a:rPr lang="en-US" sz="2000" dirty="0"/>
              <a:t>Property owners that are denied an exemption will receive notice to </a:t>
            </a:r>
            <a:r>
              <a:rPr lang="en-US" sz="2000" u="sng" dirty="0"/>
              <a:t>appeal directly to </a:t>
            </a:r>
            <a:r>
              <a:rPr lang="en-US" sz="2000" u="sng" dirty="0" smtClean="0"/>
              <a:t>DTF</a:t>
            </a:r>
            <a:r>
              <a:rPr lang="en-US" sz="2000" dirty="0" smtClean="0"/>
              <a:t>.  If </a:t>
            </a:r>
            <a:r>
              <a:rPr lang="en-US" sz="2000" dirty="0"/>
              <a:t>they are not satisfied with the DTF decision, they can appeal to State Board of </a:t>
            </a:r>
            <a:r>
              <a:rPr lang="en-US" sz="2000" dirty="0" smtClean="0"/>
              <a:t>RPT</a:t>
            </a:r>
            <a:endParaRPr 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60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and the role of the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05800" cy="3898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 applications denied by the assessor can be reviewed by </a:t>
            </a:r>
            <a:r>
              <a:rPr lang="en-US" sz="2400" dirty="0"/>
              <a:t>the </a:t>
            </a:r>
            <a:r>
              <a:rPr lang="en-US" sz="2400" dirty="0" smtClean="0"/>
              <a:t>Board </a:t>
            </a:r>
            <a:r>
              <a:rPr lang="en-US" sz="2400" dirty="0"/>
              <a:t>of Assessment </a:t>
            </a:r>
            <a:r>
              <a:rPr lang="en-US" sz="2400" dirty="0" smtClean="0"/>
              <a:t>Review</a:t>
            </a:r>
          </a:p>
          <a:p>
            <a:r>
              <a:rPr lang="en-US" sz="2400" dirty="0" smtClean="0"/>
              <a:t>There is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dirty="0" smtClean="0"/>
              <a:t>appeal to the local </a:t>
            </a:r>
            <a:r>
              <a:rPr lang="en-US" sz="2400" dirty="0"/>
              <a:t>BAR for </a:t>
            </a:r>
            <a:r>
              <a:rPr lang="en-US" sz="2400" dirty="0" smtClean="0"/>
              <a:t>STAR exemptions directed to be removed by DTF</a:t>
            </a:r>
          </a:p>
          <a:p>
            <a:r>
              <a:rPr lang="en-US" sz="2400" dirty="0" smtClean="0"/>
              <a:t>Can </a:t>
            </a:r>
            <a:r>
              <a:rPr lang="en-US" sz="2400" dirty="0"/>
              <a:t>the BAR reinstate an exemption that was removed for failure to </a:t>
            </a:r>
            <a:r>
              <a:rPr lang="en-US" sz="2400" dirty="0" smtClean="0"/>
              <a:t>register?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i="1" dirty="0"/>
              <a:t> </a:t>
            </a:r>
            <a:r>
              <a:rPr lang="en-US" sz="2000" i="1" dirty="0" smtClean="0"/>
              <a:t>-The </a:t>
            </a:r>
            <a:r>
              <a:rPr lang="en-US" sz="2000" i="1" dirty="0"/>
              <a:t>law specifically states that a BAR </a:t>
            </a:r>
            <a:r>
              <a:rPr lang="en-US" sz="2000" b="1" i="1" dirty="0"/>
              <a:t>cannot</a:t>
            </a:r>
            <a:r>
              <a:rPr lang="en-US" sz="2000" i="1" dirty="0"/>
              <a:t> restore the exemption removal in a registration case</a:t>
            </a:r>
          </a:p>
          <a:p>
            <a:endParaRPr lang="en-US" sz="24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12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79056"/>
            <a:ext cx="7772400" cy="1135063"/>
          </a:xfrm>
        </p:spPr>
        <p:txBody>
          <a:bodyPr/>
          <a:lstStyle/>
          <a:p>
            <a:r>
              <a:rPr lang="en-US" dirty="0" smtClean="0"/>
              <a:t>Determinations of the</a:t>
            </a:r>
            <a:br>
              <a:rPr lang="en-US" dirty="0" smtClean="0"/>
            </a:br>
            <a:r>
              <a:rPr lang="en-US" dirty="0" smtClean="0"/>
              <a:t>Board of Assessment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750344"/>
            <a:ext cx="7772400" cy="1250156"/>
          </a:xfrm>
        </p:spPr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841500"/>
            <a:ext cx="8305800" cy="1092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Presumption of law is that the </a:t>
            </a:r>
            <a:br>
              <a:rPr lang="en-US" sz="3200" b="1" dirty="0" smtClean="0"/>
            </a:br>
            <a:r>
              <a:rPr lang="en-US" sz="3200" b="1" dirty="0" smtClean="0"/>
              <a:t>assessors value is </a:t>
            </a:r>
            <a:r>
              <a:rPr lang="en-US" sz="3600" b="1" dirty="0" smtClean="0">
                <a:solidFill>
                  <a:srgbClr val="0F5D8E"/>
                </a:solidFill>
                <a:latin typeface="Arial Black" pitchFamily="34" charset="0"/>
              </a:rPr>
              <a:t>correct</a:t>
            </a:r>
            <a:endParaRPr lang="en-US" sz="3200" b="1" dirty="0" smtClean="0">
              <a:latin typeface="Arial Black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782" y="3390900"/>
            <a:ext cx="8305800" cy="124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0513" indent="-290513" algn="l" defTabSz="914400" rtl="0" eaLnBrk="1" latinLnBrk="0" hangingPunct="1">
              <a:spcBef>
                <a:spcPts val="1400"/>
              </a:spcBef>
              <a:buClr>
                <a:srgbClr val="113356"/>
              </a:buClr>
              <a:buSzPct val="115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888" indent="-279400" algn="l" defTabSz="914400" rtl="0" eaLnBrk="1" latinLnBrk="0" hangingPunct="1">
              <a:spcBef>
                <a:spcPts val="800"/>
              </a:spcBef>
              <a:buClr>
                <a:srgbClr val="113356"/>
              </a:buClr>
              <a:buSzPct val="12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90513" algn="l" defTabSz="914400" rtl="0" eaLnBrk="1" latinLnBrk="0" hangingPunct="1">
              <a:spcBef>
                <a:spcPts val="300"/>
              </a:spcBef>
              <a:buClr>
                <a:srgbClr val="113356"/>
              </a:buClr>
              <a:buSzPct val="11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3356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b="1" dirty="0" smtClean="0"/>
              <a:t>Burden of Proof is on the </a:t>
            </a:r>
            <a:br>
              <a:rPr lang="en-US" sz="3200" b="1" dirty="0" smtClean="0"/>
            </a:br>
            <a:r>
              <a:rPr lang="en-US" sz="3200" b="1" dirty="0" smtClean="0"/>
              <a:t>complainant to prove otherwise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555" y="2260600"/>
            <a:ext cx="7772400" cy="16637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/>
              <a:t>Complainant </a:t>
            </a:r>
            <a:r>
              <a:rPr lang="en-US" sz="3600" b="1" dirty="0" smtClean="0">
                <a:solidFill>
                  <a:srgbClr val="0F5D8E"/>
                </a:solidFill>
                <a:latin typeface="Arial Black" pitchFamily="34" charset="0"/>
              </a:rPr>
              <a:t>must</a:t>
            </a:r>
            <a:r>
              <a:rPr lang="en-US" sz="3600" b="1" dirty="0" smtClean="0">
                <a:solidFill>
                  <a:srgbClr val="0F5D8E"/>
                </a:solidFill>
              </a:rPr>
              <a:t> </a:t>
            </a:r>
            <a:r>
              <a:rPr lang="en-US" sz="3600" b="1" dirty="0">
                <a:solidFill>
                  <a:srgbClr val="0F5D8E"/>
                </a:solidFill>
                <a:latin typeface="Arial Black" pitchFamily="34" charset="0"/>
              </a:rPr>
              <a:t>present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F5D8E"/>
                </a:solidFill>
                <a:latin typeface="Arial Black" pitchFamily="34" charset="0"/>
              </a:rPr>
              <a:t>convincing evidence </a:t>
            </a:r>
            <a:r>
              <a:rPr lang="en-US" sz="3200" b="1" dirty="0" smtClean="0"/>
              <a:t>that the assessor’s judgment is incorrect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Role of the </a:t>
            </a:r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526309"/>
            <a:ext cx="7543800" cy="3530600"/>
          </a:xfrm>
        </p:spPr>
        <p:txBody>
          <a:bodyPr>
            <a:normAutofit/>
          </a:bodyPr>
          <a:lstStyle/>
          <a:p>
            <a:r>
              <a:rPr lang="en-US" dirty="0" smtClean="0"/>
              <a:t>Quasi-judicial body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Each member should</a:t>
            </a:r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possess judicial temperament </a:t>
            </a:r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provide a fair hearing</a:t>
            </a:r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safeguard due process of law</a:t>
            </a:r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withdraw from a case if disqualified based on personal interest</a:t>
            </a:r>
          </a:p>
        </p:txBody>
      </p:sp>
    </p:spTree>
    <p:extLst>
      <p:ext uri="{BB962C8B-B14F-4D97-AF65-F5344CB8AC3E}">
        <p14:creationId xmlns:p14="http://schemas.microsoft.com/office/powerpoint/2010/main" val="2522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Convincing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3663"/>
            <a:ext cx="8305800" cy="328006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pc="-40" dirty="0" smtClean="0"/>
              <a:t>Such relevant proof as a reasonable mind may accept </a:t>
            </a:r>
            <a:r>
              <a:rPr lang="en-US" dirty="0" smtClean="0"/>
              <a:t>as adequate to support a conclusion of ultimate fact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Demonstrates the existence of a valid and credible dispute regarding valuation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Based upon sound theory and objective data rather than on mere wishful thinking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Convincing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9756"/>
            <a:ext cx="8458200" cy="3873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700" spc="-50" dirty="0" smtClean="0"/>
              <a:t>Board’s role is not to debate property taxes or tax burden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700" dirty="0" smtClean="0"/>
              <a:t>BAR must remain impartial</a:t>
            </a:r>
          </a:p>
          <a:p>
            <a:pPr lvl="1">
              <a:lnSpc>
                <a:spcPct val="120000"/>
              </a:lnSpc>
            </a:pPr>
            <a:r>
              <a:rPr lang="en-US" sz="3400" dirty="0" smtClean="0"/>
              <a:t>Board not expected to help the taxpayer or defend</a:t>
            </a:r>
          </a:p>
          <a:p>
            <a:pPr marL="633413" lvl="1" indent="-2889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	</a:t>
            </a:r>
            <a:r>
              <a:rPr lang="en-US" sz="3400" dirty="0" smtClean="0"/>
              <a:t>the </a:t>
            </a:r>
            <a:r>
              <a:rPr lang="en-US" sz="3400" dirty="0"/>
              <a:t>a</a:t>
            </a:r>
            <a:r>
              <a:rPr lang="en-US" sz="3400" dirty="0" smtClean="0"/>
              <a:t>ssessor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700" dirty="0" smtClean="0"/>
              <a:t>Sympathy for a property owners situation is not a valid reason to lower an assessment</a:t>
            </a:r>
          </a:p>
          <a:p>
            <a:pPr lvl="1">
              <a:lnSpc>
                <a:spcPct val="120000"/>
              </a:lnSpc>
            </a:pPr>
            <a:r>
              <a:rPr lang="en-US" sz="3400" spc="-40" dirty="0" smtClean="0"/>
              <a:t>cannot consider ability to pay, financial hardship, personal issues etc.</a:t>
            </a:r>
          </a:p>
        </p:txBody>
      </p:sp>
    </p:spTree>
    <p:extLst>
      <p:ext uri="{BB962C8B-B14F-4D97-AF65-F5344CB8AC3E}">
        <p14:creationId xmlns:p14="http://schemas.microsoft.com/office/powerpoint/2010/main" val="15266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Unwarranted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5118"/>
            <a:ext cx="8001000" cy="3492500"/>
          </a:xfrm>
        </p:spPr>
        <p:txBody>
          <a:bodyPr/>
          <a:lstStyle/>
          <a:p>
            <a:r>
              <a:rPr lang="en-US" dirty="0" smtClean="0"/>
              <a:t>No token reductions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ssessments should not be lowered to appease homeowners or reward them for “making the effort” to come in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Remember…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lowering an assessment, without a valid reason, increases the tax burden for all other property owners and creates inequity on the assessment 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8473"/>
            <a:ext cx="83058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rgbClr val="0F5D8E"/>
                </a:solidFill>
              </a:rPr>
              <a:t>Primary duty to decide whether assessment in question is proper and equitable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Has the </a:t>
            </a:r>
            <a:r>
              <a:rPr lang="en-US" b="1" dirty="0" smtClean="0"/>
              <a:t>owner </a:t>
            </a:r>
            <a:r>
              <a:rPr lang="en-US" dirty="0" smtClean="0"/>
              <a:t>…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f</a:t>
            </a:r>
            <a:r>
              <a:rPr lang="en-US" sz="2200" dirty="0" smtClean="0"/>
              <a:t>iled in timely manner?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c</a:t>
            </a:r>
            <a:r>
              <a:rPr lang="en-US" sz="2200" dirty="0" smtClean="0"/>
              <a:t>learly stated facts as basis of complaint?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p</a:t>
            </a:r>
            <a:r>
              <a:rPr lang="en-US" sz="2200" dirty="0" smtClean="0"/>
              <a:t>resented sufficiently detailed evidence to support claim?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Has the </a:t>
            </a:r>
            <a:r>
              <a:rPr lang="en-US" b="1" dirty="0"/>
              <a:t>a</a:t>
            </a:r>
            <a:r>
              <a:rPr lang="en-US" b="1" dirty="0" smtClean="0"/>
              <a:t>ssessor </a:t>
            </a:r>
            <a:r>
              <a:rPr lang="en-US" dirty="0" smtClean="0"/>
              <a:t>… 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v</a:t>
            </a:r>
            <a:r>
              <a:rPr lang="en-US" sz="2200" dirty="0" smtClean="0"/>
              <a:t>iewed the property?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presented facts or evidence to explain the basis of assessment?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27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8000"/>
            <a:ext cx="8305800" cy="3492500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2800" dirty="0" smtClean="0"/>
              <a:t>It is not the job of the BAR to re-appraise each property in question</a:t>
            </a:r>
          </a:p>
          <a:p>
            <a:pPr>
              <a:spcBef>
                <a:spcPts val="4800"/>
              </a:spcBef>
            </a:pPr>
            <a:r>
              <a:rPr lang="en-US" sz="2800" dirty="0" smtClean="0"/>
              <a:t>BAR must decide if complainant has supported his complaint with evidence beyond that of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800" dirty="0" smtClean="0"/>
              <a:t>the assessor</a:t>
            </a:r>
          </a:p>
          <a:p>
            <a:pPr>
              <a:spcBef>
                <a:spcPts val="4800"/>
              </a:spcBef>
            </a:pPr>
            <a:endParaRPr lang="en-US" sz="2800" dirty="0" smtClean="0"/>
          </a:p>
          <a:p>
            <a:pPr>
              <a:spcBef>
                <a:spcPts val="48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0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3890"/>
            <a:ext cx="8305800" cy="36472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Prior to grievance day the taxpayer and assessor may stipulate to an agreement of assessed value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</a:t>
            </a:r>
            <a:r>
              <a:rPr lang="en-US" dirty="0" smtClean="0"/>
              <a:t>tipulation must be in writing on grievance form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signed by the assessor and the taxpayer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The BAR is expected to ratify any such stipulation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</a:t>
            </a:r>
            <a:r>
              <a:rPr lang="en-US" dirty="0" smtClean="0"/>
              <a:t>o further judicial review is allowed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BAR is not required to mail a notice of determination for stipulations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10" y="317500"/>
            <a:ext cx="8511990" cy="469635"/>
          </a:xfrm>
        </p:spPr>
        <p:txBody>
          <a:bodyPr/>
          <a:lstStyle/>
          <a:p>
            <a:r>
              <a:rPr lang="en-US" dirty="0" smtClean="0"/>
              <a:t>Grounds for Dismissal of Complaint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7464"/>
            <a:ext cx="8305800" cy="349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5D8E"/>
                </a:solidFill>
              </a:rPr>
              <a:t>Non-Cooperation or willful neglect:</a:t>
            </a:r>
          </a:p>
          <a:p>
            <a:r>
              <a:rPr lang="en-US" dirty="0" smtClean="0"/>
              <a:t>willful refusal to appear, provide relevant documents, or answer questions are grounds for </a:t>
            </a:r>
            <a:r>
              <a:rPr lang="en-US" sz="2800" b="1" dirty="0" smtClean="0">
                <a:solidFill>
                  <a:srgbClr val="0F5D8E"/>
                </a:solidFill>
              </a:rPr>
              <a:t>dismissal</a:t>
            </a:r>
            <a:endParaRPr lang="en-US" b="1" dirty="0" smtClean="0">
              <a:solidFill>
                <a:srgbClr val="0F5D8E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/>
              <a:t>the taxpayer is notified that their grievance form is incomplete or lacks information, but fails to correct it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</a:t>
            </a:r>
            <a:r>
              <a:rPr lang="en-US" dirty="0" smtClean="0"/>
              <a:t>he BAR makes a reasonable request for documents or information and the taxpayer refuses or fails to supply it</a:t>
            </a:r>
          </a:p>
        </p:txBody>
      </p:sp>
    </p:spTree>
    <p:extLst>
      <p:ext uri="{BB962C8B-B14F-4D97-AF65-F5344CB8AC3E}">
        <p14:creationId xmlns:p14="http://schemas.microsoft.com/office/powerpoint/2010/main" val="38899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10" y="317500"/>
            <a:ext cx="8511990" cy="469635"/>
          </a:xfrm>
        </p:spPr>
        <p:txBody>
          <a:bodyPr/>
          <a:lstStyle/>
          <a:p>
            <a:r>
              <a:rPr lang="en-US" dirty="0" smtClean="0"/>
              <a:t>Grounds for Dismissal of Complaint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349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5D8E"/>
                </a:solidFill>
              </a:rPr>
              <a:t>Non-Cooperation or willful neglect:</a:t>
            </a:r>
          </a:p>
          <a:p>
            <a:pPr marL="290513" lvl="1" indent="-290513">
              <a:spcBef>
                <a:spcPts val="3000"/>
              </a:spcBef>
              <a:buSzPct val="115000"/>
              <a:buFont typeface="Wingdings" pitchFamily="2" charset="2"/>
              <a:buChar char="§"/>
            </a:pPr>
            <a:r>
              <a:rPr lang="en-US" sz="2800" dirty="0"/>
              <a:t>As long as the request is </a:t>
            </a:r>
            <a:r>
              <a:rPr lang="en-US" sz="2800" dirty="0" smtClean="0"/>
              <a:t>reasonable, the BAR </a:t>
            </a:r>
            <a:r>
              <a:rPr lang="en-US" sz="2800" spc="-50" dirty="0" smtClean="0"/>
              <a:t>(and not the taxpayer) determines what is relevant</a:t>
            </a:r>
          </a:p>
        </p:txBody>
      </p:sp>
    </p:spTree>
    <p:extLst>
      <p:ext uri="{BB962C8B-B14F-4D97-AF65-F5344CB8AC3E}">
        <p14:creationId xmlns:p14="http://schemas.microsoft.com/office/powerpoint/2010/main" val="36673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Powers of the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7691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F5D8E"/>
                </a:solidFill>
              </a:rPr>
              <a:t>MAY …</a:t>
            </a:r>
          </a:p>
          <a:p>
            <a:pPr>
              <a:spcBef>
                <a:spcPts val="600"/>
              </a:spcBef>
            </a:pPr>
            <a:r>
              <a:rPr lang="en-US" dirty="0"/>
              <a:t>l</a:t>
            </a:r>
            <a:r>
              <a:rPr lang="en-US" dirty="0" smtClean="0"/>
              <a:t>eave original assessment unchanged</a:t>
            </a:r>
          </a:p>
          <a:p>
            <a:pPr>
              <a:spcBef>
                <a:spcPts val="300"/>
              </a:spcBef>
            </a:pPr>
            <a:r>
              <a:rPr lang="en-US" dirty="0"/>
              <a:t>l</a:t>
            </a:r>
            <a:r>
              <a:rPr lang="en-US" dirty="0" smtClean="0"/>
              <a:t>ower the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d</a:t>
            </a:r>
            <a:r>
              <a:rPr lang="en-US" dirty="0" smtClean="0"/>
              <a:t>etermine how much to lower it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F5D8E"/>
                </a:solidFill>
              </a:rPr>
              <a:t>MAY NOT …</a:t>
            </a:r>
          </a:p>
          <a:p>
            <a:pPr>
              <a:spcBef>
                <a:spcPts val="600"/>
              </a:spcBef>
            </a:pPr>
            <a:r>
              <a:rPr lang="en-US" dirty="0"/>
              <a:t>r</a:t>
            </a:r>
            <a:r>
              <a:rPr lang="en-US" dirty="0" smtClean="0"/>
              <a:t>aise an assessment</a:t>
            </a:r>
          </a:p>
          <a:p>
            <a:pPr>
              <a:spcBef>
                <a:spcPts val="300"/>
              </a:spcBef>
            </a:pPr>
            <a:r>
              <a:rPr lang="en-US" dirty="0"/>
              <a:t>l</a:t>
            </a:r>
            <a:r>
              <a:rPr lang="en-US" dirty="0" smtClean="0"/>
              <a:t>ower an assessment to less than the</a:t>
            </a:r>
          </a:p>
          <a:p>
            <a:pPr indent="0">
              <a:spcBef>
                <a:spcPts val="0"/>
              </a:spcBef>
              <a:buNone/>
            </a:pPr>
            <a:r>
              <a:rPr lang="en-US" dirty="0" smtClean="0"/>
              <a:t>amount requested</a:t>
            </a:r>
          </a:p>
        </p:txBody>
      </p:sp>
    </p:spTree>
    <p:extLst>
      <p:ext uri="{BB962C8B-B14F-4D97-AF65-F5344CB8AC3E}">
        <p14:creationId xmlns:p14="http://schemas.microsoft.com/office/powerpoint/2010/main" val="13621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0927"/>
            <a:ext cx="8534400" cy="3492500"/>
          </a:xfrm>
        </p:spPr>
        <p:txBody>
          <a:bodyPr/>
          <a:lstStyle/>
          <a:p>
            <a:r>
              <a:rPr lang="en-US" sz="2800" dirty="0" smtClean="0"/>
              <a:t>After hearing all complaints, the BAR should close </a:t>
            </a:r>
            <a:r>
              <a:rPr lang="en-US" sz="2800" spc="-50" dirty="0" smtClean="0"/>
              <a:t>hearing and meet in private to make determinations</a:t>
            </a:r>
          </a:p>
          <a:p>
            <a:pPr lvl="1">
              <a:spcBef>
                <a:spcPts val="3000"/>
              </a:spcBef>
            </a:pPr>
            <a:r>
              <a:rPr lang="en-US" sz="2600" dirty="0" smtClean="0"/>
              <a:t>Executive session - not a public meeting</a:t>
            </a:r>
          </a:p>
          <a:p>
            <a:pPr lvl="1">
              <a:spcBef>
                <a:spcPts val="3000"/>
              </a:spcBef>
            </a:pPr>
            <a:r>
              <a:rPr lang="en-US" sz="2600" dirty="0"/>
              <a:t>a</a:t>
            </a:r>
            <a:r>
              <a:rPr lang="en-US" sz="2600" dirty="0" smtClean="0"/>
              <a:t>ssessor /complainant not present</a:t>
            </a:r>
          </a:p>
          <a:p>
            <a:pPr lvl="1">
              <a:spcBef>
                <a:spcPts val="3000"/>
              </a:spcBef>
            </a:pPr>
            <a:r>
              <a:rPr lang="en-US" sz="2600" dirty="0"/>
              <a:t>n</a:t>
            </a:r>
            <a:r>
              <a:rPr lang="en-US" sz="2600" dirty="0" smtClean="0"/>
              <a:t>o “on the spot” decisions</a:t>
            </a:r>
          </a:p>
        </p:txBody>
      </p:sp>
    </p:spTree>
    <p:extLst>
      <p:ext uri="{BB962C8B-B14F-4D97-AF65-F5344CB8AC3E}">
        <p14:creationId xmlns:p14="http://schemas.microsoft.com/office/powerpoint/2010/main" val="40628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010" y="317500"/>
            <a:ext cx="8892990" cy="469635"/>
          </a:xfrm>
        </p:spPr>
        <p:txBody>
          <a:bodyPr/>
          <a:lstStyle/>
          <a:p>
            <a:r>
              <a:rPr lang="en-US" spc="-50" smtClean="0"/>
              <a:t>Role of the Assessor in relation to BAR</a:t>
            </a:r>
            <a:endParaRPr lang="en-US" spc="-50" dirty="0"/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421246"/>
            <a:ext cx="8305800" cy="3632200"/>
          </a:xfrm>
        </p:spPr>
        <p:txBody>
          <a:bodyPr>
            <a:noAutofit/>
          </a:bodyPr>
          <a:lstStyle/>
          <a:p>
            <a:pPr>
              <a:spcBef>
                <a:spcPts val="2800"/>
              </a:spcBef>
            </a:pPr>
            <a:r>
              <a:rPr lang="en-US" dirty="0" smtClean="0"/>
              <a:t>Assessor files a tentative assessment roll by May 1</a:t>
            </a:r>
            <a:r>
              <a:rPr lang="en-US" baseline="30000" dirty="0" smtClean="0"/>
              <a:t>st</a:t>
            </a:r>
          </a:p>
          <a:p>
            <a:pPr>
              <a:spcBef>
                <a:spcPts val="2800"/>
              </a:spcBef>
            </a:pPr>
            <a:r>
              <a:rPr lang="en-US" dirty="0" smtClean="0"/>
              <a:t>Assessor publishes notice of filing which includes dates and times that the BAR will meet</a:t>
            </a:r>
          </a:p>
          <a:p>
            <a:pPr>
              <a:spcBef>
                <a:spcPts val="2800"/>
              </a:spcBef>
            </a:pPr>
            <a:r>
              <a:rPr lang="en-US" dirty="0" smtClean="0"/>
              <a:t>Assessor must attend all public BAR hearings</a:t>
            </a:r>
          </a:p>
          <a:p>
            <a:pPr>
              <a:spcBef>
                <a:spcPts val="2800"/>
              </a:spcBef>
            </a:pPr>
            <a:r>
              <a:rPr lang="en-US" dirty="0" smtClean="0"/>
              <a:t>Assessor has right to be heard/minutes recorded on </a:t>
            </a:r>
            <a:br>
              <a:rPr lang="en-US" dirty="0" smtClean="0"/>
            </a:br>
            <a:r>
              <a:rPr lang="en-US" dirty="0" smtClean="0"/>
              <a:t>any complaint</a:t>
            </a:r>
          </a:p>
          <a:p>
            <a:pPr>
              <a:spcBef>
                <a:spcPts val="2800"/>
              </a:spcBef>
            </a:pPr>
            <a:endParaRPr lang="en-US" dirty="0" smtClean="0"/>
          </a:p>
          <a:p>
            <a:pPr>
              <a:spcBef>
                <a:spcPts val="2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5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7691"/>
            <a:ext cx="8305800" cy="3829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BAR must act as Body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</a:t>
            </a:r>
            <a:r>
              <a:rPr lang="en-US" dirty="0" smtClean="0"/>
              <a:t>he Board, or a majority of the board, must make a final decision on each complaint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m</a:t>
            </a:r>
            <a:r>
              <a:rPr lang="en-US" dirty="0" smtClean="0"/>
              <a:t>inutes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s</a:t>
            </a:r>
            <a:r>
              <a:rPr lang="en-US" dirty="0" smtClean="0"/>
              <a:t>tatements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t</a:t>
            </a:r>
            <a:r>
              <a:rPr lang="en-US" dirty="0" smtClean="0"/>
              <a:t>estimony</a:t>
            </a:r>
          </a:p>
          <a:p>
            <a:pPr lvl="1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p</a:t>
            </a:r>
            <a:r>
              <a:rPr lang="en-US" dirty="0" smtClean="0"/>
              <a:t>roofs</a:t>
            </a:r>
          </a:p>
          <a:p>
            <a:pPr>
              <a:spcBef>
                <a:spcPts val="1600"/>
              </a:spcBef>
            </a:pPr>
            <a:r>
              <a:rPr lang="en-US" sz="2800" dirty="0" smtClean="0"/>
              <a:t>Arrive at a decision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</a:t>
            </a:r>
            <a:r>
              <a:rPr lang="en-US" dirty="0" smtClean="0"/>
              <a:t>he vote on each complaint must be recorded</a:t>
            </a:r>
          </a:p>
        </p:txBody>
      </p:sp>
    </p:spTree>
    <p:extLst>
      <p:ext uri="{BB962C8B-B14F-4D97-AF65-F5344CB8AC3E}">
        <p14:creationId xmlns:p14="http://schemas.microsoft.com/office/powerpoint/2010/main" val="27775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Determinations are Made…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9255"/>
            <a:ext cx="83058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Notify Complainant of BAR Final Determination</a:t>
            </a:r>
          </a:p>
          <a:p>
            <a:pPr lvl="1"/>
            <a:r>
              <a:rPr lang="en-US" b="1" dirty="0" smtClean="0">
                <a:solidFill>
                  <a:srgbClr val="0F5D8E"/>
                </a:solidFill>
              </a:rPr>
              <a:t>Form RP-525 </a:t>
            </a:r>
            <a:r>
              <a:rPr lang="en-US" dirty="0" smtClean="0"/>
              <a:t>- Notice of Determination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Form should be filled out completely and must include the </a:t>
            </a:r>
            <a:r>
              <a:rPr lang="en-US" b="1" dirty="0" smtClean="0">
                <a:solidFill>
                  <a:srgbClr val="0F5D8E"/>
                </a:solidFill>
              </a:rPr>
              <a:t>reason</a:t>
            </a:r>
            <a:r>
              <a:rPr lang="en-US" dirty="0" smtClean="0"/>
              <a:t> for determination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Deliver Statement of Changes to Assessor</a:t>
            </a:r>
          </a:p>
          <a:p>
            <a:pPr lvl="1"/>
            <a:r>
              <a:rPr lang="en-US" dirty="0" smtClean="0"/>
              <a:t>Prior to last date for filing of the assessment roll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rgbClr val="0F5D8E"/>
                </a:solidFill>
              </a:rPr>
              <a:t>July 1</a:t>
            </a:r>
            <a:r>
              <a:rPr lang="en-US" b="1" baseline="30000" dirty="0" smtClean="0">
                <a:solidFill>
                  <a:srgbClr val="0F5D8E"/>
                </a:solidFill>
              </a:rPr>
              <a:t>st</a:t>
            </a:r>
            <a:r>
              <a:rPr lang="en-US" b="1" dirty="0" smtClean="0">
                <a:solidFill>
                  <a:srgbClr val="0F5D8E"/>
                </a:solidFill>
              </a:rPr>
              <a:t> </a:t>
            </a:r>
            <a:r>
              <a:rPr lang="en-US" dirty="0" smtClean="0"/>
              <a:t>in most towns)</a:t>
            </a:r>
          </a:p>
          <a:p>
            <a:pPr>
              <a:spcBef>
                <a:spcPts val="1600"/>
              </a:spcBef>
            </a:pPr>
            <a:r>
              <a:rPr lang="en-US" spc="-50" dirty="0" smtClean="0"/>
              <a:t>Verified List of Changes should include all stipulations </a:t>
            </a:r>
            <a:r>
              <a:rPr lang="en-US" dirty="0" smtClean="0"/>
              <a:t>and grievances filed, regardless of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57"/>
            <a:ext cx="9142858" cy="57142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6710"/>
            <a:ext cx="7772400" cy="1135063"/>
          </a:xfrm>
        </p:spPr>
        <p:txBody>
          <a:bodyPr/>
          <a:lstStyle/>
          <a:p>
            <a:r>
              <a:rPr lang="en-US" dirty="0" smtClean="0"/>
              <a:t>Second Meeting of the BAR &amp;</a:t>
            </a:r>
            <a:br>
              <a:rPr lang="en-US" dirty="0" smtClean="0"/>
            </a:br>
            <a:r>
              <a:rPr lang="en-US" dirty="0" smtClean="0"/>
              <a:t>Subsequent Complaint </a:t>
            </a:r>
            <a:r>
              <a:rPr lang="en-US" dirty="0"/>
              <a:t>R</a:t>
            </a:r>
            <a:r>
              <a:rPr lang="en-US" dirty="0" smtClean="0"/>
              <a:t>outes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628900"/>
            <a:ext cx="7772400" cy="1250156"/>
          </a:xfrm>
        </p:spPr>
        <p:txBody>
          <a:bodyPr/>
          <a:lstStyle/>
          <a:p>
            <a:r>
              <a:rPr lang="en-US" smtClean="0"/>
              <a:t>Unit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67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 Meeting of the 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85316"/>
            <a:ext cx="83058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Convened to review assessments made through the </a:t>
            </a:r>
            <a:r>
              <a:rPr lang="en-US" sz="2800" b="1" dirty="0" smtClean="0">
                <a:solidFill>
                  <a:srgbClr val="0F5D8E"/>
                </a:solidFill>
              </a:rPr>
              <a:t>Correction of Error </a:t>
            </a:r>
            <a:r>
              <a:rPr lang="en-US" sz="2800" dirty="0" smtClean="0"/>
              <a:t>process (</a:t>
            </a:r>
            <a:r>
              <a:rPr lang="en-US" sz="2800" b="1" dirty="0" smtClean="0">
                <a:solidFill>
                  <a:srgbClr val="0F5D8E"/>
                </a:solidFill>
              </a:rPr>
              <a:t>RPTL 553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  <a:spcBef>
                <a:spcPts val="700"/>
              </a:spcBef>
            </a:pPr>
            <a:r>
              <a:rPr lang="en-US" sz="2800" dirty="0" smtClean="0"/>
              <a:t>Petition is submitted either by the assessor or the County Real Property Tax Director</a:t>
            </a:r>
          </a:p>
          <a:p>
            <a:pPr>
              <a:lnSpc>
                <a:spcPct val="120000"/>
              </a:lnSpc>
              <a:spcBef>
                <a:spcPts val="700"/>
              </a:spcBef>
            </a:pPr>
            <a:r>
              <a:rPr lang="en-US" sz="2800" dirty="0" smtClean="0"/>
              <a:t>Corrects: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c</a:t>
            </a:r>
            <a:r>
              <a:rPr lang="en-US" dirty="0" smtClean="0"/>
              <a:t>lerical </a:t>
            </a:r>
            <a:r>
              <a:rPr lang="en-US" dirty="0"/>
              <a:t>e</a:t>
            </a:r>
            <a:r>
              <a:rPr lang="en-US" dirty="0" smtClean="0"/>
              <a:t>rrors 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en-US" dirty="0"/>
              <a:t>u</a:t>
            </a:r>
            <a:r>
              <a:rPr lang="en-US" dirty="0" smtClean="0"/>
              <a:t>nlawful </a:t>
            </a:r>
            <a:r>
              <a:rPr lang="en-US" dirty="0"/>
              <a:t>e</a:t>
            </a:r>
            <a:r>
              <a:rPr lang="en-US" dirty="0" smtClean="0"/>
              <a:t>ntries 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en-US" dirty="0"/>
              <a:t>e</a:t>
            </a:r>
            <a:r>
              <a:rPr lang="en-US" dirty="0" smtClean="0"/>
              <a:t>rrors in essential Fact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en-US" dirty="0"/>
              <a:t>o</a:t>
            </a:r>
            <a:r>
              <a:rPr lang="en-US" dirty="0" smtClean="0"/>
              <a:t>missions</a:t>
            </a:r>
          </a:p>
          <a:p>
            <a:pPr>
              <a:lnSpc>
                <a:spcPct val="120000"/>
              </a:lnSpc>
              <a:spcBef>
                <a:spcPts val="700"/>
              </a:spcBef>
            </a:pPr>
            <a:r>
              <a:rPr lang="en-US" sz="2800" dirty="0" smtClean="0"/>
              <a:t>Defined in </a:t>
            </a:r>
            <a:r>
              <a:rPr lang="en-US" sz="2800" b="1" dirty="0" smtClean="0">
                <a:solidFill>
                  <a:srgbClr val="0F5D8E"/>
                </a:solidFill>
              </a:rPr>
              <a:t>RPTL 550</a:t>
            </a:r>
          </a:p>
        </p:txBody>
      </p:sp>
    </p:spTree>
    <p:extLst>
      <p:ext uri="{BB962C8B-B14F-4D97-AF65-F5344CB8AC3E}">
        <p14:creationId xmlns:p14="http://schemas.microsoft.com/office/powerpoint/2010/main" val="42552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mtClean="0"/>
              <a:t>is the Second </a:t>
            </a:r>
            <a:r>
              <a:rPr lang="en-US" dirty="0" smtClean="0"/>
              <a:t>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9308"/>
            <a:ext cx="8153400" cy="368877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Between July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(15 days after the filing of the Final Assessment Roll) and not less than 20 days prior to the tax levy</a:t>
            </a:r>
          </a:p>
          <a:p>
            <a:pPr>
              <a:lnSpc>
                <a:spcPct val="110000"/>
              </a:lnSpc>
              <a:spcBef>
                <a:spcPts val="3200"/>
              </a:spcBef>
            </a:pPr>
            <a:r>
              <a:rPr lang="en-US" sz="2800" dirty="0" smtClean="0"/>
              <a:t>May have several ‘second’ meetings  (prior to school levy, county/town levy and village levy)</a:t>
            </a:r>
          </a:p>
          <a:p>
            <a:pPr lvl="1">
              <a:lnSpc>
                <a:spcPct val="110000"/>
              </a:lnSpc>
              <a:spcBef>
                <a:spcPts val="1400"/>
              </a:spcBef>
            </a:pPr>
            <a:r>
              <a:rPr lang="en-US" sz="2600" dirty="0"/>
              <a:t>e</a:t>
            </a:r>
            <a:r>
              <a:rPr lang="en-US" sz="2600" dirty="0" smtClean="0"/>
              <a:t>asier for the taxpayer, more cost effective  for the taxing jurisdiction</a:t>
            </a:r>
          </a:p>
        </p:txBody>
      </p:sp>
    </p:spTree>
    <p:extLst>
      <p:ext uri="{BB962C8B-B14F-4D97-AF65-F5344CB8AC3E}">
        <p14:creationId xmlns:p14="http://schemas.microsoft.com/office/powerpoint/2010/main" val="6365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6963"/>
            <a:ext cx="8305800" cy="3492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0F5D8E"/>
                </a:solidFill>
              </a:rPr>
              <a:t>Small Claims Assessment Review (SCAR</a:t>
            </a:r>
            <a:r>
              <a:rPr lang="en-US" sz="2800" b="1" dirty="0">
                <a:solidFill>
                  <a:srgbClr val="0F5D8E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/>
              <a:t>F</a:t>
            </a:r>
            <a:r>
              <a:rPr lang="en-US" dirty="0" smtClean="0"/>
              <a:t>or 1, 2, or 3 family residential property owners only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M</a:t>
            </a:r>
            <a:r>
              <a:rPr lang="en-US" dirty="0" smtClean="0"/>
              <a:t>ust have already filed a grievance with BAR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Must file petition within 30 days of completion and filing of the final assessment roll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S</a:t>
            </a:r>
            <a:r>
              <a:rPr lang="en-US" dirty="0" smtClean="0"/>
              <a:t>ubject to a small filing fee</a:t>
            </a:r>
          </a:p>
        </p:txBody>
      </p:sp>
    </p:spTree>
    <p:extLst>
      <p:ext uri="{BB962C8B-B14F-4D97-AF65-F5344CB8AC3E}">
        <p14:creationId xmlns:p14="http://schemas.microsoft.com/office/powerpoint/2010/main" val="18997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3500"/>
            <a:ext cx="8305800" cy="3492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0F5D8E"/>
                </a:solidFill>
              </a:rPr>
              <a:t>Tax Certiorari</a:t>
            </a:r>
            <a:endParaRPr lang="en-US" sz="2800" b="1" dirty="0">
              <a:solidFill>
                <a:srgbClr val="0F5D8E"/>
              </a:solidFill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/>
              <a:t>F</a:t>
            </a:r>
            <a:r>
              <a:rPr lang="en-US" dirty="0" smtClean="0"/>
              <a:t>or all property owners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M</a:t>
            </a:r>
            <a:r>
              <a:rPr lang="en-US" dirty="0" smtClean="0"/>
              <a:t>ust have filed a grievance with BAR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M</a:t>
            </a:r>
            <a:r>
              <a:rPr lang="en-US" dirty="0" smtClean="0"/>
              <a:t>ust file petition within 30 days of completion and filing of the final assessment roll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Should involve an attorney</a:t>
            </a:r>
          </a:p>
        </p:txBody>
      </p:sp>
    </p:spTree>
    <p:extLst>
      <p:ext uri="{BB962C8B-B14F-4D97-AF65-F5344CB8AC3E}">
        <p14:creationId xmlns:p14="http://schemas.microsoft.com/office/powerpoint/2010/main" val="34477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Subsequent Complaint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0"/>
            <a:ext cx="8305800" cy="3352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If a taxpayer subsequently files for Small Claims or </a:t>
            </a:r>
            <a:br>
              <a:rPr lang="en-US" sz="2800" dirty="0" smtClean="0"/>
            </a:br>
            <a:r>
              <a:rPr lang="en-US" sz="2800" dirty="0" smtClean="0"/>
              <a:t>Certiorari action, the BAR grievance form sets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/>
              <a:t>the parameters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sz="2600" dirty="0"/>
              <a:t>t</a:t>
            </a:r>
            <a:r>
              <a:rPr lang="en-US" sz="2600" dirty="0" smtClean="0"/>
              <a:t>axpayer cannot claim an assessed value or fair market value lower than that on the grievance form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sz="2600" dirty="0"/>
              <a:t>t</a:t>
            </a:r>
            <a:r>
              <a:rPr lang="en-US" sz="2600" dirty="0" smtClean="0"/>
              <a:t>axpayer cannot claim another grounds for relief if it is not claimed on the original grievance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3500"/>
            <a:ext cx="8305800" cy="368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Remember it is the value of the assessment being challenged, </a:t>
            </a:r>
            <a:r>
              <a:rPr lang="en-US" sz="2800" b="1" dirty="0" smtClean="0">
                <a:solidFill>
                  <a:srgbClr val="0F5D8E"/>
                </a:solidFill>
              </a:rPr>
              <a:t>not taxes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Presumption of law is that the assessors value is correct until proven otherwise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Burden of Proof is on the complainant to prove the basis of complaint with proper evidence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Objective is to seek out all the facts so that a fair decision can be made</a:t>
            </a:r>
          </a:p>
        </p:txBody>
      </p:sp>
    </p:spTree>
    <p:extLst>
      <p:ext uri="{BB962C8B-B14F-4D97-AF65-F5344CB8AC3E}">
        <p14:creationId xmlns:p14="http://schemas.microsoft.com/office/powerpoint/2010/main" val="8258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7218"/>
            <a:ext cx="8534400" cy="285288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F5D8E"/>
                </a:solidFill>
              </a:rPr>
              <a:t>Basis of determinations:</a:t>
            </a:r>
          </a:p>
          <a:p>
            <a:r>
              <a:rPr lang="en-US" spc="-70" dirty="0" smtClean="0"/>
              <a:t>Has the property owner supplied sufficient and convincing </a:t>
            </a:r>
            <a:r>
              <a:rPr lang="en-US" dirty="0" smtClean="0"/>
              <a:t>evidence to prove the assessment is incorrect?  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if </a:t>
            </a:r>
            <a:r>
              <a:rPr lang="en-US" b="1" dirty="0" smtClean="0"/>
              <a:t>YES</a:t>
            </a:r>
            <a:r>
              <a:rPr lang="en-US" dirty="0" smtClean="0"/>
              <a:t>, make appropriate </a:t>
            </a:r>
            <a:r>
              <a:rPr lang="en-US" b="1" dirty="0" smtClean="0">
                <a:solidFill>
                  <a:srgbClr val="0F5D8E"/>
                </a:solidFill>
              </a:rPr>
              <a:t>reduction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if </a:t>
            </a:r>
            <a:r>
              <a:rPr lang="en-US" b="1" dirty="0" smtClean="0"/>
              <a:t>NO</a:t>
            </a:r>
            <a:r>
              <a:rPr lang="en-US" dirty="0" smtClean="0"/>
              <a:t>, </a:t>
            </a:r>
            <a:r>
              <a:rPr lang="en-US" dirty="0"/>
              <a:t>a</a:t>
            </a:r>
            <a:r>
              <a:rPr lang="en-US" dirty="0" smtClean="0"/>
              <a:t>ssessment remains </a:t>
            </a:r>
            <a:r>
              <a:rPr lang="en-US" b="1" dirty="0" smtClean="0">
                <a:solidFill>
                  <a:srgbClr val="0F5D8E"/>
                </a:solidFill>
              </a:rPr>
              <a:t>unchanged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Complaint Process for Taxpayer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9309"/>
            <a:ext cx="8305800" cy="3797300"/>
          </a:xfrm>
        </p:spPr>
        <p:txBody>
          <a:bodyPr/>
          <a:lstStyle/>
          <a:p>
            <a:r>
              <a:rPr lang="en-US" dirty="0" smtClean="0"/>
              <a:t>If Taxpayer believes assessment is too high</a:t>
            </a:r>
          </a:p>
          <a:p>
            <a:pPr lvl="1"/>
            <a:r>
              <a:rPr lang="en-US" sz="2300" dirty="0" smtClean="0"/>
              <a:t>may first discuss with the assessor and reach agreement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Administrative Procedure for assessment complaints</a:t>
            </a:r>
          </a:p>
          <a:p>
            <a:pPr lvl="1"/>
            <a:r>
              <a:rPr lang="en-US" sz="2300" dirty="0"/>
              <a:t>f</a:t>
            </a:r>
            <a:r>
              <a:rPr lang="en-US" sz="2300" dirty="0" smtClean="0"/>
              <a:t>ile a petition with the Board of Assessment Review 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Judicial Review </a:t>
            </a:r>
          </a:p>
          <a:p>
            <a:pPr lvl="1"/>
            <a:r>
              <a:rPr lang="en-US" sz="2300" dirty="0" smtClean="0"/>
              <a:t>Small Claims Assessment Review (hearing officer)</a:t>
            </a:r>
          </a:p>
          <a:p>
            <a:pPr lvl="1"/>
            <a:r>
              <a:rPr lang="en-US" sz="2300" dirty="0" smtClean="0"/>
              <a:t>Tax Certiorari (court proceeding)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986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2700"/>
            <a:ext cx="7445190" cy="8382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F5D8E"/>
                </a:solidFill>
                <a:effectLst/>
              </a:rPr>
              <a:t>Questions?</a:t>
            </a:r>
            <a:endParaRPr lang="en-US" sz="6000" dirty="0">
              <a:solidFill>
                <a:srgbClr val="0F5D8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45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8482"/>
            <a:ext cx="8305800" cy="2311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200" dirty="0" smtClean="0"/>
              <a:t>Visit the </a:t>
            </a:r>
            <a:r>
              <a:rPr lang="en-US" sz="3200" b="1" i="1" dirty="0" smtClean="0"/>
              <a:t>New York State Office of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200" b="1" i="1" dirty="0" smtClean="0"/>
              <a:t>Real Property Tax Services </a:t>
            </a:r>
            <a:r>
              <a:rPr lang="en-US" sz="3200" dirty="0" smtClean="0"/>
              <a:t>Website</a:t>
            </a:r>
          </a:p>
          <a:p>
            <a:pPr marL="0" indent="0" algn="ctr">
              <a:spcBef>
                <a:spcPts val="4200"/>
              </a:spcBef>
              <a:buNone/>
            </a:pPr>
            <a:r>
              <a:rPr lang="en-US" sz="2800" b="1" dirty="0" smtClean="0">
                <a:solidFill>
                  <a:srgbClr val="0F5D8E"/>
                </a:solidFill>
                <a:hlinkClick r:id="rId2"/>
              </a:rPr>
              <a:t>www.tax.ny.gov/research/property/default.htm</a:t>
            </a:r>
            <a:endParaRPr lang="en-US" sz="2800" b="1" dirty="0" smtClean="0">
              <a:solidFill>
                <a:srgbClr val="0F5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Board of Assessment 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18353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0" y="317500"/>
            <a:ext cx="8892990" cy="469635"/>
          </a:xfrm>
        </p:spPr>
        <p:txBody>
          <a:bodyPr/>
          <a:lstStyle/>
          <a:p>
            <a:r>
              <a:rPr lang="en-US" dirty="0" smtClean="0"/>
              <a:t>Key Dates in the Assessment Process*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57375"/>
              </p:ext>
            </p:extLst>
          </p:nvPr>
        </p:nvGraphicFramePr>
        <p:xfrm>
          <a:off x="613063" y="1409700"/>
          <a:ext cx="7921337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8322"/>
                <a:gridCol w="3053015"/>
              </a:tblGrid>
              <a:tr h="716280">
                <a:tc>
                  <a:txBody>
                    <a:bodyPr/>
                    <a:lstStyle/>
                    <a:p>
                      <a:pPr marL="228600" lvl="1" indent="0"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Valuation Date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July 1st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228600" lvl="1" indent="0" algn="l"/>
                      <a:r>
                        <a:rPr lang="en-US" sz="2400" b="1" dirty="0" smtClean="0"/>
                        <a:t>Taxable Status Date</a:t>
                      </a:r>
                    </a:p>
                    <a:p>
                      <a:pPr marL="2286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Exemption Filing Deadline</a:t>
                      </a:r>
                      <a:endParaRPr lang="en-US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March 1st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228600" lvl="1" indent="0" algn="l"/>
                      <a:r>
                        <a:rPr lang="en-US" sz="2400" b="1" dirty="0" smtClean="0"/>
                        <a:t>Tentative Roll Filed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May 1st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290513" lvl="1" indent="0" algn="l"/>
                      <a:r>
                        <a:rPr lang="en-US" sz="2400" b="1" dirty="0" smtClean="0"/>
                        <a:t>Grievance Day</a:t>
                      </a:r>
                    </a:p>
                    <a:p>
                      <a:pPr marL="2905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May vary in towns with shared Assessor</a:t>
                      </a:r>
                      <a:endParaRPr lang="en-US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Tuesday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in May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290513" lvl="1" indent="0" algn="l"/>
                      <a:r>
                        <a:rPr lang="en-US" sz="2400" b="1" dirty="0" smtClean="0"/>
                        <a:t>Final Roll Filed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July 1st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424055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in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3714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2946</Words>
  <Application>Microsoft Office PowerPoint</Application>
  <PresentationFormat>On-screen Show (16:10)</PresentationFormat>
  <Paragraphs>461</Paragraphs>
  <Slides>82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Board of Assessment Review</vt:lpstr>
      <vt:lpstr>Contact</vt:lpstr>
      <vt:lpstr>Course Outline</vt:lpstr>
      <vt:lpstr>The Real Property Tax</vt:lpstr>
      <vt:lpstr>Responsibilities of the Assessor</vt:lpstr>
      <vt:lpstr>Role of the BAR</vt:lpstr>
      <vt:lpstr>Role of the Assessor in relation to BAR</vt:lpstr>
      <vt:lpstr>Complaint Process for Taxpayer</vt:lpstr>
      <vt:lpstr>Key Dates in the Assessment Process*</vt:lpstr>
      <vt:lpstr>Assessment of Real Property</vt:lpstr>
      <vt:lpstr>Assessment of Real Property</vt:lpstr>
      <vt:lpstr>The Standard of Assessment</vt:lpstr>
      <vt:lpstr>The Standard of Assessment</vt:lpstr>
      <vt:lpstr>Assessment of Real Property</vt:lpstr>
      <vt:lpstr>How is Market Value Determined?</vt:lpstr>
      <vt:lpstr>Three Approaches to Value</vt:lpstr>
      <vt:lpstr>Assessment of Real Property</vt:lpstr>
      <vt:lpstr>Assessment of Real Property</vt:lpstr>
      <vt:lpstr>Board of Assessment Review Profile</vt:lpstr>
      <vt:lpstr>Profile of the BAR</vt:lpstr>
      <vt:lpstr>Qualifications</vt:lpstr>
      <vt:lpstr>BAR Responsibility</vt:lpstr>
      <vt:lpstr>Training and Certification</vt:lpstr>
      <vt:lpstr>Disclosure of Interest</vt:lpstr>
      <vt:lpstr>Grievance Day preparation</vt:lpstr>
      <vt:lpstr>Grievance Day Preparation</vt:lpstr>
      <vt:lpstr>Informational Meeting with Assessor</vt:lpstr>
      <vt:lpstr>Grievance Day Preparation</vt:lpstr>
      <vt:lpstr>Assessors Rights</vt:lpstr>
      <vt:lpstr>Holding Grievance Hearings</vt:lpstr>
      <vt:lpstr>Holding Grievance Hearings</vt:lpstr>
      <vt:lpstr>Quorum Requirements for Hearing</vt:lpstr>
      <vt:lpstr>Complaint Requirements</vt:lpstr>
      <vt:lpstr>Seating Arrangement</vt:lpstr>
      <vt:lpstr>Powers and Duties of the BAR</vt:lpstr>
      <vt:lpstr>Assessors Role in Hearings</vt:lpstr>
      <vt:lpstr>Hearing Testimony and Taking Proof</vt:lpstr>
      <vt:lpstr>Hearing Testimony and Taking Proof</vt:lpstr>
      <vt:lpstr>Holding Grievance Hearings</vt:lpstr>
      <vt:lpstr>Holding Grievance Hearings</vt:lpstr>
      <vt:lpstr>Grounds for Complaints on Assessments</vt:lpstr>
      <vt:lpstr>PowerPoint Presentation</vt:lpstr>
      <vt:lpstr>PowerPoint Presentation</vt:lpstr>
      <vt:lpstr>Complaint Form</vt:lpstr>
      <vt:lpstr> Complaint Form (RP-524) </vt:lpstr>
      <vt:lpstr> Complaint Form </vt:lpstr>
      <vt:lpstr>Complaint Requirements</vt:lpstr>
      <vt:lpstr>Grounds for Complaint</vt:lpstr>
      <vt:lpstr>Grounds for Complaint</vt:lpstr>
      <vt:lpstr>Grounds for Complaint</vt:lpstr>
      <vt:lpstr>Information to Support Full Value</vt:lpstr>
      <vt:lpstr>Grounds for Complaint</vt:lpstr>
      <vt:lpstr>Grounds for Complaint</vt:lpstr>
      <vt:lpstr>Grounds for Complaint</vt:lpstr>
      <vt:lpstr>STAR Registration Program</vt:lpstr>
      <vt:lpstr>STAR and the role of the BAR</vt:lpstr>
      <vt:lpstr>Determinations of the Board of Assessment Review</vt:lpstr>
      <vt:lpstr>PowerPoint Presentation</vt:lpstr>
      <vt:lpstr>PowerPoint Presentation</vt:lpstr>
      <vt:lpstr>Convincing Evidence</vt:lpstr>
      <vt:lpstr>Convincing Evidence</vt:lpstr>
      <vt:lpstr>Unwarranted Change</vt:lpstr>
      <vt:lpstr>Weighing the Evidence</vt:lpstr>
      <vt:lpstr>Weighing the Evidence</vt:lpstr>
      <vt:lpstr>Stipulations</vt:lpstr>
      <vt:lpstr>Grounds for Dismissal of Complaint</vt:lpstr>
      <vt:lpstr>Grounds for Dismissal of Complaint</vt:lpstr>
      <vt:lpstr>Powers of the BAR</vt:lpstr>
      <vt:lpstr>Determination Meeting</vt:lpstr>
      <vt:lpstr>Determination Meeting</vt:lpstr>
      <vt:lpstr>Once Determinations are Made…</vt:lpstr>
      <vt:lpstr>Second Meeting of the BAR &amp; Subsequent Complaint Routes</vt:lpstr>
      <vt:lpstr>Second Meeting of the BAR</vt:lpstr>
      <vt:lpstr>When is the Second Meeting?</vt:lpstr>
      <vt:lpstr>Subsequent Complaint Routes</vt:lpstr>
      <vt:lpstr>Subsequent Complaint Routes</vt:lpstr>
      <vt:lpstr>Subsequent Complaint Routes</vt:lpstr>
      <vt:lpstr>Summary and Review</vt:lpstr>
      <vt:lpstr>Summary and Review</vt:lpstr>
      <vt:lpstr>Questions?</vt:lpstr>
      <vt:lpstr>Additional Information</vt:lpstr>
      <vt:lpstr>Board of Assessment Review</vt:lpstr>
    </vt:vector>
  </TitlesOfParts>
  <Company>NYSDTF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Bichteman</dc:creator>
  <cp:lastModifiedBy>fitzsimm</cp:lastModifiedBy>
  <cp:revision>85</cp:revision>
  <cp:lastPrinted>2013-01-28T16:32:34Z</cp:lastPrinted>
  <dcterms:created xsi:type="dcterms:W3CDTF">2010-03-25T14:46:05Z</dcterms:created>
  <dcterms:modified xsi:type="dcterms:W3CDTF">2014-04-01T15:10:54Z</dcterms:modified>
</cp:coreProperties>
</file>