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7" r:id="rId1"/>
    <p:sldMasterId id="2147483660" r:id="rId2"/>
    <p:sldMasterId id="2147483678" r:id="rId3"/>
  </p:sldMasterIdLst>
  <p:notesMasterIdLst>
    <p:notesMasterId r:id="rId118"/>
  </p:notesMasterIdLst>
  <p:sldIdLst>
    <p:sldId id="410" r:id="rId4"/>
    <p:sldId id="365" r:id="rId5"/>
    <p:sldId id="282" r:id="rId6"/>
    <p:sldId id="425" r:id="rId7"/>
    <p:sldId id="411" r:id="rId8"/>
    <p:sldId id="263" r:id="rId9"/>
    <p:sldId id="426" r:id="rId10"/>
    <p:sldId id="881" r:id="rId11"/>
    <p:sldId id="882" r:id="rId12"/>
    <p:sldId id="883" r:id="rId13"/>
    <p:sldId id="884" r:id="rId14"/>
    <p:sldId id="885" r:id="rId15"/>
    <p:sldId id="886" r:id="rId16"/>
    <p:sldId id="298" r:id="rId17"/>
    <p:sldId id="416" r:id="rId18"/>
    <p:sldId id="415" r:id="rId19"/>
    <p:sldId id="417" r:id="rId20"/>
    <p:sldId id="924" r:id="rId21"/>
    <p:sldId id="923" r:id="rId22"/>
    <p:sldId id="925" r:id="rId23"/>
    <p:sldId id="922" r:id="rId24"/>
    <p:sldId id="343" r:id="rId25"/>
    <p:sldId id="364" r:id="rId26"/>
    <p:sldId id="413" r:id="rId27"/>
    <p:sldId id="301" r:id="rId28"/>
    <p:sldId id="294" r:id="rId29"/>
    <p:sldId id="420" r:id="rId30"/>
    <p:sldId id="419" r:id="rId31"/>
    <p:sldId id="290" r:id="rId32"/>
    <p:sldId id="584" r:id="rId33"/>
    <p:sldId id="586" r:id="rId34"/>
    <p:sldId id="867" r:id="rId35"/>
    <p:sldId id="868" r:id="rId36"/>
    <p:sldId id="418" r:id="rId37"/>
    <p:sldId id="869" r:id="rId38"/>
    <p:sldId id="870" r:id="rId39"/>
    <p:sldId id="389" r:id="rId40"/>
    <p:sldId id="871" r:id="rId41"/>
    <p:sldId id="388" r:id="rId42"/>
    <p:sldId id="382" r:id="rId43"/>
    <p:sldId id="735" r:id="rId44"/>
    <p:sldId id="269" r:id="rId45"/>
    <p:sldId id="877" r:id="rId46"/>
    <p:sldId id="887" r:id="rId47"/>
    <p:sldId id="888" r:id="rId48"/>
    <p:sldId id="891" r:id="rId49"/>
    <p:sldId id="889" r:id="rId50"/>
    <p:sldId id="890" r:id="rId51"/>
    <p:sldId id="893" r:id="rId52"/>
    <p:sldId id="892" r:id="rId53"/>
    <p:sldId id="926" r:id="rId54"/>
    <p:sldId id="895" r:id="rId55"/>
    <p:sldId id="897" r:id="rId56"/>
    <p:sldId id="898" r:id="rId57"/>
    <p:sldId id="311" r:id="rId58"/>
    <p:sldId id="379" r:id="rId59"/>
    <p:sldId id="380" r:id="rId60"/>
    <p:sldId id="421" r:id="rId61"/>
    <p:sldId id="422" r:id="rId62"/>
    <p:sldId id="423" r:id="rId63"/>
    <p:sldId id="406" r:id="rId64"/>
    <p:sldId id="407" r:id="rId65"/>
    <p:sldId id="408" r:id="rId66"/>
    <p:sldId id="387" r:id="rId67"/>
    <p:sldId id="899" r:id="rId68"/>
    <p:sldId id="900" r:id="rId69"/>
    <p:sldId id="930" r:id="rId70"/>
    <p:sldId id="903" r:id="rId71"/>
    <p:sldId id="931" r:id="rId72"/>
    <p:sldId id="932" r:id="rId73"/>
    <p:sldId id="906" r:id="rId74"/>
    <p:sldId id="912" r:id="rId75"/>
    <p:sldId id="913" r:id="rId76"/>
    <p:sldId id="911" r:id="rId77"/>
    <p:sldId id="914" r:id="rId78"/>
    <p:sldId id="933" r:id="rId79"/>
    <p:sldId id="905" r:id="rId80"/>
    <p:sldId id="936" r:id="rId81"/>
    <p:sldId id="285" r:id="rId82"/>
    <p:sldId id="910" r:id="rId83"/>
    <p:sldId id="909" r:id="rId84"/>
    <p:sldId id="915" r:id="rId85"/>
    <p:sldId id="916" r:id="rId86"/>
    <p:sldId id="918" r:id="rId87"/>
    <p:sldId id="917" r:id="rId88"/>
    <p:sldId id="919" r:id="rId89"/>
    <p:sldId id="921" r:id="rId90"/>
    <p:sldId id="920" r:id="rId91"/>
    <p:sldId id="289" r:id="rId92"/>
    <p:sldId id="319" r:id="rId93"/>
    <p:sldId id="383" r:id="rId94"/>
    <p:sldId id="409" r:id="rId95"/>
    <p:sldId id="330" r:id="rId96"/>
    <p:sldId id="347" r:id="rId97"/>
    <p:sldId id="935" r:id="rId98"/>
    <p:sldId id="362" r:id="rId99"/>
    <p:sldId id="395" r:id="rId100"/>
    <p:sldId id="363" r:id="rId101"/>
    <p:sldId id="394" r:id="rId102"/>
    <p:sldId id="391" r:id="rId103"/>
    <p:sldId id="374" r:id="rId104"/>
    <p:sldId id="902" r:id="rId105"/>
    <p:sldId id="392" r:id="rId106"/>
    <p:sldId id="393" r:id="rId107"/>
    <p:sldId id="405" r:id="rId108"/>
    <p:sldId id="412" r:id="rId109"/>
    <p:sldId id="396" r:id="rId110"/>
    <p:sldId id="398" r:id="rId111"/>
    <p:sldId id="399" r:id="rId112"/>
    <p:sldId id="276" r:id="rId113"/>
    <p:sldId id="277" r:id="rId114"/>
    <p:sldId id="270" r:id="rId115"/>
    <p:sldId id="280" r:id="rId116"/>
    <p:sldId id="265" r:id="rId117"/>
  </p:sldIdLst>
  <p:sldSz cx="12192000" cy="6858000"/>
  <p:notesSz cx="6858000" cy="9144000"/>
  <p:embeddedFontLst>
    <p:embeddedFont>
      <p:font typeface="Oswald" pitchFamily="2" charset="0"/>
      <p:regular r:id="rId119"/>
      <p:bold r:id="rId120"/>
    </p:embeddedFont>
    <p:embeddedFont>
      <p:font typeface="Proxima Nova Rg" panose="02000506030000020004" charset="0"/>
      <p:regular r:id="rId121"/>
      <p:bold r:id="rId122"/>
      <p:italic r:id="rId123"/>
      <p:boldItalic r:id="rId124"/>
    </p:embeddedFont>
    <p:embeddedFont>
      <p:font typeface="Sabon Next LT" panose="02000500000000000000" pitchFamily="2" charset="0"/>
      <p:regular r:id="rId125"/>
      <p:bold r:id="rId126"/>
      <p:italic r:id="rId127"/>
      <p:boldItalic r:id="rId1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36" userDrawn="1">
          <p15:clr>
            <a:srgbClr val="A4A3A4"/>
          </p15:clr>
        </p15:guide>
        <p15:guide id="2" pos="456" userDrawn="1">
          <p15:clr>
            <a:srgbClr val="A4A3A4"/>
          </p15:clr>
        </p15:guide>
        <p15:guide id="3" pos="552" userDrawn="1">
          <p15:clr>
            <a:srgbClr val="A4A3A4"/>
          </p15:clr>
        </p15:guide>
        <p15:guide id="4" orient="horz" pos="42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328AAF-CE53-1B05-8DAC-6D2E7347E0BE}" name="Carlson, Sara B (TAX)" initials="SC" userId="S::Sara.Carlson@tax.ny.gov::ecc76fbd-2567-4a4f-a59c-9292e14ca529" providerId="AD"/>
  <p188:author id="{0EBC91FE-C4FC-D779-7C02-B60057B007C4}" name="Therkildsen, Amber (TAX)" initials="AT" userId="S::Amber.Therkildsen@tax.ny.gov::e66866a5-281a-41af-85eb-b7c2106dff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E5EDED"/>
    <a:srgbClr val="EAEAEA"/>
    <a:srgbClr val="0B5D66"/>
    <a:srgbClr val="D0D0D0"/>
    <a:srgbClr val="65999E"/>
    <a:srgbClr val="000000"/>
    <a:srgbClr val="FF33CC"/>
    <a:srgbClr val="62666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10" autoAdjust="0"/>
    <p:restoredTop sz="87893" autoAdjust="0"/>
  </p:normalViewPr>
  <p:slideViewPr>
    <p:cSldViewPr snapToGrid="0">
      <p:cViewPr varScale="1">
        <p:scale>
          <a:sx n="93" d="100"/>
          <a:sy n="93" d="100"/>
        </p:scale>
        <p:origin x="366" y="96"/>
      </p:cViewPr>
      <p:guideLst>
        <p:guide orient="horz" pos="2736"/>
        <p:guide pos="456"/>
        <p:guide pos="552"/>
        <p:guide orient="horz" pos="4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5.fntdata"/><Relationship Id="rId128" Type="http://schemas.openxmlformats.org/officeDocument/2006/relationships/font" Target="fonts/font10.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notesMaster" Target="notesMasters/notesMaster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font" Target="fonts/font6.fntdata"/><Relationship Id="rId129"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font" Target="fonts/font1.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2.fntdata"/><Relationship Id="rId125"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3.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5C14AC-A541-4BF4-871E-3E5A11EDDC5B}"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055D963A-0D29-4710-895D-F53A18333C25}">
      <dgm:prSet phldrT="[Text]"/>
      <dgm:spPr>
        <a:solidFill>
          <a:srgbClr val="E5EDED"/>
        </a:solidFill>
        <a:effectLst>
          <a:softEdge rad="31750"/>
        </a:effectLst>
      </dgm:spPr>
      <dgm:t>
        <a:bodyPr/>
        <a:lstStyle/>
        <a:p>
          <a:r>
            <a:rPr lang="en-US" b="1" dirty="0">
              <a:solidFill>
                <a:srgbClr val="0B5D66"/>
              </a:solidFill>
              <a:latin typeface="Proxima Nova Rg" panose="02000506030000020004" charset="0"/>
            </a:rPr>
            <a:t>Adjustments to income</a:t>
          </a:r>
        </a:p>
      </dgm:t>
    </dgm:pt>
    <dgm:pt modelId="{64CE8054-07A0-4C50-97B8-5829E38B2B51}" type="parTrans" cxnId="{2586C6D7-3BAE-49BF-8CE3-84F6D38292AB}">
      <dgm:prSet/>
      <dgm:spPr/>
      <dgm:t>
        <a:bodyPr/>
        <a:lstStyle/>
        <a:p>
          <a:endParaRPr lang="en-US"/>
        </a:p>
      </dgm:t>
    </dgm:pt>
    <dgm:pt modelId="{DAECA2D0-CCAA-4108-A751-0AEA9C21550E}" type="sibTrans" cxnId="{2586C6D7-3BAE-49BF-8CE3-84F6D38292AB}">
      <dgm:prSet/>
      <dgm:spPr>
        <a:ln w="22225">
          <a:solidFill>
            <a:srgbClr val="0B5D66"/>
          </a:solidFill>
        </a:ln>
      </dgm:spPr>
      <dgm:t>
        <a:bodyPr/>
        <a:lstStyle/>
        <a:p>
          <a:endParaRPr lang="en-US" dirty="0"/>
        </a:p>
      </dgm:t>
    </dgm:pt>
    <dgm:pt modelId="{CE0AD493-2E70-4886-853F-352899717B9D}">
      <dgm:prSet phldrT="[Text]"/>
      <dgm:spPr>
        <a:solidFill>
          <a:srgbClr val="E5EDED"/>
        </a:solidFill>
        <a:effectLst>
          <a:softEdge rad="31750"/>
        </a:effectLst>
      </dgm:spPr>
      <dgm:t>
        <a:bodyPr/>
        <a:lstStyle/>
        <a:p>
          <a:r>
            <a:rPr lang="en-US" b="1" dirty="0">
              <a:solidFill>
                <a:srgbClr val="0B5D66"/>
              </a:solidFill>
              <a:latin typeface="Proxima Nova Rg" panose="02000506030000020004" charset="0"/>
            </a:rPr>
            <a:t>Federal Adjusted Gross Income</a:t>
          </a:r>
        </a:p>
      </dgm:t>
    </dgm:pt>
    <dgm:pt modelId="{C972DEB1-369F-4B61-9D54-3EEAF1F9D4CA}" type="parTrans" cxnId="{F311590A-48AD-4973-AB8E-7FF6B5947E49}">
      <dgm:prSet/>
      <dgm:spPr/>
      <dgm:t>
        <a:bodyPr/>
        <a:lstStyle/>
        <a:p>
          <a:endParaRPr lang="en-US"/>
        </a:p>
      </dgm:t>
    </dgm:pt>
    <dgm:pt modelId="{EC8BA8BA-1D51-4854-9B7A-61786346A645}" type="sibTrans" cxnId="{F311590A-48AD-4973-AB8E-7FF6B5947E49}">
      <dgm:prSet/>
      <dgm:spPr>
        <a:ln w="22225">
          <a:solidFill>
            <a:srgbClr val="0B5D66"/>
          </a:solidFill>
        </a:ln>
      </dgm:spPr>
      <dgm:t>
        <a:bodyPr/>
        <a:lstStyle/>
        <a:p>
          <a:endParaRPr lang="en-US" dirty="0"/>
        </a:p>
      </dgm:t>
    </dgm:pt>
    <dgm:pt modelId="{EF802893-0E97-4460-B161-A6124CE16CB4}">
      <dgm:prSet phldrT="[Text]"/>
      <dgm:spPr>
        <a:solidFill>
          <a:srgbClr val="E5EDED"/>
        </a:solidFill>
        <a:effectLst>
          <a:softEdge rad="31750"/>
        </a:effectLst>
      </dgm:spPr>
      <dgm:t>
        <a:bodyPr/>
        <a:lstStyle/>
        <a:p>
          <a:r>
            <a:rPr lang="en-US" b="1" dirty="0">
              <a:solidFill>
                <a:srgbClr val="0B5D66"/>
              </a:solidFill>
              <a:latin typeface="Proxima Nova Rg" panose="02000506030000020004" charset="0"/>
            </a:rPr>
            <a:t>New York additions and subtractions</a:t>
          </a:r>
        </a:p>
      </dgm:t>
    </dgm:pt>
    <dgm:pt modelId="{6D5DD5C3-EFC5-487E-A501-E5DF1CDA51BA}" type="parTrans" cxnId="{E5C1672D-6AE6-4A9A-8C8E-5B5C9D500C1E}">
      <dgm:prSet/>
      <dgm:spPr/>
      <dgm:t>
        <a:bodyPr/>
        <a:lstStyle/>
        <a:p>
          <a:endParaRPr lang="en-US"/>
        </a:p>
      </dgm:t>
    </dgm:pt>
    <dgm:pt modelId="{F1C6024C-EDD0-4BDC-93B0-7D9514E4A4A1}" type="sibTrans" cxnId="{E5C1672D-6AE6-4A9A-8C8E-5B5C9D500C1E}">
      <dgm:prSet/>
      <dgm:spPr>
        <a:ln w="22225">
          <a:solidFill>
            <a:srgbClr val="0B5D66"/>
          </a:solidFill>
        </a:ln>
      </dgm:spPr>
      <dgm:t>
        <a:bodyPr/>
        <a:lstStyle/>
        <a:p>
          <a:endParaRPr lang="en-US" dirty="0"/>
        </a:p>
      </dgm:t>
    </dgm:pt>
    <dgm:pt modelId="{89FBACA8-5875-48BF-9F00-76D72E69D376}">
      <dgm:prSet phldrT="[Text]"/>
      <dgm:spPr>
        <a:solidFill>
          <a:srgbClr val="E5EDED"/>
        </a:solidFill>
        <a:effectLst>
          <a:softEdge rad="31750"/>
        </a:effectLst>
      </dgm:spPr>
      <dgm:t>
        <a:bodyPr/>
        <a:lstStyle/>
        <a:p>
          <a:r>
            <a:rPr lang="en-US" b="1" dirty="0">
              <a:solidFill>
                <a:srgbClr val="0B5D66"/>
              </a:solidFill>
              <a:latin typeface="Proxima Nova Rg" panose="02000506030000020004" charset="0"/>
            </a:rPr>
            <a:t>New York Adjusted Gross Income (NYAGI)</a:t>
          </a:r>
        </a:p>
      </dgm:t>
    </dgm:pt>
    <dgm:pt modelId="{64DD3548-717A-442D-9CDA-75B520570A03}" type="parTrans" cxnId="{30DF790C-40BD-4EDB-9A33-1D2AFD29CDD1}">
      <dgm:prSet/>
      <dgm:spPr/>
      <dgm:t>
        <a:bodyPr/>
        <a:lstStyle/>
        <a:p>
          <a:endParaRPr lang="en-US"/>
        </a:p>
      </dgm:t>
    </dgm:pt>
    <dgm:pt modelId="{8386BE23-46CB-43A3-9122-574D3478F6F3}" type="sibTrans" cxnId="{30DF790C-40BD-4EDB-9A33-1D2AFD29CDD1}">
      <dgm:prSet/>
      <dgm:spPr>
        <a:ln w="22225">
          <a:solidFill>
            <a:srgbClr val="0B5D66"/>
          </a:solidFill>
        </a:ln>
      </dgm:spPr>
      <dgm:t>
        <a:bodyPr/>
        <a:lstStyle/>
        <a:p>
          <a:endParaRPr lang="en-US" dirty="0"/>
        </a:p>
      </dgm:t>
    </dgm:pt>
    <dgm:pt modelId="{D298D2B8-B994-46E5-80EF-E5270B78F2C7}">
      <dgm:prSet/>
      <dgm:spPr>
        <a:solidFill>
          <a:srgbClr val="E5EDED"/>
        </a:solidFill>
        <a:effectLst>
          <a:softEdge rad="31750"/>
        </a:effectLst>
      </dgm:spPr>
      <dgm:t>
        <a:bodyPr/>
        <a:lstStyle/>
        <a:p>
          <a:r>
            <a:rPr lang="en-US" b="1" dirty="0">
              <a:solidFill>
                <a:srgbClr val="0B5D66"/>
              </a:solidFill>
              <a:latin typeface="Proxima Nova Rg" panose="02000506030000020004" charset="0"/>
            </a:rPr>
            <a:t>Standard or New York Itemized Deductions</a:t>
          </a:r>
        </a:p>
      </dgm:t>
    </dgm:pt>
    <dgm:pt modelId="{2AF84892-9B71-4564-9B4E-BC8610686AD8}" type="parTrans" cxnId="{515D47AC-64C9-48A3-8273-4A03DE978F65}">
      <dgm:prSet/>
      <dgm:spPr/>
      <dgm:t>
        <a:bodyPr/>
        <a:lstStyle/>
        <a:p>
          <a:endParaRPr lang="en-US"/>
        </a:p>
      </dgm:t>
    </dgm:pt>
    <dgm:pt modelId="{F9518B5F-341F-4D2B-82D9-DC9965ED1069}" type="sibTrans" cxnId="{515D47AC-64C9-48A3-8273-4A03DE978F65}">
      <dgm:prSet/>
      <dgm:spPr>
        <a:ln w="22225">
          <a:solidFill>
            <a:srgbClr val="0B5D66"/>
          </a:solidFill>
        </a:ln>
      </dgm:spPr>
      <dgm:t>
        <a:bodyPr/>
        <a:lstStyle/>
        <a:p>
          <a:endParaRPr lang="en-US" dirty="0"/>
        </a:p>
      </dgm:t>
    </dgm:pt>
    <dgm:pt modelId="{C87E73F7-3D10-4DBE-B8E7-7F1F0CC22EE1}">
      <dgm:prSet/>
      <dgm:spPr>
        <a:solidFill>
          <a:srgbClr val="E5EDED"/>
        </a:solidFill>
        <a:effectLst>
          <a:softEdge rad="31750"/>
        </a:effectLst>
      </dgm:spPr>
      <dgm:t>
        <a:bodyPr/>
        <a:lstStyle/>
        <a:p>
          <a:r>
            <a:rPr lang="en-US" b="1" dirty="0">
              <a:solidFill>
                <a:srgbClr val="0B5D66"/>
              </a:solidFill>
              <a:latin typeface="Proxima Nova Rg" panose="02000506030000020004" charset="0"/>
            </a:rPr>
            <a:t>NY Taxable Income</a:t>
          </a:r>
        </a:p>
      </dgm:t>
    </dgm:pt>
    <dgm:pt modelId="{3F970122-4372-4621-85DC-9D15FC2EB2BE}" type="parTrans" cxnId="{97A78E53-1F5B-4BE6-B012-EE53342AD0DC}">
      <dgm:prSet/>
      <dgm:spPr/>
      <dgm:t>
        <a:bodyPr/>
        <a:lstStyle/>
        <a:p>
          <a:endParaRPr lang="en-US"/>
        </a:p>
      </dgm:t>
    </dgm:pt>
    <dgm:pt modelId="{B06909A3-0F88-4FEB-822F-D7ED94AFB71D}" type="sibTrans" cxnId="{97A78E53-1F5B-4BE6-B012-EE53342AD0DC}">
      <dgm:prSet/>
      <dgm:spPr>
        <a:ln w="22225">
          <a:solidFill>
            <a:srgbClr val="0B5D66"/>
          </a:solidFill>
        </a:ln>
      </dgm:spPr>
      <dgm:t>
        <a:bodyPr/>
        <a:lstStyle/>
        <a:p>
          <a:endParaRPr lang="en-US" dirty="0"/>
        </a:p>
      </dgm:t>
    </dgm:pt>
    <dgm:pt modelId="{7823F799-A8A7-432D-9645-C0DF64E8CABB}">
      <dgm:prSet/>
      <dgm:spPr>
        <a:solidFill>
          <a:srgbClr val="E5EDED"/>
        </a:solidFill>
        <a:effectLst>
          <a:softEdge rad="31750"/>
        </a:effectLst>
      </dgm:spPr>
      <dgm:t>
        <a:bodyPr/>
        <a:lstStyle/>
        <a:p>
          <a:r>
            <a:rPr lang="en-US" b="1" dirty="0">
              <a:solidFill>
                <a:srgbClr val="0B5D66"/>
              </a:solidFill>
            </a:rPr>
            <a:t>Credits</a:t>
          </a:r>
        </a:p>
      </dgm:t>
    </dgm:pt>
    <dgm:pt modelId="{B51FB21B-600E-4780-921E-AD6B2813EE9B}" type="parTrans" cxnId="{FAC9F829-9072-470B-AC0B-2A469EE917AE}">
      <dgm:prSet/>
      <dgm:spPr/>
      <dgm:t>
        <a:bodyPr/>
        <a:lstStyle/>
        <a:p>
          <a:endParaRPr lang="en-US"/>
        </a:p>
      </dgm:t>
    </dgm:pt>
    <dgm:pt modelId="{15161389-F6B6-4930-8946-8F48DD94C027}" type="sibTrans" cxnId="{FAC9F829-9072-470B-AC0B-2A469EE917AE}">
      <dgm:prSet/>
      <dgm:spPr/>
      <dgm:t>
        <a:bodyPr/>
        <a:lstStyle/>
        <a:p>
          <a:endParaRPr lang="en-US"/>
        </a:p>
      </dgm:t>
    </dgm:pt>
    <dgm:pt modelId="{F5F0BA3E-3A4B-4C67-8E53-2E7290C0768D}">
      <dgm:prSet phldrT="[Text]"/>
      <dgm:spPr>
        <a:solidFill>
          <a:srgbClr val="E5EDED"/>
        </a:solidFill>
        <a:effectLst>
          <a:softEdge rad="31750"/>
        </a:effectLst>
      </dgm:spPr>
      <dgm:t>
        <a:bodyPr/>
        <a:lstStyle/>
        <a:p>
          <a:r>
            <a:rPr lang="en-US" b="1" dirty="0">
              <a:solidFill>
                <a:srgbClr val="0B5D66"/>
              </a:solidFill>
              <a:latin typeface="Proxima Nova Rg" panose="02000506030000020004" charset="0"/>
            </a:rPr>
            <a:t>Federal Adjusted Gross Income (FAGI)</a:t>
          </a:r>
        </a:p>
      </dgm:t>
    </dgm:pt>
    <dgm:pt modelId="{24DB385B-5B9C-4685-9B33-2EB22498947A}" type="sibTrans" cxnId="{64201037-E2FA-45A7-BCAB-2CA85E082373}">
      <dgm:prSet/>
      <dgm:spPr>
        <a:ln w="22225">
          <a:solidFill>
            <a:srgbClr val="006666"/>
          </a:solidFill>
        </a:ln>
      </dgm:spPr>
      <dgm:t>
        <a:bodyPr/>
        <a:lstStyle/>
        <a:p>
          <a:endParaRPr lang="en-US" dirty="0"/>
        </a:p>
      </dgm:t>
    </dgm:pt>
    <dgm:pt modelId="{8FEDFB78-6551-4593-AEB9-E319BBB554FA}" type="parTrans" cxnId="{64201037-E2FA-45A7-BCAB-2CA85E082373}">
      <dgm:prSet/>
      <dgm:spPr/>
      <dgm:t>
        <a:bodyPr/>
        <a:lstStyle/>
        <a:p>
          <a:endParaRPr lang="en-US"/>
        </a:p>
      </dgm:t>
    </dgm:pt>
    <dgm:pt modelId="{B20A38A2-4FFD-4440-8126-9FDA63264356}" type="pres">
      <dgm:prSet presAssocID="{B35C14AC-A541-4BF4-871E-3E5A11EDDC5B}" presName="Name0" presStyleCnt="0">
        <dgm:presLayoutVars>
          <dgm:dir/>
          <dgm:resizeHandles val="exact"/>
        </dgm:presLayoutVars>
      </dgm:prSet>
      <dgm:spPr/>
    </dgm:pt>
    <dgm:pt modelId="{C763D367-3582-43DF-B26C-15772B2F837C}" type="pres">
      <dgm:prSet presAssocID="{F5F0BA3E-3A4B-4C67-8E53-2E7290C0768D}" presName="node" presStyleLbl="node1" presStyleIdx="0" presStyleCnt="8">
        <dgm:presLayoutVars>
          <dgm:bulletEnabled val="1"/>
        </dgm:presLayoutVars>
      </dgm:prSet>
      <dgm:spPr>
        <a:prstGeom prst="roundRect">
          <a:avLst/>
        </a:prstGeom>
      </dgm:spPr>
    </dgm:pt>
    <dgm:pt modelId="{40858CD0-879D-47E8-842B-6B54F33B44DB}" type="pres">
      <dgm:prSet presAssocID="{24DB385B-5B9C-4685-9B33-2EB22498947A}" presName="sibTrans" presStyleLbl="sibTrans1D1" presStyleIdx="0" presStyleCnt="7"/>
      <dgm:spPr/>
    </dgm:pt>
    <dgm:pt modelId="{DA3FEABF-AA97-4973-B86B-2378E9877ECC}" type="pres">
      <dgm:prSet presAssocID="{24DB385B-5B9C-4685-9B33-2EB22498947A}" presName="connectorText" presStyleLbl="sibTrans1D1" presStyleIdx="0" presStyleCnt="7"/>
      <dgm:spPr/>
    </dgm:pt>
    <dgm:pt modelId="{2CBDDED9-FF5E-4BF0-B4DB-6418FBA77DCE}" type="pres">
      <dgm:prSet presAssocID="{055D963A-0D29-4710-895D-F53A18333C25}" presName="node" presStyleLbl="node1" presStyleIdx="1" presStyleCnt="8">
        <dgm:presLayoutVars>
          <dgm:bulletEnabled val="1"/>
        </dgm:presLayoutVars>
      </dgm:prSet>
      <dgm:spPr>
        <a:prstGeom prst="roundRect">
          <a:avLst/>
        </a:prstGeom>
      </dgm:spPr>
    </dgm:pt>
    <dgm:pt modelId="{279B31E7-8F1F-493D-A441-03D24BC6F731}" type="pres">
      <dgm:prSet presAssocID="{DAECA2D0-CCAA-4108-A751-0AEA9C21550E}" presName="sibTrans" presStyleLbl="sibTrans1D1" presStyleIdx="1" presStyleCnt="7"/>
      <dgm:spPr/>
    </dgm:pt>
    <dgm:pt modelId="{ED82E267-6AD9-4705-883E-B04C5844F694}" type="pres">
      <dgm:prSet presAssocID="{DAECA2D0-CCAA-4108-A751-0AEA9C21550E}" presName="connectorText" presStyleLbl="sibTrans1D1" presStyleIdx="1" presStyleCnt="7"/>
      <dgm:spPr/>
    </dgm:pt>
    <dgm:pt modelId="{D7E522D6-DAEF-4D75-83E0-FFC09CF693A2}" type="pres">
      <dgm:prSet presAssocID="{CE0AD493-2E70-4886-853F-352899717B9D}" presName="node" presStyleLbl="node1" presStyleIdx="2" presStyleCnt="8">
        <dgm:presLayoutVars>
          <dgm:bulletEnabled val="1"/>
        </dgm:presLayoutVars>
      </dgm:prSet>
      <dgm:spPr>
        <a:prstGeom prst="roundRect">
          <a:avLst/>
        </a:prstGeom>
      </dgm:spPr>
    </dgm:pt>
    <dgm:pt modelId="{E5EDD89C-1FC2-44B2-BBDF-35EE96487579}" type="pres">
      <dgm:prSet presAssocID="{EC8BA8BA-1D51-4854-9B7A-61786346A645}" presName="sibTrans" presStyleLbl="sibTrans1D1" presStyleIdx="2" presStyleCnt="7"/>
      <dgm:spPr/>
    </dgm:pt>
    <dgm:pt modelId="{0396789E-0B77-420C-A074-EAC8F6D21455}" type="pres">
      <dgm:prSet presAssocID="{EC8BA8BA-1D51-4854-9B7A-61786346A645}" presName="connectorText" presStyleLbl="sibTrans1D1" presStyleIdx="2" presStyleCnt="7"/>
      <dgm:spPr/>
    </dgm:pt>
    <dgm:pt modelId="{CA1189BB-7413-463C-B8E4-6A887181CC21}" type="pres">
      <dgm:prSet presAssocID="{EF802893-0E97-4460-B161-A6124CE16CB4}" presName="node" presStyleLbl="node1" presStyleIdx="3" presStyleCnt="8">
        <dgm:presLayoutVars>
          <dgm:bulletEnabled val="1"/>
        </dgm:presLayoutVars>
      </dgm:prSet>
      <dgm:spPr>
        <a:prstGeom prst="roundRect">
          <a:avLst/>
        </a:prstGeom>
      </dgm:spPr>
    </dgm:pt>
    <dgm:pt modelId="{A26BDA32-3467-4579-9881-1C11A4EC2E63}" type="pres">
      <dgm:prSet presAssocID="{F1C6024C-EDD0-4BDC-93B0-7D9514E4A4A1}" presName="sibTrans" presStyleLbl="sibTrans1D1" presStyleIdx="3" presStyleCnt="7"/>
      <dgm:spPr/>
    </dgm:pt>
    <dgm:pt modelId="{E1F0096C-F6BA-4295-9451-5D78F7C3F901}" type="pres">
      <dgm:prSet presAssocID="{F1C6024C-EDD0-4BDC-93B0-7D9514E4A4A1}" presName="connectorText" presStyleLbl="sibTrans1D1" presStyleIdx="3" presStyleCnt="7"/>
      <dgm:spPr/>
    </dgm:pt>
    <dgm:pt modelId="{70CC250C-B0F1-4038-87E6-2460A977DCF4}" type="pres">
      <dgm:prSet presAssocID="{89FBACA8-5875-48BF-9F00-76D72E69D376}" presName="node" presStyleLbl="node1" presStyleIdx="4" presStyleCnt="8">
        <dgm:presLayoutVars>
          <dgm:bulletEnabled val="1"/>
        </dgm:presLayoutVars>
      </dgm:prSet>
      <dgm:spPr>
        <a:prstGeom prst="roundRect">
          <a:avLst/>
        </a:prstGeom>
      </dgm:spPr>
    </dgm:pt>
    <dgm:pt modelId="{74AC9952-3255-4EAB-9BC0-4E7F536C3933}" type="pres">
      <dgm:prSet presAssocID="{8386BE23-46CB-43A3-9122-574D3478F6F3}" presName="sibTrans" presStyleLbl="sibTrans1D1" presStyleIdx="4" presStyleCnt="7"/>
      <dgm:spPr/>
    </dgm:pt>
    <dgm:pt modelId="{F7579B9E-B2FA-44ED-B252-C5B084401CC3}" type="pres">
      <dgm:prSet presAssocID="{8386BE23-46CB-43A3-9122-574D3478F6F3}" presName="connectorText" presStyleLbl="sibTrans1D1" presStyleIdx="4" presStyleCnt="7"/>
      <dgm:spPr/>
    </dgm:pt>
    <dgm:pt modelId="{6CFACA00-551E-4ED4-8138-FB1132211340}" type="pres">
      <dgm:prSet presAssocID="{D298D2B8-B994-46E5-80EF-E5270B78F2C7}" presName="node" presStyleLbl="node1" presStyleIdx="5" presStyleCnt="8">
        <dgm:presLayoutVars>
          <dgm:bulletEnabled val="1"/>
        </dgm:presLayoutVars>
      </dgm:prSet>
      <dgm:spPr>
        <a:prstGeom prst="roundRect">
          <a:avLst/>
        </a:prstGeom>
      </dgm:spPr>
    </dgm:pt>
    <dgm:pt modelId="{7693EC2D-3223-4B59-B46C-49E475EDE43A}" type="pres">
      <dgm:prSet presAssocID="{F9518B5F-341F-4D2B-82D9-DC9965ED1069}" presName="sibTrans" presStyleLbl="sibTrans1D1" presStyleIdx="5" presStyleCnt="7"/>
      <dgm:spPr/>
    </dgm:pt>
    <dgm:pt modelId="{778C7DF6-4C88-4446-BA62-5F537964D33E}" type="pres">
      <dgm:prSet presAssocID="{F9518B5F-341F-4D2B-82D9-DC9965ED1069}" presName="connectorText" presStyleLbl="sibTrans1D1" presStyleIdx="5" presStyleCnt="7"/>
      <dgm:spPr/>
    </dgm:pt>
    <dgm:pt modelId="{44276BFB-EE01-4174-9274-69C242E101E3}" type="pres">
      <dgm:prSet presAssocID="{C87E73F7-3D10-4DBE-B8E7-7F1F0CC22EE1}" presName="node" presStyleLbl="node1" presStyleIdx="6" presStyleCnt="8">
        <dgm:presLayoutVars>
          <dgm:bulletEnabled val="1"/>
        </dgm:presLayoutVars>
      </dgm:prSet>
      <dgm:spPr>
        <a:prstGeom prst="roundRect">
          <a:avLst/>
        </a:prstGeom>
      </dgm:spPr>
    </dgm:pt>
    <dgm:pt modelId="{6E1B277B-A9DA-417E-8EE8-5538E315E037}" type="pres">
      <dgm:prSet presAssocID="{B06909A3-0F88-4FEB-822F-D7ED94AFB71D}" presName="sibTrans" presStyleLbl="sibTrans1D1" presStyleIdx="6" presStyleCnt="7"/>
      <dgm:spPr/>
    </dgm:pt>
    <dgm:pt modelId="{710B0464-5CD8-4D3B-87B5-A6EED1D6865B}" type="pres">
      <dgm:prSet presAssocID="{B06909A3-0F88-4FEB-822F-D7ED94AFB71D}" presName="connectorText" presStyleLbl="sibTrans1D1" presStyleIdx="6" presStyleCnt="7"/>
      <dgm:spPr/>
    </dgm:pt>
    <dgm:pt modelId="{5109620E-3CC6-454F-BF7B-07D15020905D}" type="pres">
      <dgm:prSet presAssocID="{7823F799-A8A7-432D-9645-C0DF64E8CABB}" presName="node" presStyleLbl="node1" presStyleIdx="7" presStyleCnt="8">
        <dgm:presLayoutVars>
          <dgm:bulletEnabled val="1"/>
        </dgm:presLayoutVars>
      </dgm:prSet>
      <dgm:spPr>
        <a:prstGeom prst="roundRect">
          <a:avLst/>
        </a:prstGeom>
      </dgm:spPr>
    </dgm:pt>
  </dgm:ptLst>
  <dgm:cxnLst>
    <dgm:cxn modelId="{F311590A-48AD-4973-AB8E-7FF6B5947E49}" srcId="{B35C14AC-A541-4BF4-871E-3E5A11EDDC5B}" destId="{CE0AD493-2E70-4886-853F-352899717B9D}" srcOrd="2" destOrd="0" parTransId="{C972DEB1-369F-4B61-9D54-3EEAF1F9D4CA}" sibTransId="{EC8BA8BA-1D51-4854-9B7A-61786346A645}"/>
    <dgm:cxn modelId="{30DF790C-40BD-4EDB-9A33-1D2AFD29CDD1}" srcId="{B35C14AC-A541-4BF4-871E-3E5A11EDDC5B}" destId="{89FBACA8-5875-48BF-9F00-76D72E69D376}" srcOrd="4" destOrd="0" parTransId="{64DD3548-717A-442D-9CDA-75B520570A03}" sibTransId="{8386BE23-46CB-43A3-9122-574D3478F6F3}"/>
    <dgm:cxn modelId="{40393311-1D4D-4A1F-A1A4-4D0807F47B83}" type="presOf" srcId="{C87E73F7-3D10-4DBE-B8E7-7F1F0CC22EE1}" destId="{44276BFB-EE01-4174-9274-69C242E101E3}" srcOrd="0" destOrd="0" presId="urn:microsoft.com/office/officeart/2005/8/layout/bProcess3"/>
    <dgm:cxn modelId="{0D3A1B23-E5A7-4835-82BF-108CAE9B838D}" type="presOf" srcId="{F1C6024C-EDD0-4BDC-93B0-7D9514E4A4A1}" destId="{A26BDA32-3467-4579-9881-1C11A4EC2E63}" srcOrd="0" destOrd="0" presId="urn:microsoft.com/office/officeart/2005/8/layout/bProcess3"/>
    <dgm:cxn modelId="{3C00C424-CDCC-4C8E-8FC8-B1093D3318C8}" type="presOf" srcId="{EC8BA8BA-1D51-4854-9B7A-61786346A645}" destId="{E5EDD89C-1FC2-44B2-BBDF-35EE96487579}" srcOrd="0" destOrd="0" presId="urn:microsoft.com/office/officeart/2005/8/layout/bProcess3"/>
    <dgm:cxn modelId="{FAC9F829-9072-470B-AC0B-2A469EE917AE}" srcId="{B35C14AC-A541-4BF4-871E-3E5A11EDDC5B}" destId="{7823F799-A8A7-432D-9645-C0DF64E8CABB}" srcOrd="7" destOrd="0" parTransId="{B51FB21B-600E-4780-921E-AD6B2813EE9B}" sibTransId="{15161389-F6B6-4930-8946-8F48DD94C027}"/>
    <dgm:cxn modelId="{2154D22C-1B0F-463A-A386-C7DCD94BC51D}" type="presOf" srcId="{8386BE23-46CB-43A3-9122-574D3478F6F3}" destId="{F7579B9E-B2FA-44ED-B252-C5B084401CC3}" srcOrd="1" destOrd="0" presId="urn:microsoft.com/office/officeart/2005/8/layout/bProcess3"/>
    <dgm:cxn modelId="{D97E312D-0308-4B65-ACCC-540A67F58388}" type="presOf" srcId="{D298D2B8-B994-46E5-80EF-E5270B78F2C7}" destId="{6CFACA00-551E-4ED4-8138-FB1132211340}" srcOrd="0" destOrd="0" presId="urn:microsoft.com/office/officeart/2005/8/layout/bProcess3"/>
    <dgm:cxn modelId="{E5C1672D-6AE6-4A9A-8C8E-5B5C9D500C1E}" srcId="{B35C14AC-A541-4BF4-871E-3E5A11EDDC5B}" destId="{EF802893-0E97-4460-B161-A6124CE16CB4}" srcOrd="3" destOrd="0" parTransId="{6D5DD5C3-EFC5-487E-A501-E5DF1CDA51BA}" sibTransId="{F1C6024C-EDD0-4BDC-93B0-7D9514E4A4A1}"/>
    <dgm:cxn modelId="{742E012F-3DAF-4FD2-8600-BB9CE9B19174}" type="presOf" srcId="{055D963A-0D29-4710-895D-F53A18333C25}" destId="{2CBDDED9-FF5E-4BF0-B4DB-6418FBA77DCE}" srcOrd="0" destOrd="0" presId="urn:microsoft.com/office/officeart/2005/8/layout/bProcess3"/>
    <dgm:cxn modelId="{3D104034-C9FC-47F1-84FD-003F70C70ACD}" type="presOf" srcId="{24DB385B-5B9C-4685-9B33-2EB22498947A}" destId="{40858CD0-879D-47E8-842B-6B54F33B44DB}" srcOrd="0" destOrd="0" presId="urn:microsoft.com/office/officeart/2005/8/layout/bProcess3"/>
    <dgm:cxn modelId="{64201037-E2FA-45A7-BCAB-2CA85E082373}" srcId="{B35C14AC-A541-4BF4-871E-3E5A11EDDC5B}" destId="{F5F0BA3E-3A4B-4C67-8E53-2E7290C0768D}" srcOrd="0" destOrd="0" parTransId="{8FEDFB78-6551-4593-AEB9-E319BBB554FA}" sibTransId="{24DB385B-5B9C-4685-9B33-2EB22498947A}"/>
    <dgm:cxn modelId="{083EAD5E-400A-4F47-A937-6A535F3618BC}" type="presOf" srcId="{CE0AD493-2E70-4886-853F-352899717B9D}" destId="{D7E522D6-DAEF-4D75-83E0-FFC09CF693A2}" srcOrd="0" destOrd="0" presId="urn:microsoft.com/office/officeart/2005/8/layout/bProcess3"/>
    <dgm:cxn modelId="{F2E8116D-60BF-4F47-B413-1FF20B109AAD}" type="presOf" srcId="{B35C14AC-A541-4BF4-871E-3E5A11EDDC5B}" destId="{B20A38A2-4FFD-4440-8126-9FDA63264356}" srcOrd="0" destOrd="0" presId="urn:microsoft.com/office/officeart/2005/8/layout/bProcess3"/>
    <dgm:cxn modelId="{1C18146D-A265-4A05-A134-75C3A85CC594}" type="presOf" srcId="{EF802893-0E97-4460-B161-A6124CE16CB4}" destId="{CA1189BB-7413-463C-B8E4-6A887181CC21}" srcOrd="0" destOrd="0" presId="urn:microsoft.com/office/officeart/2005/8/layout/bProcess3"/>
    <dgm:cxn modelId="{EC37B96D-10C9-4F8A-885C-2296B49D90BB}" type="presOf" srcId="{F9518B5F-341F-4D2B-82D9-DC9965ED1069}" destId="{7693EC2D-3223-4B59-B46C-49E475EDE43A}" srcOrd="0" destOrd="0" presId="urn:microsoft.com/office/officeart/2005/8/layout/bProcess3"/>
    <dgm:cxn modelId="{E57EB76F-A9EB-495C-A6D8-E7F675D9BD65}" type="presOf" srcId="{B06909A3-0F88-4FEB-822F-D7ED94AFB71D}" destId="{6E1B277B-A9DA-417E-8EE8-5538E315E037}" srcOrd="0" destOrd="0" presId="urn:microsoft.com/office/officeart/2005/8/layout/bProcess3"/>
    <dgm:cxn modelId="{97A78E53-1F5B-4BE6-B012-EE53342AD0DC}" srcId="{B35C14AC-A541-4BF4-871E-3E5A11EDDC5B}" destId="{C87E73F7-3D10-4DBE-B8E7-7F1F0CC22EE1}" srcOrd="6" destOrd="0" parTransId="{3F970122-4372-4621-85DC-9D15FC2EB2BE}" sibTransId="{B06909A3-0F88-4FEB-822F-D7ED94AFB71D}"/>
    <dgm:cxn modelId="{D5FE9553-BE5B-4988-A02A-A479D600B0FA}" type="presOf" srcId="{DAECA2D0-CCAA-4108-A751-0AEA9C21550E}" destId="{ED82E267-6AD9-4705-883E-B04C5844F694}" srcOrd="1" destOrd="0" presId="urn:microsoft.com/office/officeart/2005/8/layout/bProcess3"/>
    <dgm:cxn modelId="{C67F0E7A-9EA4-4B89-93DD-DAAC9236CCA8}" type="presOf" srcId="{F1C6024C-EDD0-4BDC-93B0-7D9514E4A4A1}" destId="{E1F0096C-F6BA-4295-9451-5D78F7C3F901}" srcOrd="1" destOrd="0" presId="urn:microsoft.com/office/officeart/2005/8/layout/bProcess3"/>
    <dgm:cxn modelId="{B63DD07E-A910-4D9A-B776-646E264A8085}" type="presOf" srcId="{F9518B5F-341F-4D2B-82D9-DC9965ED1069}" destId="{778C7DF6-4C88-4446-BA62-5F537964D33E}" srcOrd="1" destOrd="0" presId="urn:microsoft.com/office/officeart/2005/8/layout/bProcess3"/>
    <dgm:cxn modelId="{020B4F7F-AF29-4C4B-9D40-53694656F4A6}" type="presOf" srcId="{EC8BA8BA-1D51-4854-9B7A-61786346A645}" destId="{0396789E-0B77-420C-A074-EAC8F6D21455}" srcOrd="1" destOrd="0" presId="urn:microsoft.com/office/officeart/2005/8/layout/bProcess3"/>
    <dgm:cxn modelId="{B3DB9487-F498-4B08-8C9F-D9DF9B4656C6}" type="presOf" srcId="{7823F799-A8A7-432D-9645-C0DF64E8CABB}" destId="{5109620E-3CC6-454F-BF7B-07D15020905D}" srcOrd="0" destOrd="0" presId="urn:microsoft.com/office/officeart/2005/8/layout/bProcess3"/>
    <dgm:cxn modelId="{1C368E8A-1881-466D-B2B3-D818F9A33A2E}" type="presOf" srcId="{B06909A3-0F88-4FEB-822F-D7ED94AFB71D}" destId="{710B0464-5CD8-4D3B-87B5-A6EED1D6865B}" srcOrd="1" destOrd="0" presId="urn:microsoft.com/office/officeart/2005/8/layout/bProcess3"/>
    <dgm:cxn modelId="{FCF3D98D-17F9-4690-8F6B-A976763F6894}" type="presOf" srcId="{89FBACA8-5875-48BF-9F00-76D72E69D376}" destId="{70CC250C-B0F1-4038-87E6-2460A977DCF4}" srcOrd="0" destOrd="0" presId="urn:microsoft.com/office/officeart/2005/8/layout/bProcess3"/>
    <dgm:cxn modelId="{515D47AC-64C9-48A3-8273-4A03DE978F65}" srcId="{B35C14AC-A541-4BF4-871E-3E5A11EDDC5B}" destId="{D298D2B8-B994-46E5-80EF-E5270B78F2C7}" srcOrd="5" destOrd="0" parTransId="{2AF84892-9B71-4564-9B4E-BC8610686AD8}" sibTransId="{F9518B5F-341F-4D2B-82D9-DC9965ED1069}"/>
    <dgm:cxn modelId="{B9C287B5-8BB1-4B8A-A2F5-7715385BD1FB}" type="presOf" srcId="{DAECA2D0-CCAA-4108-A751-0AEA9C21550E}" destId="{279B31E7-8F1F-493D-A441-03D24BC6F731}" srcOrd="0" destOrd="0" presId="urn:microsoft.com/office/officeart/2005/8/layout/bProcess3"/>
    <dgm:cxn modelId="{AD88D3B9-162B-4412-817D-F56AC915E409}" type="presOf" srcId="{8386BE23-46CB-43A3-9122-574D3478F6F3}" destId="{74AC9952-3255-4EAB-9BC0-4E7F536C3933}" srcOrd="0" destOrd="0" presId="urn:microsoft.com/office/officeart/2005/8/layout/bProcess3"/>
    <dgm:cxn modelId="{ECC706BB-DC5B-412E-BDB7-6E88ABA96CDC}" type="presOf" srcId="{24DB385B-5B9C-4685-9B33-2EB22498947A}" destId="{DA3FEABF-AA97-4973-B86B-2378E9877ECC}" srcOrd="1" destOrd="0" presId="urn:microsoft.com/office/officeart/2005/8/layout/bProcess3"/>
    <dgm:cxn modelId="{2586C6D7-3BAE-49BF-8CE3-84F6D38292AB}" srcId="{B35C14AC-A541-4BF4-871E-3E5A11EDDC5B}" destId="{055D963A-0D29-4710-895D-F53A18333C25}" srcOrd="1" destOrd="0" parTransId="{64CE8054-07A0-4C50-97B8-5829E38B2B51}" sibTransId="{DAECA2D0-CCAA-4108-A751-0AEA9C21550E}"/>
    <dgm:cxn modelId="{395885EC-1FC4-442F-BCAB-4CF5FC8E2C95}" type="presOf" srcId="{F5F0BA3E-3A4B-4C67-8E53-2E7290C0768D}" destId="{C763D367-3582-43DF-B26C-15772B2F837C}" srcOrd="0" destOrd="0" presId="urn:microsoft.com/office/officeart/2005/8/layout/bProcess3"/>
    <dgm:cxn modelId="{C6AC53F5-179A-4517-BBCB-0F10137C18E6}" type="presParOf" srcId="{B20A38A2-4FFD-4440-8126-9FDA63264356}" destId="{C763D367-3582-43DF-B26C-15772B2F837C}" srcOrd="0" destOrd="0" presId="urn:microsoft.com/office/officeart/2005/8/layout/bProcess3"/>
    <dgm:cxn modelId="{C8EDC0B3-7B13-4930-8ECF-BB5F698EE7E6}" type="presParOf" srcId="{B20A38A2-4FFD-4440-8126-9FDA63264356}" destId="{40858CD0-879D-47E8-842B-6B54F33B44DB}" srcOrd="1" destOrd="0" presId="urn:microsoft.com/office/officeart/2005/8/layout/bProcess3"/>
    <dgm:cxn modelId="{11F4876E-D856-4B0F-8E53-FDB3BD062DBD}" type="presParOf" srcId="{40858CD0-879D-47E8-842B-6B54F33B44DB}" destId="{DA3FEABF-AA97-4973-B86B-2378E9877ECC}" srcOrd="0" destOrd="0" presId="urn:microsoft.com/office/officeart/2005/8/layout/bProcess3"/>
    <dgm:cxn modelId="{33AF82F9-CA46-4BEC-944B-4B15AA58082A}" type="presParOf" srcId="{B20A38A2-4FFD-4440-8126-9FDA63264356}" destId="{2CBDDED9-FF5E-4BF0-B4DB-6418FBA77DCE}" srcOrd="2" destOrd="0" presId="urn:microsoft.com/office/officeart/2005/8/layout/bProcess3"/>
    <dgm:cxn modelId="{4FE383F4-90CD-4F01-B3BA-1C0E6C70CA51}" type="presParOf" srcId="{B20A38A2-4FFD-4440-8126-9FDA63264356}" destId="{279B31E7-8F1F-493D-A441-03D24BC6F731}" srcOrd="3" destOrd="0" presId="urn:microsoft.com/office/officeart/2005/8/layout/bProcess3"/>
    <dgm:cxn modelId="{F2950DA0-36AC-4A14-9A5B-74D5ADBB3BC7}" type="presParOf" srcId="{279B31E7-8F1F-493D-A441-03D24BC6F731}" destId="{ED82E267-6AD9-4705-883E-B04C5844F694}" srcOrd="0" destOrd="0" presId="urn:microsoft.com/office/officeart/2005/8/layout/bProcess3"/>
    <dgm:cxn modelId="{3AF17CD0-A7F0-439B-B214-0E28D523DA21}" type="presParOf" srcId="{B20A38A2-4FFD-4440-8126-9FDA63264356}" destId="{D7E522D6-DAEF-4D75-83E0-FFC09CF693A2}" srcOrd="4" destOrd="0" presId="urn:microsoft.com/office/officeart/2005/8/layout/bProcess3"/>
    <dgm:cxn modelId="{222A6188-832B-461F-BF56-081AFA8BC695}" type="presParOf" srcId="{B20A38A2-4FFD-4440-8126-9FDA63264356}" destId="{E5EDD89C-1FC2-44B2-BBDF-35EE96487579}" srcOrd="5" destOrd="0" presId="urn:microsoft.com/office/officeart/2005/8/layout/bProcess3"/>
    <dgm:cxn modelId="{016CF34D-018B-4329-BA0B-C6B3231AAA8C}" type="presParOf" srcId="{E5EDD89C-1FC2-44B2-BBDF-35EE96487579}" destId="{0396789E-0B77-420C-A074-EAC8F6D21455}" srcOrd="0" destOrd="0" presId="urn:microsoft.com/office/officeart/2005/8/layout/bProcess3"/>
    <dgm:cxn modelId="{C04D67B7-3E1D-4BCC-B080-9180CA94D3B2}" type="presParOf" srcId="{B20A38A2-4FFD-4440-8126-9FDA63264356}" destId="{CA1189BB-7413-463C-B8E4-6A887181CC21}" srcOrd="6" destOrd="0" presId="urn:microsoft.com/office/officeart/2005/8/layout/bProcess3"/>
    <dgm:cxn modelId="{9E18AEF3-4C10-4E15-A3DC-989CD5F5EE2B}" type="presParOf" srcId="{B20A38A2-4FFD-4440-8126-9FDA63264356}" destId="{A26BDA32-3467-4579-9881-1C11A4EC2E63}" srcOrd="7" destOrd="0" presId="urn:microsoft.com/office/officeart/2005/8/layout/bProcess3"/>
    <dgm:cxn modelId="{7EEB0923-B49A-4D51-A369-6835A49CF2C5}" type="presParOf" srcId="{A26BDA32-3467-4579-9881-1C11A4EC2E63}" destId="{E1F0096C-F6BA-4295-9451-5D78F7C3F901}" srcOrd="0" destOrd="0" presId="urn:microsoft.com/office/officeart/2005/8/layout/bProcess3"/>
    <dgm:cxn modelId="{E003363D-A804-469E-BB7E-FA3060440DC3}" type="presParOf" srcId="{B20A38A2-4FFD-4440-8126-9FDA63264356}" destId="{70CC250C-B0F1-4038-87E6-2460A977DCF4}" srcOrd="8" destOrd="0" presId="urn:microsoft.com/office/officeart/2005/8/layout/bProcess3"/>
    <dgm:cxn modelId="{A7EA541A-6DA4-4BF7-ADCF-72D64726365C}" type="presParOf" srcId="{B20A38A2-4FFD-4440-8126-9FDA63264356}" destId="{74AC9952-3255-4EAB-9BC0-4E7F536C3933}" srcOrd="9" destOrd="0" presId="urn:microsoft.com/office/officeart/2005/8/layout/bProcess3"/>
    <dgm:cxn modelId="{15CAE951-5941-43F8-BB83-74265664D559}" type="presParOf" srcId="{74AC9952-3255-4EAB-9BC0-4E7F536C3933}" destId="{F7579B9E-B2FA-44ED-B252-C5B084401CC3}" srcOrd="0" destOrd="0" presId="urn:microsoft.com/office/officeart/2005/8/layout/bProcess3"/>
    <dgm:cxn modelId="{CA37B93B-9CD5-4E66-B268-9178D708A190}" type="presParOf" srcId="{B20A38A2-4FFD-4440-8126-9FDA63264356}" destId="{6CFACA00-551E-4ED4-8138-FB1132211340}" srcOrd="10" destOrd="0" presId="urn:microsoft.com/office/officeart/2005/8/layout/bProcess3"/>
    <dgm:cxn modelId="{A15E737C-5AF9-4225-88C9-8533933F9546}" type="presParOf" srcId="{B20A38A2-4FFD-4440-8126-9FDA63264356}" destId="{7693EC2D-3223-4B59-B46C-49E475EDE43A}" srcOrd="11" destOrd="0" presId="urn:microsoft.com/office/officeart/2005/8/layout/bProcess3"/>
    <dgm:cxn modelId="{0F831A53-2599-4636-B87A-DC7733C4BD58}" type="presParOf" srcId="{7693EC2D-3223-4B59-B46C-49E475EDE43A}" destId="{778C7DF6-4C88-4446-BA62-5F537964D33E}" srcOrd="0" destOrd="0" presId="urn:microsoft.com/office/officeart/2005/8/layout/bProcess3"/>
    <dgm:cxn modelId="{D5C866D2-921D-43A5-8910-546ED1ACD223}" type="presParOf" srcId="{B20A38A2-4FFD-4440-8126-9FDA63264356}" destId="{44276BFB-EE01-4174-9274-69C242E101E3}" srcOrd="12" destOrd="0" presId="urn:microsoft.com/office/officeart/2005/8/layout/bProcess3"/>
    <dgm:cxn modelId="{35DDE892-A4B8-4AB2-8691-3DC91C77D3EC}" type="presParOf" srcId="{B20A38A2-4FFD-4440-8126-9FDA63264356}" destId="{6E1B277B-A9DA-417E-8EE8-5538E315E037}" srcOrd="13" destOrd="0" presId="urn:microsoft.com/office/officeart/2005/8/layout/bProcess3"/>
    <dgm:cxn modelId="{B22BDB82-C243-4F0D-9047-819FDE090371}" type="presParOf" srcId="{6E1B277B-A9DA-417E-8EE8-5538E315E037}" destId="{710B0464-5CD8-4D3B-87B5-A6EED1D6865B}" srcOrd="0" destOrd="0" presId="urn:microsoft.com/office/officeart/2005/8/layout/bProcess3"/>
    <dgm:cxn modelId="{F6A51944-D215-419C-8BE5-E3EC5E120397}" type="presParOf" srcId="{B20A38A2-4FFD-4440-8126-9FDA63264356}" destId="{5109620E-3CC6-454F-BF7B-07D15020905D}"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58CD0-879D-47E8-842B-6B54F33B44DB}">
      <dsp:nvSpPr>
        <dsp:cNvPr id="0" name=""/>
        <dsp:cNvSpPr/>
      </dsp:nvSpPr>
      <dsp:spPr>
        <a:xfrm>
          <a:off x="2339068" y="1246442"/>
          <a:ext cx="507297" cy="91440"/>
        </a:xfrm>
        <a:custGeom>
          <a:avLst/>
          <a:gdLst/>
          <a:ahLst/>
          <a:cxnLst/>
          <a:rect l="0" t="0" r="0" b="0"/>
          <a:pathLst>
            <a:path>
              <a:moveTo>
                <a:pt x="0" y="45720"/>
              </a:moveTo>
              <a:lnTo>
                <a:pt x="507297" y="45720"/>
              </a:lnTo>
            </a:path>
          </a:pathLst>
        </a:custGeom>
        <a:noFill/>
        <a:ln w="22225" cap="flat" cmpd="sng" algn="ctr">
          <a:solidFill>
            <a:srgbClr val="006666"/>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79269" y="1289472"/>
        <a:ext cx="26894" cy="5378"/>
      </dsp:txXfrm>
    </dsp:sp>
    <dsp:sp modelId="{C763D367-3582-43DF-B26C-15772B2F837C}">
      <dsp:nvSpPr>
        <dsp:cNvPr id="0" name=""/>
        <dsp:cNvSpPr/>
      </dsp:nvSpPr>
      <dsp:spPr>
        <a:xfrm>
          <a:off x="2183" y="590556"/>
          <a:ext cx="2338685" cy="1403211"/>
        </a:xfrm>
        <a:prstGeom prst="roundRect">
          <a:avLst/>
        </a:prstGeom>
        <a:solidFill>
          <a:srgbClr val="E5EDED"/>
        </a:solidFill>
        <a:ln w="1905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B5D66"/>
              </a:solidFill>
              <a:latin typeface="Proxima Nova Rg" panose="02000506030000020004" charset="0"/>
            </a:rPr>
            <a:t>Federal Adjusted Gross Income (FAGI)</a:t>
          </a:r>
        </a:p>
      </dsp:txBody>
      <dsp:txXfrm>
        <a:off x="70682" y="659055"/>
        <a:ext cx="2201687" cy="1266213"/>
      </dsp:txXfrm>
    </dsp:sp>
    <dsp:sp modelId="{279B31E7-8F1F-493D-A441-03D24BC6F731}">
      <dsp:nvSpPr>
        <dsp:cNvPr id="0" name=""/>
        <dsp:cNvSpPr/>
      </dsp:nvSpPr>
      <dsp:spPr>
        <a:xfrm>
          <a:off x="5215651" y="1246442"/>
          <a:ext cx="507297" cy="91440"/>
        </a:xfrm>
        <a:custGeom>
          <a:avLst/>
          <a:gdLst/>
          <a:ahLst/>
          <a:cxnLst/>
          <a:rect l="0" t="0" r="0" b="0"/>
          <a:pathLst>
            <a:path>
              <a:moveTo>
                <a:pt x="0" y="45720"/>
              </a:moveTo>
              <a:lnTo>
                <a:pt x="507297" y="45720"/>
              </a:lnTo>
            </a:path>
          </a:pathLst>
        </a:custGeom>
        <a:noFill/>
        <a:ln w="22225" cap="flat" cmpd="sng" algn="ctr">
          <a:solidFill>
            <a:srgbClr val="0B5D66"/>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455852" y="1289472"/>
        <a:ext cx="26894" cy="5378"/>
      </dsp:txXfrm>
    </dsp:sp>
    <dsp:sp modelId="{2CBDDED9-FF5E-4BF0-B4DB-6418FBA77DCE}">
      <dsp:nvSpPr>
        <dsp:cNvPr id="0" name=""/>
        <dsp:cNvSpPr/>
      </dsp:nvSpPr>
      <dsp:spPr>
        <a:xfrm>
          <a:off x="2878766" y="590556"/>
          <a:ext cx="2338685" cy="1403211"/>
        </a:xfrm>
        <a:prstGeom prst="roundRect">
          <a:avLst/>
        </a:prstGeom>
        <a:solidFill>
          <a:srgbClr val="E5EDED"/>
        </a:solidFill>
        <a:ln w="1905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B5D66"/>
              </a:solidFill>
              <a:latin typeface="Proxima Nova Rg" panose="02000506030000020004" charset="0"/>
            </a:rPr>
            <a:t>Adjustments to income</a:t>
          </a:r>
        </a:p>
      </dsp:txBody>
      <dsp:txXfrm>
        <a:off x="2947265" y="659055"/>
        <a:ext cx="2201687" cy="1266213"/>
      </dsp:txXfrm>
    </dsp:sp>
    <dsp:sp modelId="{E5EDD89C-1FC2-44B2-BBDF-35EE96487579}">
      <dsp:nvSpPr>
        <dsp:cNvPr id="0" name=""/>
        <dsp:cNvSpPr/>
      </dsp:nvSpPr>
      <dsp:spPr>
        <a:xfrm>
          <a:off x="8092233" y="1246442"/>
          <a:ext cx="507297" cy="91440"/>
        </a:xfrm>
        <a:custGeom>
          <a:avLst/>
          <a:gdLst/>
          <a:ahLst/>
          <a:cxnLst/>
          <a:rect l="0" t="0" r="0" b="0"/>
          <a:pathLst>
            <a:path>
              <a:moveTo>
                <a:pt x="0" y="45720"/>
              </a:moveTo>
              <a:lnTo>
                <a:pt x="507297" y="45720"/>
              </a:lnTo>
            </a:path>
          </a:pathLst>
        </a:custGeom>
        <a:noFill/>
        <a:ln w="22225" cap="flat" cmpd="sng" algn="ctr">
          <a:solidFill>
            <a:srgbClr val="0B5D66"/>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332435" y="1289472"/>
        <a:ext cx="26894" cy="5378"/>
      </dsp:txXfrm>
    </dsp:sp>
    <dsp:sp modelId="{D7E522D6-DAEF-4D75-83E0-FFC09CF693A2}">
      <dsp:nvSpPr>
        <dsp:cNvPr id="0" name=""/>
        <dsp:cNvSpPr/>
      </dsp:nvSpPr>
      <dsp:spPr>
        <a:xfrm>
          <a:off x="5755348" y="590556"/>
          <a:ext cx="2338685" cy="1403211"/>
        </a:xfrm>
        <a:prstGeom prst="roundRect">
          <a:avLst/>
        </a:prstGeom>
        <a:solidFill>
          <a:srgbClr val="E5EDED"/>
        </a:solidFill>
        <a:ln w="1905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B5D66"/>
              </a:solidFill>
              <a:latin typeface="Proxima Nova Rg" panose="02000506030000020004" charset="0"/>
            </a:rPr>
            <a:t>Federal Adjusted Gross Income</a:t>
          </a:r>
        </a:p>
      </dsp:txBody>
      <dsp:txXfrm>
        <a:off x="5823847" y="659055"/>
        <a:ext cx="2201687" cy="1266213"/>
      </dsp:txXfrm>
    </dsp:sp>
    <dsp:sp modelId="{A26BDA32-3467-4579-9881-1C11A4EC2E63}">
      <dsp:nvSpPr>
        <dsp:cNvPr id="0" name=""/>
        <dsp:cNvSpPr/>
      </dsp:nvSpPr>
      <dsp:spPr>
        <a:xfrm>
          <a:off x="1171525" y="1991967"/>
          <a:ext cx="8629748" cy="507297"/>
        </a:xfrm>
        <a:custGeom>
          <a:avLst/>
          <a:gdLst/>
          <a:ahLst/>
          <a:cxnLst/>
          <a:rect l="0" t="0" r="0" b="0"/>
          <a:pathLst>
            <a:path>
              <a:moveTo>
                <a:pt x="8629748" y="0"/>
              </a:moveTo>
              <a:lnTo>
                <a:pt x="8629748" y="270748"/>
              </a:lnTo>
              <a:lnTo>
                <a:pt x="0" y="270748"/>
              </a:lnTo>
              <a:lnTo>
                <a:pt x="0" y="507297"/>
              </a:lnTo>
            </a:path>
          </a:pathLst>
        </a:custGeom>
        <a:noFill/>
        <a:ln w="22225" cap="flat" cmpd="sng" algn="ctr">
          <a:solidFill>
            <a:srgbClr val="0B5D66"/>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270237" y="2242927"/>
        <a:ext cx="432324" cy="5378"/>
      </dsp:txXfrm>
    </dsp:sp>
    <dsp:sp modelId="{CA1189BB-7413-463C-B8E4-6A887181CC21}">
      <dsp:nvSpPr>
        <dsp:cNvPr id="0" name=""/>
        <dsp:cNvSpPr/>
      </dsp:nvSpPr>
      <dsp:spPr>
        <a:xfrm>
          <a:off x="8631931" y="590556"/>
          <a:ext cx="2338685" cy="1403211"/>
        </a:xfrm>
        <a:prstGeom prst="roundRect">
          <a:avLst/>
        </a:prstGeom>
        <a:solidFill>
          <a:srgbClr val="E5EDED"/>
        </a:solidFill>
        <a:ln w="1905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B5D66"/>
              </a:solidFill>
              <a:latin typeface="Proxima Nova Rg" panose="02000506030000020004" charset="0"/>
            </a:rPr>
            <a:t>New York additions and subtractions</a:t>
          </a:r>
        </a:p>
      </dsp:txBody>
      <dsp:txXfrm>
        <a:off x="8700430" y="659055"/>
        <a:ext cx="2201687" cy="1266213"/>
      </dsp:txXfrm>
    </dsp:sp>
    <dsp:sp modelId="{74AC9952-3255-4EAB-9BC0-4E7F536C3933}">
      <dsp:nvSpPr>
        <dsp:cNvPr id="0" name=""/>
        <dsp:cNvSpPr/>
      </dsp:nvSpPr>
      <dsp:spPr>
        <a:xfrm>
          <a:off x="2339068" y="3187550"/>
          <a:ext cx="507297" cy="91440"/>
        </a:xfrm>
        <a:custGeom>
          <a:avLst/>
          <a:gdLst/>
          <a:ahLst/>
          <a:cxnLst/>
          <a:rect l="0" t="0" r="0" b="0"/>
          <a:pathLst>
            <a:path>
              <a:moveTo>
                <a:pt x="0" y="45720"/>
              </a:moveTo>
              <a:lnTo>
                <a:pt x="507297" y="45720"/>
              </a:lnTo>
            </a:path>
          </a:pathLst>
        </a:custGeom>
        <a:noFill/>
        <a:ln w="22225" cap="flat" cmpd="sng" algn="ctr">
          <a:solidFill>
            <a:srgbClr val="0B5D66"/>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79269" y="3230581"/>
        <a:ext cx="26894" cy="5378"/>
      </dsp:txXfrm>
    </dsp:sp>
    <dsp:sp modelId="{70CC250C-B0F1-4038-87E6-2460A977DCF4}">
      <dsp:nvSpPr>
        <dsp:cNvPr id="0" name=""/>
        <dsp:cNvSpPr/>
      </dsp:nvSpPr>
      <dsp:spPr>
        <a:xfrm>
          <a:off x="2183" y="2531665"/>
          <a:ext cx="2338685" cy="1403211"/>
        </a:xfrm>
        <a:prstGeom prst="roundRect">
          <a:avLst/>
        </a:prstGeom>
        <a:solidFill>
          <a:srgbClr val="E5EDED"/>
        </a:solidFill>
        <a:ln w="1905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B5D66"/>
              </a:solidFill>
              <a:latin typeface="Proxima Nova Rg" panose="02000506030000020004" charset="0"/>
            </a:rPr>
            <a:t>New York Adjusted Gross Income (NYAGI)</a:t>
          </a:r>
        </a:p>
      </dsp:txBody>
      <dsp:txXfrm>
        <a:off x="70682" y="2600164"/>
        <a:ext cx="2201687" cy="1266213"/>
      </dsp:txXfrm>
    </dsp:sp>
    <dsp:sp modelId="{7693EC2D-3223-4B59-B46C-49E475EDE43A}">
      <dsp:nvSpPr>
        <dsp:cNvPr id="0" name=""/>
        <dsp:cNvSpPr/>
      </dsp:nvSpPr>
      <dsp:spPr>
        <a:xfrm>
          <a:off x="5215651" y="3187550"/>
          <a:ext cx="507297" cy="91440"/>
        </a:xfrm>
        <a:custGeom>
          <a:avLst/>
          <a:gdLst/>
          <a:ahLst/>
          <a:cxnLst/>
          <a:rect l="0" t="0" r="0" b="0"/>
          <a:pathLst>
            <a:path>
              <a:moveTo>
                <a:pt x="0" y="45720"/>
              </a:moveTo>
              <a:lnTo>
                <a:pt x="507297" y="45720"/>
              </a:lnTo>
            </a:path>
          </a:pathLst>
        </a:custGeom>
        <a:noFill/>
        <a:ln w="22225" cap="flat" cmpd="sng" algn="ctr">
          <a:solidFill>
            <a:srgbClr val="0B5D66"/>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455852" y="3230581"/>
        <a:ext cx="26894" cy="5378"/>
      </dsp:txXfrm>
    </dsp:sp>
    <dsp:sp modelId="{6CFACA00-551E-4ED4-8138-FB1132211340}">
      <dsp:nvSpPr>
        <dsp:cNvPr id="0" name=""/>
        <dsp:cNvSpPr/>
      </dsp:nvSpPr>
      <dsp:spPr>
        <a:xfrm>
          <a:off x="2878766" y="2531665"/>
          <a:ext cx="2338685" cy="1403211"/>
        </a:xfrm>
        <a:prstGeom prst="roundRect">
          <a:avLst/>
        </a:prstGeom>
        <a:solidFill>
          <a:srgbClr val="E5EDED"/>
        </a:solidFill>
        <a:ln w="1905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B5D66"/>
              </a:solidFill>
              <a:latin typeface="Proxima Nova Rg" panose="02000506030000020004" charset="0"/>
            </a:rPr>
            <a:t>Standard or New York Itemized Deductions</a:t>
          </a:r>
        </a:p>
      </dsp:txBody>
      <dsp:txXfrm>
        <a:off x="2947265" y="2600164"/>
        <a:ext cx="2201687" cy="1266213"/>
      </dsp:txXfrm>
    </dsp:sp>
    <dsp:sp modelId="{6E1B277B-A9DA-417E-8EE8-5538E315E037}">
      <dsp:nvSpPr>
        <dsp:cNvPr id="0" name=""/>
        <dsp:cNvSpPr/>
      </dsp:nvSpPr>
      <dsp:spPr>
        <a:xfrm>
          <a:off x="8092233" y="3187550"/>
          <a:ext cx="507297" cy="91440"/>
        </a:xfrm>
        <a:custGeom>
          <a:avLst/>
          <a:gdLst/>
          <a:ahLst/>
          <a:cxnLst/>
          <a:rect l="0" t="0" r="0" b="0"/>
          <a:pathLst>
            <a:path>
              <a:moveTo>
                <a:pt x="0" y="45720"/>
              </a:moveTo>
              <a:lnTo>
                <a:pt x="507297" y="45720"/>
              </a:lnTo>
            </a:path>
          </a:pathLst>
        </a:custGeom>
        <a:noFill/>
        <a:ln w="22225" cap="flat" cmpd="sng" algn="ctr">
          <a:solidFill>
            <a:srgbClr val="0B5D66"/>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332435" y="3230581"/>
        <a:ext cx="26894" cy="5378"/>
      </dsp:txXfrm>
    </dsp:sp>
    <dsp:sp modelId="{44276BFB-EE01-4174-9274-69C242E101E3}">
      <dsp:nvSpPr>
        <dsp:cNvPr id="0" name=""/>
        <dsp:cNvSpPr/>
      </dsp:nvSpPr>
      <dsp:spPr>
        <a:xfrm>
          <a:off x="5755348" y="2531665"/>
          <a:ext cx="2338685" cy="1403211"/>
        </a:xfrm>
        <a:prstGeom prst="roundRect">
          <a:avLst/>
        </a:prstGeom>
        <a:solidFill>
          <a:srgbClr val="E5EDED"/>
        </a:solidFill>
        <a:ln w="1905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B5D66"/>
              </a:solidFill>
              <a:latin typeface="Proxima Nova Rg" panose="02000506030000020004" charset="0"/>
            </a:rPr>
            <a:t>NY Taxable Income</a:t>
          </a:r>
        </a:p>
      </dsp:txBody>
      <dsp:txXfrm>
        <a:off x="5823847" y="2600164"/>
        <a:ext cx="2201687" cy="1266213"/>
      </dsp:txXfrm>
    </dsp:sp>
    <dsp:sp modelId="{5109620E-3CC6-454F-BF7B-07D15020905D}">
      <dsp:nvSpPr>
        <dsp:cNvPr id="0" name=""/>
        <dsp:cNvSpPr/>
      </dsp:nvSpPr>
      <dsp:spPr>
        <a:xfrm>
          <a:off x="8631931" y="2531665"/>
          <a:ext cx="2338685" cy="1403211"/>
        </a:xfrm>
        <a:prstGeom prst="roundRect">
          <a:avLst/>
        </a:prstGeom>
        <a:solidFill>
          <a:srgbClr val="E5EDED"/>
        </a:solidFill>
        <a:ln w="1905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B5D66"/>
              </a:solidFill>
            </a:rPr>
            <a:t>Credits</a:t>
          </a:r>
        </a:p>
      </dsp:txBody>
      <dsp:txXfrm>
        <a:off x="8700430" y="2600164"/>
        <a:ext cx="2201687" cy="126621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roxima Nova Rg" panose="02000506030000020004" pitchFamily="50"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roxima Nova Rg" panose="02000506030000020004" pitchFamily="50" charset="0"/>
              </a:defRPr>
            </a:lvl1pPr>
          </a:lstStyle>
          <a:p>
            <a:fld id="{B893B4E4-D7D1-4926-866E-B1772B42BA0B}" type="datetimeFigureOut">
              <a:rPr lang="en-US" smtClean="0"/>
              <a:pPr/>
              <a:t>1/13/2026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roxima Nova Rg" panose="02000506030000020004" pitchFamily="50"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roxima Nova Rg" panose="02000506030000020004" pitchFamily="50" charset="0"/>
              </a:defRPr>
            </a:lvl1pPr>
          </a:lstStyle>
          <a:p>
            <a:fld id="{3FCB3B74-CA4F-4B51-9603-99A48A889ABD}" type="slidenum">
              <a:rPr lang="en-US" smtClean="0"/>
              <a:pPr/>
              <a:t>‹#›</a:t>
            </a:fld>
            <a:endParaRPr lang="en-US" dirty="0"/>
          </a:p>
        </p:txBody>
      </p:sp>
    </p:spTree>
    <p:extLst>
      <p:ext uri="{BB962C8B-B14F-4D97-AF65-F5344CB8AC3E}">
        <p14:creationId xmlns:p14="http://schemas.microsoft.com/office/powerpoint/2010/main" val="2438988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roxima Nova Rg" panose="02000506030000020004" pitchFamily="50" charset="0"/>
        <a:ea typeface="+mn-ea"/>
        <a:cs typeface="+mn-cs"/>
      </a:defRPr>
    </a:lvl1pPr>
    <a:lvl2pPr marL="457200" algn="l" defTabSz="914400" rtl="0" eaLnBrk="1" latinLnBrk="0" hangingPunct="1">
      <a:defRPr sz="1200" kern="1200">
        <a:solidFill>
          <a:schemeClr val="tx1"/>
        </a:solidFill>
        <a:latin typeface="Proxima Nova Rg" panose="02000506030000020004" pitchFamily="50" charset="0"/>
        <a:ea typeface="+mn-ea"/>
        <a:cs typeface="+mn-cs"/>
      </a:defRPr>
    </a:lvl2pPr>
    <a:lvl3pPr marL="914400" algn="l" defTabSz="914400" rtl="0" eaLnBrk="1" latinLnBrk="0" hangingPunct="1">
      <a:defRPr sz="1200" kern="1200">
        <a:solidFill>
          <a:schemeClr val="tx1"/>
        </a:solidFill>
        <a:latin typeface="Proxima Nova Rg" panose="02000506030000020004" pitchFamily="50" charset="0"/>
        <a:ea typeface="+mn-ea"/>
        <a:cs typeface="+mn-cs"/>
      </a:defRPr>
    </a:lvl3pPr>
    <a:lvl4pPr marL="1371600" algn="l" defTabSz="914400" rtl="0" eaLnBrk="1" latinLnBrk="0" hangingPunct="1">
      <a:defRPr sz="1200" kern="1200">
        <a:solidFill>
          <a:schemeClr val="tx1"/>
        </a:solidFill>
        <a:latin typeface="Proxima Nova Rg" panose="02000506030000020004" pitchFamily="50" charset="0"/>
        <a:ea typeface="+mn-ea"/>
        <a:cs typeface="+mn-cs"/>
      </a:defRPr>
    </a:lvl4pPr>
    <a:lvl5pPr marL="1828800" algn="l" defTabSz="914400" rtl="0" eaLnBrk="1" latinLnBrk="0" hangingPunct="1">
      <a:defRPr sz="1200" kern="1200">
        <a:solidFill>
          <a:schemeClr val="tx1"/>
        </a:solidFill>
        <a:latin typeface="Proxima Nova Rg" panose="02000506030000020004"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tax.ny.gov/forms/current-forms/it/it241i.htm#bioheating-fuel" TargetMode="External"/><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hyperlink" Target="https://www.tax.ny.gov/forms/current-forms/it/it241i.htm#residential-purposes"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Income Tax Assistance Volunteer Training for Tax Year 2025.  I am (enter name), the (Title) for the (Division) at the New York State Department of Taxation and Finance.  I am pleased to be presenting you this training. I would like to start by letting all of you know how valued you are to our Department.  Your assistance to those taxpayers that need it most, through tax preparation and other financial literacy services, is essential to the communities you serve and to New York State as a whole.  Our goal is to make sure you have the information you need to help others so let’s review our agenda.</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t>1</a:t>
            </a:fld>
            <a:endParaRPr lang="en-US"/>
          </a:p>
        </p:txBody>
      </p:sp>
    </p:spTree>
    <p:extLst>
      <p:ext uri="{BB962C8B-B14F-4D97-AF65-F5344CB8AC3E}">
        <p14:creationId xmlns:p14="http://schemas.microsoft.com/office/powerpoint/2010/main" val="901861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002F2-0B36-11FD-1DD2-DADCA4088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B189F-FE55-090C-C896-FBE80BC212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048387-CA03-2832-A413-3BF69AFD8433}"/>
              </a:ext>
            </a:extLst>
          </p:cNvPr>
          <p:cNvSpPr>
            <a:spLocks noGrp="1"/>
          </p:cNvSpPr>
          <p:nvPr>
            <p:ph type="body" idx="1"/>
          </p:nvPr>
        </p:nvSpPr>
        <p:spPr/>
        <p:txBody>
          <a:bodyPr/>
          <a:lstStyle/>
          <a:p>
            <a:r>
              <a:rPr lang="en-US" dirty="0"/>
              <a:t>The Free Filing Assistance Packet has the main forms in it that are needed for filing. We include the IT 201 packet that has NYS, NYC and MCTMT in it, then the IT-196 for itemized deductions, the IT-225 for New York state modifications and the IT-195 which allows  taxpayers to allocate any refund they having coming to them. I will discuss this later in the presentation.</a:t>
            </a:r>
          </a:p>
        </p:txBody>
      </p:sp>
      <p:sp>
        <p:nvSpPr>
          <p:cNvPr id="4" name="Slide Number Placeholder 3">
            <a:extLst>
              <a:ext uri="{FF2B5EF4-FFF2-40B4-BE49-F238E27FC236}">
                <a16:creationId xmlns:a16="http://schemas.microsoft.com/office/drawing/2014/main" id="{5C2DA759-D385-C2CE-4405-E3EB4D6A57A4}"/>
              </a:ext>
            </a:extLst>
          </p:cNvPr>
          <p:cNvSpPr>
            <a:spLocks noGrp="1"/>
          </p:cNvSpPr>
          <p:nvPr>
            <p:ph type="sldNum" sz="quarter" idx="5"/>
          </p:nvPr>
        </p:nvSpPr>
        <p:spPr/>
        <p:txBody>
          <a:bodyPr/>
          <a:lstStyle/>
          <a:p>
            <a:fld id="{3FCB3B74-CA4F-4B51-9603-99A48A889ABD}" type="slidenum">
              <a:rPr lang="en-US" smtClean="0"/>
              <a:pPr/>
              <a:t>10</a:t>
            </a:fld>
            <a:endParaRPr lang="en-US" dirty="0"/>
          </a:p>
        </p:txBody>
      </p:sp>
    </p:spTree>
    <p:extLst>
      <p:ext uri="{BB962C8B-B14F-4D97-AF65-F5344CB8AC3E}">
        <p14:creationId xmlns:p14="http://schemas.microsoft.com/office/powerpoint/2010/main" val="17433475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Subscription emails are the place we send them out first, so please make sure you sign up! You can receive emails with tax tips, the latest guidance, filing updates and reminders, and press releases. You can tailor your email subscriptions to the tax information you need. If you haven’t checked your subscriptions lately, you should review them to make sure you have everything checked off that you want information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113</a:t>
            </a:fld>
            <a:endParaRPr lang="en-US" dirty="0"/>
          </a:p>
        </p:txBody>
      </p:sp>
    </p:spTree>
    <p:extLst>
      <p:ext uri="{BB962C8B-B14F-4D97-AF65-F5344CB8AC3E}">
        <p14:creationId xmlns:p14="http://schemas.microsoft.com/office/powerpoint/2010/main" val="303843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A0796-57B4-A16C-A006-5DC77AE97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C45D1-3686-DC5A-86EA-3BCF065C4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3C4EA9-A07D-02D5-BC12-C923325F8130}"/>
              </a:ext>
            </a:extLst>
          </p:cNvPr>
          <p:cNvSpPr>
            <a:spLocks noGrp="1"/>
          </p:cNvSpPr>
          <p:nvPr>
            <p:ph type="body" idx="1"/>
          </p:nvPr>
        </p:nvSpPr>
        <p:spPr/>
        <p:txBody>
          <a:bodyPr/>
          <a:lstStyle/>
          <a:p>
            <a:pPr marL="64008" indent="0">
              <a:buNone/>
            </a:pPr>
            <a:r>
              <a:rPr lang="en-US" dirty="0"/>
              <a:t>Form TP-301, NYS Income Tax Worksheet - list all the items that are New York state specifics that would not automatically carry forward from the federal return:  </a:t>
            </a:r>
          </a:p>
          <a:p>
            <a:pPr marL="171450" indent="-171450">
              <a:buFont typeface="Arial" panose="020B0604020202020204" pitchFamily="34" charset="0"/>
              <a:buChar char="•"/>
            </a:pPr>
            <a:r>
              <a:rPr lang="en-US" b="1" dirty="0"/>
              <a:t>Additions</a:t>
            </a:r>
            <a:r>
              <a:rPr lang="en-US" dirty="0"/>
              <a:t> such as state  retirement contributions</a:t>
            </a:r>
          </a:p>
          <a:p>
            <a:pPr marL="171450" indent="-171450">
              <a:buFont typeface="Arial" panose="020B0604020202020204" pitchFamily="34" charset="0"/>
              <a:buChar char="•"/>
            </a:pPr>
            <a:r>
              <a:rPr lang="en-US" b="1" dirty="0"/>
              <a:t>Subtractions</a:t>
            </a:r>
            <a:r>
              <a:rPr lang="en-US" dirty="0"/>
              <a:t> such as Private and Public employee pension exclusions</a:t>
            </a:r>
          </a:p>
          <a:p>
            <a:pPr marL="171450" indent="-171450">
              <a:buFont typeface="Arial" panose="020B0604020202020204" pitchFamily="34" charset="0"/>
              <a:buChar char="•"/>
            </a:pPr>
            <a:r>
              <a:rPr lang="en-US" b="1" dirty="0"/>
              <a:t>Credits</a:t>
            </a:r>
            <a:r>
              <a:rPr lang="en-US" dirty="0"/>
              <a:t> that apply to NYS and NYC  only</a:t>
            </a:r>
          </a:p>
          <a:p>
            <a:endParaRPr lang="en-US" dirty="0"/>
          </a:p>
          <a:p>
            <a:r>
              <a:rPr lang="en-US" dirty="0"/>
              <a:t>Most partners use it as a training guide for volunteers and as a reference guide when preparing and quality reviewing returns. Some sites provide a copy to each taxpayer to complete along with the IRS intake sheet. It’s not required for you to give it to taxpayers; however, it’s a great practice to use it the preparing and reviewing stages to ensure you don’t miss anything on the NYS return.  </a:t>
            </a:r>
          </a:p>
        </p:txBody>
      </p:sp>
      <p:sp>
        <p:nvSpPr>
          <p:cNvPr id="4" name="Slide Number Placeholder 3">
            <a:extLst>
              <a:ext uri="{FF2B5EF4-FFF2-40B4-BE49-F238E27FC236}">
                <a16:creationId xmlns:a16="http://schemas.microsoft.com/office/drawing/2014/main" id="{FE8CF642-565E-9023-4994-9E69CF1549D8}"/>
              </a:ext>
            </a:extLst>
          </p:cNvPr>
          <p:cNvSpPr>
            <a:spLocks noGrp="1"/>
          </p:cNvSpPr>
          <p:nvPr>
            <p:ph type="sldNum" sz="quarter" idx="5"/>
          </p:nvPr>
        </p:nvSpPr>
        <p:spPr/>
        <p:txBody>
          <a:bodyPr/>
          <a:lstStyle/>
          <a:p>
            <a:fld id="{3FCB3B74-CA4F-4B51-9603-99A48A889ABD}" type="slidenum">
              <a:rPr lang="en-US" smtClean="0"/>
              <a:pPr/>
              <a:t>12</a:t>
            </a:fld>
            <a:endParaRPr lang="en-US" dirty="0"/>
          </a:p>
        </p:txBody>
      </p:sp>
    </p:spTree>
    <p:extLst>
      <p:ext uri="{BB962C8B-B14F-4D97-AF65-F5344CB8AC3E}">
        <p14:creationId xmlns:p14="http://schemas.microsoft.com/office/powerpoint/2010/main" val="4207754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B4ED2-1030-D8BB-4C3A-5B82A5AF8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5940F-ADA0-174A-8D47-23A7887BB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C7CCA-B7DC-5870-3C75-5335D2EB2246}"/>
              </a:ext>
            </a:extLst>
          </p:cNvPr>
          <p:cNvSpPr>
            <a:spLocks noGrp="1"/>
          </p:cNvSpPr>
          <p:nvPr>
            <p:ph type="body" idx="1"/>
          </p:nvPr>
        </p:nvSpPr>
        <p:spPr/>
        <p:txBody>
          <a:bodyPr/>
          <a:lstStyle/>
          <a:p>
            <a:r>
              <a:rPr lang="en-US" dirty="0"/>
              <a:t>Available to tax professionals and volunteer preparers.</a:t>
            </a:r>
          </a:p>
          <a:p>
            <a:endParaRPr lang="en-US" dirty="0"/>
          </a:p>
        </p:txBody>
      </p:sp>
      <p:sp>
        <p:nvSpPr>
          <p:cNvPr id="4" name="Slide Number Placeholder 3">
            <a:extLst>
              <a:ext uri="{FF2B5EF4-FFF2-40B4-BE49-F238E27FC236}">
                <a16:creationId xmlns:a16="http://schemas.microsoft.com/office/drawing/2014/main" id="{1F295572-22A3-DCE3-3ADA-431D9E7D7827}"/>
              </a:ext>
            </a:extLst>
          </p:cNvPr>
          <p:cNvSpPr>
            <a:spLocks noGrp="1"/>
          </p:cNvSpPr>
          <p:nvPr>
            <p:ph type="sldNum" sz="quarter" idx="5"/>
          </p:nvPr>
        </p:nvSpPr>
        <p:spPr/>
        <p:txBody>
          <a:bodyPr/>
          <a:lstStyle/>
          <a:p>
            <a:fld id="{3FCB3B74-CA4F-4B51-9603-99A48A889ABD}" type="slidenum">
              <a:rPr lang="en-US" smtClean="0"/>
              <a:pPr/>
              <a:t>13</a:t>
            </a:fld>
            <a:endParaRPr lang="en-US" dirty="0"/>
          </a:p>
        </p:txBody>
      </p:sp>
    </p:spTree>
    <p:extLst>
      <p:ext uri="{BB962C8B-B14F-4D97-AF65-F5344CB8AC3E}">
        <p14:creationId xmlns:p14="http://schemas.microsoft.com/office/powerpoint/2010/main" val="2863624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14</a:t>
            </a:fld>
            <a:endParaRPr lang="en-US" dirty="0"/>
          </a:p>
        </p:txBody>
      </p:sp>
    </p:spTree>
    <p:extLst>
      <p:ext uri="{BB962C8B-B14F-4D97-AF65-F5344CB8AC3E}">
        <p14:creationId xmlns:p14="http://schemas.microsoft.com/office/powerpoint/2010/main" val="362016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15453-9CC8-1ED1-B407-A9E4C518B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01291-F2A5-1240-7B9F-93A08FC34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39BAB-6AB3-7090-4CE1-F4934440EB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York State has a Personal income tax e-file mandate.  We support both linked and unlinked returns.  Even if the IRS will not accept a return, the state return can be filed as an unlinked return.  Most software allows unlinked returns.  All forms can be e-filed, either directly through software or by PDF attachment to the filing.</a:t>
            </a:r>
          </a:p>
          <a:p>
            <a:endParaRPr lang="en-US" dirty="0"/>
          </a:p>
        </p:txBody>
      </p:sp>
      <p:sp>
        <p:nvSpPr>
          <p:cNvPr id="4" name="Slide Number Placeholder 3">
            <a:extLst>
              <a:ext uri="{FF2B5EF4-FFF2-40B4-BE49-F238E27FC236}">
                <a16:creationId xmlns:a16="http://schemas.microsoft.com/office/drawing/2014/main" id="{912F961A-8423-9AD2-F0A1-39D4031D5202}"/>
              </a:ext>
            </a:extLst>
          </p:cNvPr>
          <p:cNvSpPr>
            <a:spLocks noGrp="1"/>
          </p:cNvSpPr>
          <p:nvPr>
            <p:ph type="sldNum" sz="quarter" idx="5"/>
          </p:nvPr>
        </p:nvSpPr>
        <p:spPr/>
        <p:txBody>
          <a:bodyPr/>
          <a:lstStyle/>
          <a:p>
            <a:fld id="{3FCB3B74-CA4F-4B51-9603-99A48A889ABD}" type="slidenum">
              <a:rPr lang="en-US" smtClean="0"/>
              <a:pPr/>
              <a:t>15</a:t>
            </a:fld>
            <a:endParaRPr lang="en-US" dirty="0"/>
          </a:p>
        </p:txBody>
      </p:sp>
    </p:spTree>
    <p:extLst>
      <p:ext uri="{BB962C8B-B14F-4D97-AF65-F5344CB8AC3E}">
        <p14:creationId xmlns:p14="http://schemas.microsoft.com/office/powerpoint/2010/main" val="2327997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make sure to use the 09 - volunteer tax preparer code in your program. You do not need to enter volunteers name in the software or on the tax returns.  </a:t>
            </a:r>
          </a:p>
        </p:txBody>
      </p:sp>
      <p:sp>
        <p:nvSpPr>
          <p:cNvPr id="4" name="Slide Number Placeholder 3"/>
          <p:cNvSpPr>
            <a:spLocks noGrp="1"/>
          </p:cNvSpPr>
          <p:nvPr>
            <p:ph type="sldNum" sz="quarter" idx="5"/>
          </p:nvPr>
        </p:nvSpPr>
        <p:spPr/>
        <p:txBody>
          <a:bodyPr/>
          <a:lstStyle/>
          <a:p>
            <a:fld id="{3FCB3B74-CA4F-4B51-9603-99A48A889ABD}" type="slidenum">
              <a:rPr lang="en-US" smtClean="0"/>
              <a:pPr/>
              <a:t>16</a:t>
            </a:fld>
            <a:endParaRPr lang="en-US" dirty="0"/>
          </a:p>
        </p:txBody>
      </p:sp>
    </p:spTree>
    <p:extLst>
      <p:ext uri="{BB962C8B-B14F-4D97-AF65-F5344CB8AC3E}">
        <p14:creationId xmlns:p14="http://schemas.microsoft.com/office/powerpoint/2010/main" val="4211402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Drivers license ID information is used to protect taxpayers from fraud and identity theft.  The document number for the primary taxpayer and spouse are required.  Only the first three characters of the document number are required.  If the taxpayer won’t disclose their ID information, you may check the box to indicate the taxpayer does not have an ID; and you must document you used due diligence to obtain the information, and the taxpayer refused.</a:t>
            </a:r>
          </a:p>
          <a:p>
            <a:endParaRPr lang="en-US" dirty="0"/>
          </a:p>
          <a:p>
            <a:r>
              <a:rPr lang="en-US" b="1" dirty="0"/>
              <a:t>Note: do not set up system to not ask for the driver license information – it is required by New York State.</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17</a:t>
            </a:fld>
            <a:endParaRPr lang="en-US" dirty="0"/>
          </a:p>
        </p:txBody>
      </p:sp>
    </p:spTree>
    <p:extLst>
      <p:ext uri="{BB962C8B-B14F-4D97-AF65-F5344CB8AC3E}">
        <p14:creationId xmlns:p14="http://schemas.microsoft.com/office/powerpoint/2010/main" val="2079148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19</a:t>
            </a:fld>
            <a:endParaRPr lang="en-US" dirty="0"/>
          </a:p>
        </p:txBody>
      </p:sp>
    </p:spTree>
    <p:extLst>
      <p:ext uri="{BB962C8B-B14F-4D97-AF65-F5344CB8AC3E}">
        <p14:creationId xmlns:p14="http://schemas.microsoft.com/office/powerpoint/2010/main" val="1680322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It’s important to mention to your clients that Taxpayers must file an amended New York State return to report any changes made to their federal return within 90 days of the federal change.  Even if the item of omission is not taxable to New York State, it should be included on an amended return since it could result in reductions to itemized deductions and credits.  If New York State issues a bill for unreported federal changes, an amended return should not be filed.  Follow the instructions on the billing notice instead.</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20</a:t>
            </a:fld>
            <a:endParaRPr lang="en-US" dirty="0"/>
          </a:p>
        </p:txBody>
      </p:sp>
    </p:spTree>
    <p:extLst>
      <p:ext uri="{BB962C8B-B14F-4D97-AF65-F5344CB8AC3E}">
        <p14:creationId xmlns:p14="http://schemas.microsoft.com/office/powerpoint/2010/main" val="4076318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You must ask taxpayers if they have any sales tax owed.  </a:t>
            </a:r>
            <a:r>
              <a:rPr lang="en-US" b="0" dirty="0">
                <a:solidFill>
                  <a:srgbClr val="007681"/>
                </a:solidFill>
              </a:rPr>
              <a:t>New York State sales tax is owed if the taxpayer purchased property or a service delivered to them in New York State without payment of sales and use tax.  </a:t>
            </a:r>
            <a:r>
              <a:rPr lang="en-US" b="0" dirty="0"/>
              <a:t>This includes purchases through the internet, by catalog, or from shopping channels on the television.  Most tangible personal property is subject to tax.  Do not leave the line blank.  Do not set software to auto fill with zero amount.</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21</a:t>
            </a:fld>
            <a:endParaRPr lang="en-US" dirty="0"/>
          </a:p>
        </p:txBody>
      </p:sp>
    </p:spTree>
    <p:extLst>
      <p:ext uri="{BB962C8B-B14F-4D97-AF65-F5344CB8AC3E}">
        <p14:creationId xmlns:p14="http://schemas.microsoft.com/office/powerpoint/2010/main" val="2399951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B6A14-BC73-4B33-D251-7241AE2B1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4EF1F-FD3B-FEB6-3F78-9B66C74B4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F1D38-CDC3-DEA5-238A-9C66BA5CBD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Proxima Nova Rg" panose="02000506030000020004" pitchFamily="50" charset="0"/>
                <a:ea typeface="+mn-ea"/>
                <a:cs typeface="+mn-cs"/>
              </a:rPr>
              <a:t>At the Tax Department, our mission is to efficiently collect tax revenues in support of state services and programs while acting with integrity and fairness in the administration of the tax laws of New York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Proxima Nova Rg" panose="0200050603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Proxima Nova Rg" panose="02000506030000020004" pitchFamily="50" charset="0"/>
                <a:ea typeface="+mn-ea"/>
                <a:cs typeface="+mn-cs"/>
              </a:rPr>
              <a:t>The department is dedicated to providing fair tax administration to all taxpayers. </a:t>
            </a:r>
            <a:endParaRPr lang="en-US" dirty="0"/>
          </a:p>
          <a:p>
            <a:endParaRPr lang="en-US" dirty="0"/>
          </a:p>
        </p:txBody>
      </p:sp>
      <p:sp>
        <p:nvSpPr>
          <p:cNvPr id="4" name="Slide Number Placeholder 3">
            <a:extLst>
              <a:ext uri="{FF2B5EF4-FFF2-40B4-BE49-F238E27FC236}">
                <a16:creationId xmlns:a16="http://schemas.microsoft.com/office/drawing/2014/main" id="{127869AB-74AD-DDEF-1B8B-6CB483CA9A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3B74-CA4F-4B51-9603-99A48A889ABD}"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2355994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we’d like to highlight changes to New York State Income Tax, including changes to the:</a:t>
            </a:r>
          </a:p>
          <a:p>
            <a:pPr marL="171450" indent="-171450">
              <a:buFont typeface="Arial" panose="020B0604020202020204" pitchFamily="34" charset="0"/>
              <a:buChar char="•"/>
            </a:pPr>
            <a:r>
              <a:rPr lang="en-US" dirty="0"/>
              <a:t>Servicemembers Civil Relief Act of 2023, </a:t>
            </a:r>
          </a:p>
          <a:p>
            <a:pPr marL="171450" indent="-171450">
              <a:buFont typeface="Arial" panose="020B0604020202020204" pitchFamily="34" charset="0"/>
              <a:buChar char="•"/>
            </a:pPr>
            <a:r>
              <a:rPr lang="en-US" dirty="0"/>
              <a:t>Personal Income Tax Rates; and,</a:t>
            </a:r>
          </a:p>
          <a:p>
            <a:pPr marL="171450" indent="-171450">
              <a:buFont typeface="Arial" panose="020B0604020202020204" pitchFamily="34" charset="0"/>
              <a:buChar char="•"/>
            </a:pPr>
            <a:r>
              <a:rPr lang="en-US" dirty="0"/>
              <a:t>Metropolitan Commuter Transportation Mobility Tax (MCTMT).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22</a:t>
            </a:fld>
            <a:endParaRPr lang="en-US" dirty="0"/>
          </a:p>
        </p:txBody>
      </p:sp>
    </p:spTree>
    <p:extLst>
      <p:ext uri="{BB962C8B-B14F-4D97-AF65-F5344CB8AC3E}">
        <p14:creationId xmlns:p14="http://schemas.microsoft.com/office/powerpoint/2010/main" val="1423676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24</a:t>
            </a:fld>
            <a:endParaRPr lang="en-US" dirty="0"/>
          </a:p>
        </p:txBody>
      </p:sp>
    </p:spTree>
    <p:extLst>
      <p:ext uri="{BB962C8B-B14F-4D97-AF65-F5344CB8AC3E}">
        <p14:creationId xmlns:p14="http://schemas.microsoft.com/office/powerpoint/2010/main" val="901259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25</a:t>
            </a:fld>
            <a:endParaRPr lang="en-US" dirty="0"/>
          </a:p>
        </p:txBody>
      </p:sp>
    </p:spTree>
    <p:extLst>
      <p:ext uri="{BB962C8B-B14F-4D97-AF65-F5344CB8AC3E}">
        <p14:creationId xmlns:p14="http://schemas.microsoft.com/office/powerpoint/2010/main" val="1428391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Calculating Metropolitan Commuter Transportation Mobility Tax (MCTMT) rate – </a:t>
            </a:r>
          </a:p>
          <a:p>
            <a:endParaRPr lang="en-US" dirty="0"/>
          </a:p>
          <a:p>
            <a:r>
              <a:rPr lang="en-US" dirty="0"/>
              <a:t>For tax years beginning on or after January 1, 2023, the MCTD is divided into two zones. </a:t>
            </a:r>
          </a:p>
          <a:p>
            <a:r>
              <a:rPr lang="en-US" dirty="0"/>
              <a:t>Zone 1 (includes the five boroughs of NYC) </a:t>
            </a:r>
          </a:p>
          <a:p>
            <a:endParaRPr lang="en-US" dirty="0"/>
          </a:p>
          <a:p>
            <a:r>
              <a:rPr lang="en-US" dirty="0"/>
              <a:t>Zone 2 (counties around NYC)</a:t>
            </a:r>
          </a:p>
        </p:txBody>
      </p:sp>
      <p:sp>
        <p:nvSpPr>
          <p:cNvPr id="4" name="Slide Number Placeholder 3"/>
          <p:cNvSpPr>
            <a:spLocks noGrp="1"/>
          </p:cNvSpPr>
          <p:nvPr>
            <p:ph type="sldNum" sz="quarter" idx="5"/>
          </p:nvPr>
        </p:nvSpPr>
        <p:spPr/>
        <p:txBody>
          <a:bodyPr/>
          <a:lstStyle/>
          <a:p>
            <a:fld id="{3FCB3B74-CA4F-4B51-9603-99A48A889ABD}" type="slidenum">
              <a:rPr lang="en-US" smtClean="0"/>
              <a:pPr/>
              <a:t>26</a:t>
            </a:fld>
            <a:endParaRPr lang="en-US" dirty="0"/>
          </a:p>
        </p:txBody>
      </p:sp>
    </p:spTree>
    <p:extLst>
      <p:ext uri="{BB962C8B-B14F-4D97-AF65-F5344CB8AC3E}">
        <p14:creationId xmlns:p14="http://schemas.microsoft.com/office/powerpoint/2010/main" val="514777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self-employed individuals, the budget provided relief by raising the exemption threshold from $50,000 to </a:t>
            </a:r>
            <a:r>
              <a:rPr lang="en-US" b="1" dirty="0"/>
              <a:t>$150,000. </a:t>
            </a:r>
          </a:p>
          <a:p>
            <a:endParaRPr lang="en-US" b="1" dirty="0"/>
          </a:p>
          <a:p>
            <a:r>
              <a:rPr lang="en-US" dirty="0"/>
              <a:t>For tax years beginning on or after January 1, 2026, the MCTMT rates on net earnings from self-employment for individuals engaging in the business within MCTD are:</a:t>
            </a:r>
          </a:p>
          <a:p>
            <a:pPr lvl="1"/>
            <a:r>
              <a:rPr lang="en-US" dirty="0"/>
              <a:t>.60% (.0060) of the net earnings attributable to the MCTD within </a:t>
            </a:r>
            <a:r>
              <a:rPr lang="en-US" b="1" dirty="0">
                <a:solidFill>
                  <a:srgbClr val="0B5D66"/>
                </a:solidFill>
              </a:rPr>
              <a:t>Zone 1</a:t>
            </a:r>
            <a:r>
              <a:rPr lang="en-US" dirty="0"/>
              <a:t>, if such earnings exceed $150,000 for the tax year, and</a:t>
            </a:r>
          </a:p>
          <a:p>
            <a:pPr lvl="1"/>
            <a:r>
              <a:rPr lang="en-US" dirty="0"/>
              <a:t>.34% (.0034) of the net earnings attributable to the MCTD within </a:t>
            </a:r>
            <a:r>
              <a:rPr lang="en-US" b="1" dirty="0">
                <a:solidFill>
                  <a:srgbClr val="0B5D66"/>
                </a:solidFill>
              </a:rPr>
              <a:t>Zone 2</a:t>
            </a:r>
            <a:r>
              <a:rPr lang="en-US" dirty="0"/>
              <a:t>, if such earnings exceed $150,000 for the tax year.</a:t>
            </a:r>
          </a:p>
          <a:p>
            <a:endParaRPr lang="en-US" dirty="0"/>
          </a:p>
          <a:p>
            <a:r>
              <a:rPr lang="en-US" b="1" dirty="0"/>
              <a:t>Note: </a:t>
            </a:r>
            <a:r>
              <a:rPr lang="en-US" b="0" dirty="0"/>
              <a:t>The</a:t>
            </a:r>
            <a:r>
              <a:rPr lang="en-US" b="1" dirty="0"/>
              <a:t> </a:t>
            </a:r>
            <a:r>
              <a:rPr lang="en-US" dirty="0"/>
              <a:t>$150,000 thresholds are computed on an individual basis for each zone, even if you file a joint income tax return.</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27</a:t>
            </a:fld>
            <a:endParaRPr lang="en-US" dirty="0"/>
          </a:p>
        </p:txBody>
      </p:sp>
    </p:spTree>
    <p:extLst>
      <p:ext uri="{BB962C8B-B14F-4D97-AF65-F5344CB8AC3E}">
        <p14:creationId xmlns:p14="http://schemas.microsoft.com/office/powerpoint/2010/main" val="405507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Proxima Nova Rg" panose="02000506030000020004" pitchFamily="50" charset="0"/>
                <a:ea typeface="+mn-ea"/>
                <a:cs typeface="+mn-cs"/>
              </a:rPr>
              <a:t>Federal provisions from House Resolution 1 include </a:t>
            </a:r>
            <a:r>
              <a:rPr lang="en-US" sz="1200" kern="1200" dirty="0">
                <a:solidFill>
                  <a:schemeClr val="tx1"/>
                </a:solidFill>
                <a:effectLst/>
                <a:latin typeface="Proxima Nova Rg" panose="02000506030000020004" pitchFamily="50" charset="0"/>
                <a:ea typeface="+mn-ea"/>
                <a:cs typeface="+mn-cs"/>
              </a:rPr>
              <a:t>new temporary deductions for individuals, including deductions for tipped income, overtime pay, seniors (aged 65+), and auto loan interest.</a:t>
            </a:r>
          </a:p>
          <a:p>
            <a:r>
              <a:rPr lang="en-US" sz="1200" kern="1200" dirty="0">
                <a:solidFill>
                  <a:schemeClr val="tx1"/>
                </a:solidFill>
                <a:effectLst/>
                <a:latin typeface="Proxima Nova Rg" panose="02000506030000020004" pitchFamily="50" charset="0"/>
                <a:ea typeface="+mn-ea"/>
                <a:cs typeface="+mn-cs"/>
              </a:rPr>
              <a:t>When computing New York State tax income tax, the starting point is federal adjusted gross income. </a:t>
            </a:r>
          </a:p>
          <a:p>
            <a:r>
              <a:rPr lang="en-US" sz="1200" kern="1200" dirty="0">
                <a:solidFill>
                  <a:schemeClr val="tx1"/>
                </a:solidFill>
                <a:effectLst/>
                <a:latin typeface="Proxima Nova Rg" panose="02000506030000020004" pitchFamily="50" charset="0"/>
                <a:ea typeface="+mn-ea"/>
                <a:cs typeface="+mn-cs"/>
              </a:rPr>
              <a:t>As the new federal deductions under H.R. 1are taken after the computation of FAGI, they will not flow through to New York unless the state specifically acts to adopt the changes. </a:t>
            </a:r>
          </a:p>
          <a:p>
            <a:r>
              <a:rPr lang="en-US" sz="1200" kern="1200" dirty="0">
                <a:solidFill>
                  <a:schemeClr val="tx1"/>
                </a:solidFill>
                <a:effectLst/>
                <a:latin typeface="Proxima Nova Rg" panose="02000506030000020004" pitchFamily="50" charset="0"/>
                <a:ea typeface="+mn-ea"/>
                <a:cs typeface="+mn-cs"/>
              </a:rPr>
              <a:t>See New York State forms and instructions for additional information on how House Resolution 1 will impact NYS.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1" dirty="0">
              <a:solidFill>
                <a:srgbClr val="006666"/>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1" dirty="0">
                <a:solidFill>
                  <a:srgbClr val="006666"/>
                </a:solidFill>
              </a:rPr>
              <a:t>NOTE: THIS IS THE CURRENT TAX TREATMENT, AND THAT COULD CHANGE. The state budget process starts in January.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1" dirty="0">
              <a:solidFill>
                <a:srgbClr val="006666"/>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Reminder: The legislature passes tax legislation. The Tax Department is the administrator of the tax law. </a:t>
            </a:r>
          </a:p>
          <a:p>
            <a:pPr defTabSz="931774"/>
            <a:endParaRPr lang="en-US" b="1" dirty="0">
              <a:solidFill>
                <a:srgbClr val="006666"/>
              </a:solidFill>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28</a:t>
            </a:fld>
            <a:endParaRPr lang="en-US" dirty="0"/>
          </a:p>
        </p:txBody>
      </p:sp>
    </p:spTree>
    <p:extLst>
      <p:ext uri="{BB962C8B-B14F-4D97-AF65-F5344CB8AC3E}">
        <p14:creationId xmlns:p14="http://schemas.microsoft.com/office/powerpoint/2010/main" val="3310536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t>29</a:t>
            </a:fld>
            <a:endParaRPr lang="en-US"/>
          </a:p>
        </p:txBody>
      </p:sp>
    </p:spTree>
    <p:extLst>
      <p:ext uri="{BB962C8B-B14F-4D97-AF65-F5344CB8AC3E}">
        <p14:creationId xmlns:p14="http://schemas.microsoft.com/office/powerpoint/2010/main" val="3524605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filing a New York state return the first thing you must determine is residency.  You need to know if the taxpayer Is a resident, non-resident, or part-year resident.</a:t>
            </a:r>
          </a:p>
        </p:txBody>
      </p:sp>
      <p:sp>
        <p:nvSpPr>
          <p:cNvPr id="4" name="Slide Number Placeholder 3"/>
          <p:cNvSpPr>
            <a:spLocks noGrp="1"/>
          </p:cNvSpPr>
          <p:nvPr>
            <p:ph type="sldNum" sz="quarter" idx="10"/>
          </p:nvPr>
        </p:nvSpPr>
        <p:spPr/>
        <p:txBody>
          <a:bodyPr/>
          <a:lstStyle/>
          <a:p>
            <a:fld id="{91A0B44D-A91D-47A7-878F-B25D0A2D7B65}" type="slidenum">
              <a:rPr lang="en-US" smtClean="0"/>
              <a:t>30</a:t>
            </a:fld>
            <a:endParaRPr lang="en-US" dirty="0"/>
          </a:p>
        </p:txBody>
      </p:sp>
    </p:spTree>
    <p:extLst>
      <p:ext uri="{BB962C8B-B14F-4D97-AF65-F5344CB8AC3E}">
        <p14:creationId xmlns:p14="http://schemas.microsoft.com/office/powerpoint/2010/main" val="876481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If the taxpayer is a resident for New York State income tax purposes and is required to file an income tax return, they will need to file Form IT-201, </a:t>
            </a:r>
            <a:r>
              <a:rPr lang="en-US" sz="2200" i="1" dirty="0"/>
              <a:t>Resident Income Tax Return</a:t>
            </a:r>
            <a:r>
              <a:rPr lang="en-US" sz="2200" dirty="0"/>
              <a:t>.  </a:t>
            </a:r>
          </a:p>
          <a:p>
            <a:endParaRPr lang="en-US" sz="2200"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sz="1100" dirty="0"/>
              <a:t>If the taxpayer is a part-year resident or nonresident for New York State income tax purposes and is required to file an income tax return, they will need to file Form IT-203, Nonresident and Part-Year Resident Income Tax Return. </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31</a:t>
            </a:fld>
            <a:endParaRPr lang="en-US" dirty="0"/>
          </a:p>
        </p:txBody>
      </p:sp>
    </p:spTree>
    <p:extLst>
      <p:ext uri="{BB962C8B-B14F-4D97-AF65-F5344CB8AC3E}">
        <p14:creationId xmlns:p14="http://schemas.microsoft.com/office/powerpoint/2010/main" val="594436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58186-1F84-B9B3-33B8-BFB10BC16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294EED-DDDB-8D95-6679-52108CEB2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1A254-4B15-6C8F-ABEB-33F00A868A99}"/>
              </a:ext>
            </a:extLst>
          </p:cNvPr>
          <p:cNvSpPr>
            <a:spLocks noGrp="1"/>
          </p:cNvSpPr>
          <p:nvPr>
            <p:ph type="body" idx="1"/>
          </p:nvPr>
        </p:nvSpPr>
        <p:spPr/>
        <p:txBody>
          <a:bodyPr/>
          <a:lstStyle/>
          <a:p>
            <a:r>
              <a:rPr lang="en-US" dirty="0"/>
              <a:t>Taxpayers must file a New York State resident return if:</a:t>
            </a:r>
          </a:p>
          <a:p>
            <a:endParaRPr lang="en-US" dirty="0"/>
          </a:p>
          <a:p>
            <a:r>
              <a:rPr lang="en-US" dirty="0"/>
              <a:t>they’re required to file a federal return;</a:t>
            </a:r>
          </a:p>
          <a:p>
            <a:r>
              <a:rPr lang="en-US" dirty="0"/>
              <a:t>($3,100 or more if the taxpayer is single and can be claimed as a dependent on another taxpayer’s federal tax return);</a:t>
            </a:r>
          </a:p>
          <a:p>
            <a:r>
              <a:rPr lang="en-US" dirty="0"/>
              <a:t>they want to claim a refund from any New York State, New York City, or Yonkers income taxes withheld from their pay; or</a:t>
            </a:r>
          </a:p>
          <a:p>
            <a:r>
              <a:rPr lang="en-US" dirty="0"/>
              <a:t>they want to claim New York refundable or carryover credits.</a:t>
            </a:r>
          </a:p>
        </p:txBody>
      </p:sp>
      <p:sp>
        <p:nvSpPr>
          <p:cNvPr id="4" name="Slide Number Placeholder 3">
            <a:extLst>
              <a:ext uri="{FF2B5EF4-FFF2-40B4-BE49-F238E27FC236}">
                <a16:creationId xmlns:a16="http://schemas.microsoft.com/office/drawing/2014/main" id="{8DB83E46-E953-C8BA-F0D4-5DFB83DA703D}"/>
              </a:ext>
            </a:extLst>
          </p:cNvPr>
          <p:cNvSpPr>
            <a:spLocks noGrp="1"/>
          </p:cNvSpPr>
          <p:nvPr>
            <p:ph type="sldNum" sz="quarter" idx="5"/>
          </p:nvPr>
        </p:nvSpPr>
        <p:spPr/>
        <p:txBody>
          <a:bodyPr/>
          <a:lstStyle/>
          <a:p>
            <a:fld id="{3FCB3B74-CA4F-4B51-9603-99A48A889ABD}" type="slidenum">
              <a:rPr lang="en-US" smtClean="0"/>
              <a:pPr/>
              <a:t>32</a:t>
            </a:fld>
            <a:endParaRPr lang="en-US" dirty="0"/>
          </a:p>
        </p:txBody>
      </p:sp>
    </p:spTree>
    <p:extLst>
      <p:ext uri="{BB962C8B-B14F-4D97-AF65-F5344CB8AC3E}">
        <p14:creationId xmlns:p14="http://schemas.microsoft.com/office/powerpoint/2010/main" val="134499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department focus is the balance of efforts to promote voluntary compliance—the cornerstone of the State's system of taxation—with the duty to enforce New York's tax laws. More than 96 percent of the taxes collected are remitted voluntarily by taxpayers. The remaining 4 percent is a result of the department's enforcement programs—audit, collections, and criminal investigations.</a:t>
            </a:r>
          </a:p>
          <a:p>
            <a:endParaRPr lang="en-US" dirty="0"/>
          </a:p>
          <a:p>
            <a:r>
              <a:rPr lang="en-US" dirty="0"/>
              <a:t>So, while we will always have activities on the right side, the left side of the continuum is where we have tried to focus on improvement activities. This includes collection, litigation, and criminal enforcement. </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3</a:t>
            </a:fld>
            <a:endParaRPr lang="en-US" dirty="0"/>
          </a:p>
        </p:txBody>
      </p:sp>
    </p:spTree>
    <p:extLst>
      <p:ext uri="{BB962C8B-B14F-4D97-AF65-F5344CB8AC3E}">
        <p14:creationId xmlns:p14="http://schemas.microsoft.com/office/powerpoint/2010/main" val="1364967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BA457-9100-157F-F9E9-24C55AD0E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345E7-B07B-5E32-1F4A-3E7C862DD3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31B2C-A25D-D943-BFD0-4BD78CD8EB47}"/>
              </a:ext>
            </a:extLst>
          </p:cNvPr>
          <p:cNvSpPr>
            <a:spLocks noGrp="1"/>
          </p:cNvSpPr>
          <p:nvPr>
            <p:ph type="body" idx="1"/>
          </p:nvPr>
        </p:nvSpPr>
        <p:spPr/>
        <p:txBody>
          <a:bodyPr/>
          <a:lstStyle/>
          <a:p>
            <a:r>
              <a:rPr lang="en-US" dirty="0"/>
              <a:t>To be considered a resident of New York State for tax purposes, an individual must fall into one of two categories.</a:t>
            </a:r>
          </a:p>
          <a:p>
            <a:endParaRPr lang="en-US" dirty="0"/>
          </a:p>
          <a:p>
            <a:r>
              <a:rPr lang="en-US" dirty="0"/>
              <a:t>Domiciliary: the taxpayer's domicile is New York State.  Meaning their permanent home is located in New York.</a:t>
            </a:r>
          </a:p>
          <a:p>
            <a:endParaRPr lang="en-US" dirty="0"/>
          </a:p>
          <a:p>
            <a:r>
              <a:rPr lang="en-US" dirty="0"/>
              <a:t>Statutory Resident: the taxpayer's domicile is not of New York State, but:</a:t>
            </a:r>
          </a:p>
          <a:p>
            <a:pPr marL="171450" indent="-171450">
              <a:buFont typeface="Arial" panose="020B0604020202020204" pitchFamily="34" charset="0"/>
              <a:buChar char="•"/>
            </a:pPr>
            <a:r>
              <a:rPr lang="en-US" dirty="0"/>
              <a:t>the taxpayer maintains a permanent place of abode in New York State; and</a:t>
            </a:r>
          </a:p>
          <a:p>
            <a:pPr marL="171450" indent="-171450">
              <a:buFont typeface="Arial" panose="020B0604020202020204" pitchFamily="34" charset="0"/>
              <a:buChar char="•"/>
            </a:pPr>
            <a:r>
              <a:rPr lang="en-US" dirty="0"/>
              <a:t>the taxpayer spends more than 184 days in New York State.</a:t>
            </a:r>
          </a:p>
        </p:txBody>
      </p:sp>
      <p:sp>
        <p:nvSpPr>
          <p:cNvPr id="4" name="Slide Number Placeholder 3">
            <a:extLst>
              <a:ext uri="{FF2B5EF4-FFF2-40B4-BE49-F238E27FC236}">
                <a16:creationId xmlns:a16="http://schemas.microsoft.com/office/drawing/2014/main" id="{1EE36F2E-274F-2F40-0F35-BEBF87C6764B}"/>
              </a:ext>
            </a:extLst>
          </p:cNvPr>
          <p:cNvSpPr>
            <a:spLocks noGrp="1"/>
          </p:cNvSpPr>
          <p:nvPr>
            <p:ph type="sldNum" sz="quarter" idx="5"/>
          </p:nvPr>
        </p:nvSpPr>
        <p:spPr/>
        <p:txBody>
          <a:bodyPr/>
          <a:lstStyle/>
          <a:p>
            <a:fld id="{3FCB3B74-CA4F-4B51-9603-99A48A889ABD}" type="slidenum">
              <a:rPr lang="en-US" smtClean="0"/>
              <a:pPr/>
              <a:t>33</a:t>
            </a:fld>
            <a:endParaRPr lang="en-US" dirty="0"/>
          </a:p>
        </p:txBody>
      </p:sp>
    </p:spTree>
    <p:extLst>
      <p:ext uri="{BB962C8B-B14F-4D97-AF65-F5344CB8AC3E}">
        <p14:creationId xmlns:p14="http://schemas.microsoft.com/office/powerpoint/2010/main" val="2085045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011B9-164F-0882-BA3A-795C2B74D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FB080-DC58-6D75-F2AB-E987CCD62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F35BA-94C8-196D-2CF8-B6D2B715F216}"/>
              </a:ext>
            </a:extLst>
          </p:cNvPr>
          <p:cNvSpPr>
            <a:spLocks noGrp="1"/>
          </p:cNvSpPr>
          <p:nvPr>
            <p:ph type="body" idx="1"/>
          </p:nvPr>
        </p:nvSpPr>
        <p:spPr/>
        <p:txBody>
          <a:bodyPr/>
          <a:lstStyle/>
          <a:p>
            <a:r>
              <a:rPr lang="en-US" dirty="0"/>
              <a:t>We mentioned the Servicemembers Relief Act last year, but we want to remind tax professionals of important provisions that impact servicemembers and their families. </a:t>
            </a:r>
          </a:p>
          <a:p>
            <a:endParaRPr lang="en-US" dirty="0"/>
          </a:p>
          <a:p>
            <a:r>
              <a:rPr lang="en-US" dirty="0"/>
              <a:t>2023 amendments allow servicemembers, and their spouses, greater flexibility to choose their state of domicile for tax purposes. </a:t>
            </a:r>
          </a:p>
          <a:p>
            <a:endParaRPr lang="en-US" dirty="0"/>
          </a:p>
          <a:p>
            <a:r>
              <a:rPr lang="en-US" dirty="0"/>
              <a:t>Under SCRA, servicemembers and their spouse can elect any of the following:</a:t>
            </a:r>
          </a:p>
          <a:p>
            <a:endParaRPr lang="en-US" dirty="0"/>
          </a:p>
          <a:p>
            <a:r>
              <a:rPr lang="en-US" dirty="0"/>
              <a:t>For more information on the Servicemembers relief act and how to report on the IT-201 and 203, visit our website Search military. </a:t>
            </a:r>
          </a:p>
          <a:p>
            <a:endParaRPr lang="en-US" dirty="0"/>
          </a:p>
          <a:p>
            <a:r>
              <a:rPr lang="en-US" dirty="0"/>
              <a:t>SCRA is not automatic. </a:t>
            </a:r>
          </a:p>
          <a:p>
            <a:endParaRPr lang="en-US" dirty="0"/>
          </a:p>
          <a:p>
            <a:r>
              <a:rPr lang="en-US" dirty="0"/>
              <a:t>For more information, visit our website and search “military”</a:t>
            </a:r>
          </a:p>
          <a:p>
            <a:endParaRPr lang="en-US" dirty="0"/>
          </a:p>
          <a:p>
            <a:endParaRPr lang="en-US" dirty="0"/>
          </a:p>
        </p:txBody>
      </p:sp>
      <p:sp>
        <p:nvSpPr>
          <p:cNvPr id="4" name="Slide Number Placeholder 3">
            <a:extLst>
              <a:ext uri="{FF2B5EF4-FFF2-40B4-BE49-F238E27FC236}">
                <a16:creationId xmlns:a16="http://schemas.microsoft.com/office/drawing/2014/main" id="{003DB5CF-BDC2-05A0-AEA1-22A877EB018D}"/>
              </a:ext>
            </a:extLst>
          </p:cNvPr>
          <p:cNvSpPr>
            <a:spLocks noGrp="1"/>
          </p:cNvSpPr>
          <p:nvPr>
            <p:ph type="sldNum" sz="quarter" idx="5"/>
          </p:nvPr>
        </p:nvSpPr>
        <p:spPr/>
        <p:txBody>
          <a:bodyPr/>
          <a:lstStyle/>
          <a:p>
            <a:fld id="{3FCB3B74-CA4F-4B51-9603-99A48A889ABD}" type="slidenum">
              <a:rPr lang="en-US" smtClean="0"/>
              <a:pPr/>
              <a:t>34</a:t>
            </a:fld>
            <a:endParaRPr lang="en-US" dirty="0"/>
          </a:p>
        </p:txBody>
      </p:sp>
    </p:spTree>
    <p:extLst>
      <p:ext uri="{BB962C8B-B14F-4D97-AF65-F5344CB8AC3E}">
        <p14:creationId xmlns:p14="http://schemas.microsoft.com/office/powerpoint/2010/main" val="2252103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permanent place of abode?  It’s a residence (a building or structure where a person can live) that you permanently maintain, whether you own it or not, and is suitable for year-round use.  A permanent place of abode usually includes a residence that your spouse owns or leases. </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35</a:t>
            </a:fld>
            <a:endParaRPr lang="en-US" dirty="0"/>
          </a:p>
        </p:txBody>
      </p:sp>
    </p:spTree>
    <p:extLst>
      <p:ext uri="{BB962C8B-B14F-4D97-AF65-F5344CB8AC3E}">
        <p14:creationId xmlns:p14="http://schemas.microsoft.com/office/powerpoint/2010/main" val="2200732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Taxpayers may have to file a New York State return if they're a nonresident of New York and they have income from New York State sources.</a:t>
            </a:r>
          </a:p>
          <a:p>
            <a:endParaRPr lang="en-US" dirty="0"/>
          </a:p>
          <a:p>
            <a:r>
              <a:rPr lang="en-US" dirty="0"/>
              <a:t>See the instructions for Form IT-203 for a list of items considered New York sourced income. </a:t>
            </a:r>
          </a:p>
          <a:p>
            <a:endParaRPr lang="en-US" dirty="0"/>
          </a:p>
          <a:p>
            <a:r>
              <a:rPr lang="en-US" dirty="0"/>
              <a:t>Examples include: </a:t>
            </a:r>
          </a:p>
          <a:p>
            <a:r>
              <a:rPr lang="en-US" dirty="0"/>
              <a:t>services performed in New York State;</a:t>
            </a:r>
          </a:p>
          <a:p>
            <a:r>
              <a:rPr lang="en-US" dirty="0"/>
              <a:t>business, trade, profession, or occupation carried on in New York State</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36</a:t>
            </a:fld>
            <a:endParaRPr lang="en-US" dirty="0"/>
          </a:p>
        </p:txBody>
      </p:sp>
    </p:spTree>
    <p:extLst>
      <p:ext uri="{BB962C8B-B14F-4D97-AF65-F5344CB8AC3E}">
        <p14:creationId xmlns:p14="http://schemas.microsoft.com/office/powerpoint/2010/main" val="3640790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9EDD7-5A14-154F-3DDF-8799BDC46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F470A-CA38-7964-83EF-6BF876A55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DD68EA-784F-F868-D56B-084F423DCA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1C06D4-5D9E-33D8-1368-BB9446A5127A}"/>
              </a:ext>
            </a:extLst>
          </p:cNvPr>
          <p:cNvSpPr>
            <a:spLocks noGrp="1"/>
          </p:cNvSpPr>
          <p:nvPr>
            <p:ph type="sldNum" sz="quarter" idx="5"/>
          </p:nvPr>
        </p:nvSpPr>
        <p:spPr/>
        <p:txBody>
          <a:bodyPr/>
          <a:lstStyle/>
          <a:p>
            <a:fld id="{3FCB3B74-CA4F-4B51-9603-99A48A889ABD}" type="slidenum">
              <a:rPr lang="en-US" smtClean="0"/>
              <a:pPr/>
              <a:t>37</a:t>
            </a:fld>
            <a:endParaRPr lang="en-US" dirty="0"/>
          </a:p>
        </p:txBody>
      </p:sp>
    </p:spTree>
    <p:extLst>
      <p:ext uri="{BB962C8B-B14F-4D97-AF65-F5344CB8AC3E}">
        <p14:creationId xmlns:p14="http://schemas.microsoft.com/office/powerpoint/2010/main" val="231488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nonresidents and part-year residents whose primary office is in New York State, any work day spent telecommuting outside of New York are considered days worked in the state unless the employer has established a bona fide employer office at their telecommuting location.</a:t>
            </a:r>
          </a:p>
          <a:p>
            <a:endParaRPr lang="en-US" dirty="0"/>
          </a:p>
          <a:p>
            <a:r>
              <a:rPr lang="en-US" dirty="0"/>
              <a:t>There are a number of factors that determine whether your employer has established a bona fide employer office at your telecommuting location.  In general, unless your employer specifically acted to establish a bona fide employer office at your telecommuting location, you will continue to owe New York State income tax on income earned while telecommuting.</a:t>
            </a:r>
          </a:p>
          <a:p>
            <a:endParaRPr lang="en-US" dirty="0"/>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38</a:t>
            </a:fld>
            <a:endParaRPr lang="en-US" dirty="0"/>
          </a:p>
        </p:txBody>
      </p:sp>
    </p:spTree>
    <p:extLst>
      <p:ext uri="{BB962C8B-B14F-4D97-AF65-F5344CB8AC3E}">
        <p14:creationId xmlns:p14="http://schemas.microsoft.com/office/powerpoint/2010/main" val="3531489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EC45A-C8C3-2AA3-6748-A3EF35880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DB7B5-BDFA-37E5-055B-3FEF079D6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8B9AD-5D8B-6AEF-5865-1B6F53E5D2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52394E-3F11-6B09-42EC-981E7EEFF3F0}"/>
              </a:ext>
            </a:extLst>
          </p:cNvPr>
          <p:cNvSpPr>
            <a:spLocks noGrp="1"/>
          </p:cNvSpPr>
          <p:nvPr>
            <p:ph type="sldNum" sz="quarter" idx="5"/>
          </p:nvPr>
        </p:nvSpPr>
        <p:spPr/>
        <p:txBody>
          <a:bodyPr/>
          <a:lstStyle/>
          <a:p>
            <a:fld id="{3FCB3B74-CA4F-4B51-9603-99A48A889ABD}" type="slidenum">
              <a:rPr lang="en-US" smtClean="0"/>
              <a:pPr/>
              <a:t>39</a:t>
            </a:fld>
            <a:endParaRPr lang="en-US" dirty="0"/>
          </a:p>
        </p:txBody>
      </p:sp>
    </p:spTree>
    <p:extLst>
      <p:ext uri="{BB962C8B-B14F-4D97-AF65-F5344CB8AC3E}">
        <p14:creationId xmlns:p14="http://schemas.microsoft.com/office/powerpoint/2010/main" val="635913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40</a:t>
            </a:fld>
            <a:endParaRPr lang="en-US" dirty="0"/>
          </a:p>
        </p:txBody>
      </p:sp>
    </p:spTree>
    <p:extLst>
      <p:ext uri="{BB962C8B-B14F-4D97-AF65-F5344CB8AC3E}">
        <p14:creationId xmlns:p14="http://schemas.microsoft.com/office/powerpoint/2010/main" val="883429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know if a taxpayer is a resident or not and that they need to file here is the general flow of the New York State tax return.  The New York Return is based off of the federal return with adjustments and modifications. The flow starts with the same income items from the Federal Return that you put in Federal Adjusted Gross Income, but we have adjustments to that income to give you the federal adjusted gross income.  From there we have New York specific additions and subtractions to arrive at New York Adjusted Gross Income.  We then deduct a New York standard deduction or New York itemized deduction to arrive at NY taxable income.  Taxable income is used to compute the tax which is further reduced by tax credits.</a:t>
            </a:r>
          </a:p>
          <a:p>
            <a:endParaRPr lang="en-US" dirty="0"/>
          </a:p>
          <a:p>
            <a:r>
              <a:rPr lang="en-US" dirty="0"/>
              <a:t>We will now go through each section highlighting where we are unique.</a:t>
            </a:r>
          </a:p>
        </p:txBody>
      </p:sp>
      <p:sp>
        <p:nvSpPr>
          <p:cNvPr id="4" name="Slide Number Placeholder 3"/>
          <p:cNvSpPr>
            <a:spLocks noGrp="1"/>
          </p:cNvSpPr>
          <p:nvPr>
            <p:ph type="sldNum" sz="quarter" idx="5"/>
          </p:nvPr>
        </p:nvSpPr>
        <p:spPr/>
        <p:txBody>
          <a:bodyPr/>
          <a:lstStyle/>
          <a:p>
            <a:fld id="{91A0B44D-A91D-47A7-878F-B25D0A2D7B65}" type="slidenum">
              <a:rPr lang="en-US" smtClean="0"/>
              <a:pPr/>
              <a:t>41</a:t>
            </a:fld>
            <a:endParaRPr lang="en-US" dirty="0"/>
          </a:p>
        </p:txBody>
      </p:sp>
    </p:spTree>
    <p:extLst>
      <p:ext uri="{BB962C8B-B14F-4D97-AF65-F5344CB8AC3E}">
        <p14:creationId xmlns:p14="http://schemas.microsoft.com/office/powerpoint/2010/main" val="393661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discuss addition and subtraction modifications, first let’s explain why we have these modifications.</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42</a:t>
            </a:fld>
            <a:endParaRPr lang="en-US" dirty="0"/>
          </a:p>
        </p:txBody>
      </p:sp>
    </p:spTree>
    <p:extLst>
      <p:ext uri="{BB962C8B-B14F-4D97-AF65-F5344CB8AC3E}">
        <p14:creationId xmlns:p14="http://schemas.microsoft.com/office/powerpoint/2010/main" val="3123633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F9E3C-1789-3B49-DD90-AD7A6C2CB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CCC16-87E9-DD51-E983-88026D770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D3237-A33E-C0BA-44CC-6D06AC26E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D180F3-2AEB-869B-BEEA-7E9B1F2B998D}"/>
              </a:ext>
            </a:extLst>
          </p:cNvPr>
          <p:cNvSpPr>
            <a:spLocks noGrp="1"/>
          </p:cNvSpPr>
          <p:nvPr>
            <p:ph type="sldNum" sz="quarter" idx="5"/>
          </p:nvPr>
        </p:nvSpPr>
        <p:spPr/>
        <p:txBody>
          <a:bodyPr/>
          <a:lstStyle/>
          <a:p>
            <a:fld id="{3FCB3B74-CA4F-4B51-9603-99A48A889ABD}" type="slidenum">
              <a:rPr lang="en-US" smtClean="0"/>
              <a:pPr/>
              <a:t>4</a:t>
            </a:fld>
            <a:endParaRPr lang="en-US" dirty="0"/>
          </a:p>
        </p:txBody>
      </p:sp>
    </p:spTree>
    <p:extLst>
      <p:ext uri="{BB962C8B-B14F-4D97-AF65-F5344CB8AC3E}">
        <p14:creationId xmlns:p14="http://schemas.microsoft.com/office/powerpoint/2010/main" val="3790543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t>New York State taxes certain items of income not taxed by the federal government. Taxpayers must add these </a:t>
            </a:r>
            <a:r>
              <a:rPr lang="en-US" b="1" dirty="0"/>
              <a:t>New York additions </a:t>
            </a:r>
            <a:r>
              <a:rPr lang="en-US" dirty="0"/>
              <a:t>to FAGI.</a:t>
            </a:r>
          </a:p>
          <a:p>
            <a:pPr>
              <a:spcBef>
                <a:spcPts val="1200"/>
              </a:spcBef>
            </a:pPr>
            <a:r>
              <a:rPr lang="en-US" dirty="0"/>
              <a:t>Similarly, New York State does not tax certain items of income taxed by the federal government. Taxpayers must subtract these </a:t>
            </a:r>
            <a:r>
              <a:rPr lang="en-US" b="1" dirty="0"/>
              <a:t>New York subtractions </a:t>
            </a:r>
            <a:r>
              <a:rPr lang="en-US" dirty="0"/>
              <a:t>from FAGI.  </a:t>
            </a:r>
          </a:p>
          <a:p>
            <a:pPr>
              <a:spcBef>
                <a:spcPts val="1200"/>
              </a:spcBef>
            </a:pPr>
            <a:r>
              <a:rPr lang="en-US" b="1" dirty="0">
                <a:solidFill>
                  <a:schemeClr val="tx2"/>
                </a:solidFill>
              </a:rPr>
              <a:t>New York adjusted gross income (NYAGI) </a:t>
            </a:r>
            <a:r>
              <a:rPr lang="en-US" dirty="0"/>
              <a:t>is</a:t>
            </a:r>
            <a:r>
              <a:rPr lang="en-US" b="1" dirty="0">
                <a:solidFill>
                  <a:schemeClr val="tx2"/>
                </a:solidFill>
              </a:rPr>
              <a:t> </a:t>
            </a:r>
            <a:r>
              <a:rPr lang="en-US" dirty="0"/>
              <a:t>federal adjusted gross income after certain New York additions and New York subtractions (modifications). </a:t>
            </a:r>
          </a:p>
          <a:p>
            <a:pPr>
              <a:spcBef>
                <a:spcPts val="1200"/>
              </a:spcBef>
            </a:pPr>
            <a:endParaRPr lang="en-US" sz="1200" b="0" dirty="0"/>
          </a:p>
          <a:p>
            <a:pPr>
              <a:spcBef>
                <a:spcPts val="1200"/>
              </a:spcBef>
            </a:pPr>
            <a:r>
              <a:rPr lang="en-US" b="0" dirty="0"/>
              <a:t>New York State Addition and Subtraction modifications are generally reported on Form IT-225, New York State Modifications, unless specifically noted. </a:t>
            </a:r>
          </a:p>
          <a:p>
            <a:pPr>
              <a:spcBef>
                <a:spcPts val="1200"/>
              </a:spcBef>
            </a:pPr>
            <a:endParaRPr lang="en-US" b="0" dirty="0"/>
          </a:p>
          <a:p>
            <a:pPr>
              <a:spcBef>
                <a:spcPts val="1200"/>
              </a:spcBef>
            </a:pPr>
            <a:r>
              <a:rPr lang="en-US" b="0" dirty="0"/>
              <a:t>For these additions and subtractions some items have their own line items on the return, but other items are included on the IT-225.  The software will place them appropriately.</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43</a:t>
            </a:fld>
            <a:endParaRPr lang="en-US" dirty="0"/>
          </a:p>
        </p:txBody>
      </p:sp>
    </p:spTree>
    <p:extLst>
      <p:ext uri="{BB962C8B-B14F-4D97-AF65-F5344CB8AC3E}">
        <p14:creationId xmlns:p14="http://schemas.microsoft.com/office/powerpoint/2010/main" val="366578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common new York state additions include:</a:t>
            </a:r>
          </a:p>
          <a:p>
            <a:endParaRPr lang="en-US" dirty="0"/>
          </a:p>
          <a:p>
            <a:pPr marL="171450" indent="-171450">
              <a:buFont typeface="Arial" panose="020B0604020202020204" pitchFamily="34" charset="0"/>
              <a:buChar char="•"/>
            </a:pPr>
            <a:r>
              <a:rPr lang="en-US" dirty="0"/>
              <a:t>Interest income on state and local bonds</a:t>
            </a:r>
          </a:p>
          <a:p>
            <a:pPr marL="171450" indent="-171450">
              <a:buFont typeface="Arial" panose="020B0604020202020204" pitchFamily="34" charset="0"/>
              <a:buChar char="•"/>
            </a:pPr>
            <a:r>
              <a:rPr lang="en-US" dirty="0"/>
              <a:t>Net gain from casualty and theft loss</a:t>
            </a:r>
          </a:p>
          <a:p>
            <a:pPr marL="171450" indent="-171450">
              <a:buFont typeface="Arial" panose="020B0604020202020204" pitchFamily="34" charset="0"/>
              <a:buChar char="•"/>
            </a:pPr>
            <a:r>
              <a:rPr lang="en-US" dirty="0"/>
              <a:t>Public employee 414(h) retirement contributions</a:t>
            </a:r>
          </a:p>
          <a:p>
            <a:pPr marL="171450" indent="-171450">
              <a:buFont typeface="Arial" panose="020B0604020202020204" pitchFamily="34" charset="0"/>
              <a:buChar char="•"/>
            </a:pPr>
            <a:r>
              <a:rPr lang="en-US" dirty="0"/>
              <a:t>New York City Flexible Benefits Program (IRC 125) amounts deducted or deferred from salary</a:t>
            </a:r>
          </a:p>
          <a:p>
            <a:pPr marL="171450" indent="-171450">
              <a:buFont typeface="Arial" panose="020B0604020202020204" pitchFamily="34" charset="0"/>
              <a:buChar char="•"/>
            </a:pPr>
            <a:r>
              <a:rPr lang="en-US" dirty="0"/>
              <a:t>New York’s 529 college savings program</a:t>
            </a:r>
          </a:p>
          <a:p>
            <a:endParaRPr lang="en-US" dirty="0"/>
          </a:p>
          <a:p>
            <a:r>
              <a:rPr lang="en-US" dirty="0"/>
              <a:t>Let’s go into these one at a time.</a:t>
            </a:r>
          </a:p>
        </p:txBody>
      </p:sp>
      <p:sp>
        <p:nvSpPr>
          <p:cNvPr id="4" name="Slide Number Placeholder 3"/>
          <p:cNvSpPr>
            <a:spLocks noGrp="1"/>
          </p:cNvSpPr>
          <p:nvPr>
            <p:ph type="sldNum" sz="quarter" idx="5"/>
          </p:nvPr>
        </p:nvSpPr>
        <p:spPr/>
        <p:txBody>
          <a:bodyPr/>
          <a:lstStyle/>
          <a:p>
            <a:fld id="{3FCB3B74-CA4F-4B51-9603-99A48A889ABD}" type="slidenum">
              <a:rPr lang="en-US" smtClean="0"/>
              <a:pPr/>
              <a:t>44</a:t>
            </a:fld>
            <a:endParaRPr lang="en-US" dirty="0"/>
          </a:p>
        </p:txBody>
      </p:sp>
    </p:spTree>
    <p:extLst>
      <p:ext uri="{BB962C8B-B14F-4D97-AF65-F5344CB8AC3E}">
        <p14:creationId xmlns:p14="http://schemas.microsoft.com/office/powerpoint/2010/main" val="4141661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the 414H contributions and the IRC 125 flexible benefit programs:</a:t>
            </a:r>
          </a:p>
          <a:p>
            <a:endParaRPr lang="en-US" dirty="0"/>
          </a:p>
          <a:p>
            <a:r>
              <a:rPr lang="en-US" dirty="0"/>
              <a:t>Taxpayers must report 414(h) retirement contributions as an addition modification to their Federal Adjusted Gross Income (FAGI) on the New York State return. These contributions are related to the New York State and Local Retirement System; New York City Retirement System; New York City Police Pension Fund, or New York City Teachers Retirement System.   </a:t>
            </a:r>
            <a:endParaRPr lang="en-US" spc="-50" dirty="0"/>
          </a:p>
          <a:p>
            <a:endParaRPr lang="en-US" dirty="0"/>
          </a:p>
          <a:p>
            <a:r>
              <a:rPr lang="en-US" dirty="0"/>
              <a:t>414(h) retirement contributions are reported to the employee in box 14 on Form W-2. This addition modification is reported on:</a:t>
            </a:r>
          </a:p>
          <a:p>
            <a:pPr lvl="1">
              <a:spcBef>
                <a:spcPts val="1000"/>
              </a:spcBef>
            </a:pPr>
            <a:r>
              <a:rPr lang="en-US" dirty="0"/>
              <a:t>Line 21 of Form IT-201 (</a:t>
            </a:r>
            <a:r>
              <a:rPr lang="en-US" i="1" dirty="0"/>
              <a:t>Residents), </a:t>
            </a:r>
            <a:r>
              <a:rPr lang="en-US" dirty="0"/>
              <a:t>and </a:t>
            </a:r>
          </a:p>
          <a:p>
            <a:pPr lvl="1">
              <a:spcBef>
                <a:spcPts val="1000"/>
              </a:spcBef>
            </a:pPr>
            <a:r>
              <a:rPr lang="en-US" dirty="0"/>
              <a:t>Line 21 of Form IT-203 (</a:t>
            </a:r>
            <a:r>
              <a:rPr lang="en-US" i="1" dirty="0"/>
              <a:t>Nonresidents and Part-year Residents)  </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45</a:t>
            </a:fld>
            <a:endParaRPr lang="en-US" dirty="0"/>
          </a:p>
        </p:txBody>
      </p:sp>
    </p:spTree>
    <p:extLst>
      <p:ext uri="{BB962C8B-B14F-4D97-AF65-F5344CB8AC3E}">
        <p14:creationId xmlns:p14="http://schemas.microsoft.com/office/powerpoint/2010/main" val="2859380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solidFill>
                  <a:srgbClr val="007681"/>
                </a:solidFill>
              </a:rPr>
              <a:t>For Interest income on State and local bonds</a:t>
            </a:r>
          </a:p>
          <a:p>
            <a:pPr marL="0" indent="0">
              <a:spcBef>
                <a:spcPts val="600"/>
              </a:spcBef>
              <a:buNone/>
            </a:pPr>
            <a:r>
              <a:rPr lang="en-US" dirty="0"/>
              <a:t>If the interest is from other than New York State or it’s local governments, an addition modification must be made.</a:t>
            </a:r>
          </a:p>
          <a:p>
            <a:pPr marL="0" indent="0">
              <a:buNone/>
            </a:pPr>
            <a:endParaRPr lang="en-US" b="1" dirty="0">
              <a:solidFill>
                <a:srgbClr val="007681"/>
              </a:solidFill>
            </a:endParaRPr>
          </a:p>
          <a:p>
            <a:pPr marL="0" indent="0">
              <a:buNone/>
            </a:pPr>
            <a:r>
              <a:rPr lang="en-US" b="1" dirty="0">
                <a:solidFill>
                  <a:srgbClr val="007681"/>
                </a:solidFill>
              </a:rPr>
              <a:t>For Net Gains from Casualty and Theft Loss </a:t>
            </a:r>
          </a:p>
          <a:p>
            <a:pPr marL="0" indent="0">
              <a:spcBef>
                <a:spcPts val="600"/>
              </a:spcBef>
              <a:buNone/>
            </a:pPr>
            <a:r>
              <a:rPr lang="en-US" dirty="0"/>
              <a:t>When there is a net gain on the New York itemized deduction for a casualty or theft, an addition modification must be made.</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46</a:t>
            </a:fld>
            <a:endParaRPr lang="en-US" dirty="0"/>
          </a:p>
        </p:txBody>
      </p:sp>
    </p:spTree>
    <p:extLst>
      <p:ext uri="{BB962C8B-B14F-4D97-AF65-F5344CB8AC3E}">
        <p14:creationId xmlns:p14="http://schemas.microsoft.com/office/powerpoint/2010/main" val="773286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Taxpayers who participate in a New York City flexible benefits program (IRC 125), must report the amount deducted or deferred from their salary as an addition modification. </a:t>
            </a:r>
          </a:p>
          <a:p>
            <a:r>
              <a:rPr lang="en-US" dirty="0"/>
              <a:t>This modification is for flexible benefits programs established by New York City or </a:t>
            </a:r>
            <a:r>
              <a:rPr lang="en-US" i="1" dirty="0"/>
              <a:t>certain other New York City public employers.</a:t>
            </a:r>
          </a:p>
          <a:p>
            <a:endParaRPr lang="en-US" dirty="0"/>
          </a:p>
          <a:p>
            <a:r>
              <a:rPr lang="en-US" dirty="0"/>
              <a:t>IRC 125 benefit plan amounts are reported to the employee in box 14 on Form W-2. This addition modification is reported on:</a:t>
            </a:r>
          </a:p>
          <a:p>
            <a:pPr lvl="1">
              <a:spcBef>
                <a:spcPts val="1000"/>
              </a:spcBef>
            </a:pPr>
            <a:r>
              <a:rPr lang="en-US" dirty="0"/>
              <a:t>Line 23 of Form IT-201 (</a:t>
            </a:r>
            <a:r>
              <a:rPr lang="en-US" i="1" dirty="0"/>
              <a:t>Residents), </a:t>
            </a:r>
            <a:r>
              <a:rPr lang="en-US" dirty="0"/>
              <a:t>and </a:t>
            </a:r>
          </a:p>
          <a:p>
            <a:pPr lvl="1">
              <a:spcBef>
                <a:spcPts val="1000"/>
              </a:spcBef>
            </a:pPr>
            <a:r>
              <a:rPr lang="en-US" dirty="0"/>
              <a:t>Line 22 of Form IT-203 (</a:t>
            </a:r>
            <a:r>
              <a:rPr lang="en-US" i="1" dirty="0"/>
              <a:t>Nonresidents and Part-year Residents)  </a:t>
            </a:r>
          </a:p>
          <a:p>
            <a:endParaRPr lang="en-US" i="1" dirty="0"/>
          </a:p>
          <a:p>
            <a:r>
              <a:rPr lang="en-US" dirty="0"/>
              <a:t>Form IT-225 instructions includes a list of </a:t>
            </a:r>
            <a:r>
              <a:rPr lang="en-US" i="1" dirty="0"/>
              <a:t>certain other New York City public employers.</a:t>
            </a:r>
            <a:r>
              <a:rPr lang="en-US" sz="1200" i="1" dirty="0"/>
              <a:t> </a:t>
            </a:r>
            <a:endParaRPr lang="en-US" sz="1200" dirty="0"/>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47</a:t>
            </a:fld>
            <a:endParaRPr lang="en-US" dirty="0"/>
          </a:p>
        </p:txBody>
      </p:sp>
    </p:spTree>
    <p:extLst>
      <p:ext uri="{BB962C8B-B14F-4D97-AF65-F5344CB8AC3E}">
        <p14:creationId xmlns:p14="http://schemas.microsoft.com/office/powerpoint/2010/main" val="1640167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York State's college savings program (or 529 Plan) is a way to save money for college education.</a:t>
            </a:r>
          </a:p>
          <a:p>
            <a:r>
              <a:rPr lang="en-US" dirty="0"/>
              <a:t>Taxpayers can subtract some or all their yearly contributions from their NYAGI (see the New York subtractions).</a:t>
            </a:r>
          </a:p>
          <a:p>
            <a:r>
              <a:rPr lang="en-US" dirty="0"/>
              <a:t>However, if these contributions are withdrawn and not used for a qualified purpose, the distribution may be considered </a:t>
            </a:r>
            <a:r>
              <a:rPr lang="en-US" b="1" dirty="0"/>
              <a:t>nonqualified</a:t>
            </a:r>
            <a:r>
              <a:rPr lang="en-US" dirty="0"/>
              <a:t> and may need to be added back to NYAGI for the year the funds are distributed.  </a:t>
            </a:r>
          </a:p>
          <a:p>
            <a:r>
              <a:rPr lang="en-US" dirty="0"/>
              <a:t>This is not a direct addback of the distribution; the line 22 worksheet must be completed to determine the amount.</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48</a:t>
            </a:fld>
            <a:endParaRPr lang="en-US" dirty="0"/>
          </a:p>
        </p:txBody>
      </p:sp>
    </p:spTree>
    <p:extLst>
      <p:ext uri="{BB962C8B-B14F-4D97-AF65-F5344CB8AC3E}">
        <p14:creationId xmlns:p14="http://schemas.microsoft.com/office/powerpoint/2010/main" val="532187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2400"/>
              </a:spcBef>
              <a:buSzPct val="100000"/>
              <a:buFont typeface="Arial" panose="020B0604020202020204" pitchFamily="34" charset="0"/>
              <a:buNone/>
            </a:pPr>
            <a:r>
              <a:rPr lang="en-US" dirty="0"/>
              <a:t>Now let’s talk about subtractions.  Some of the common New York State subtractions you may have seen in the past:</a:t>
            </a:r>
          </a:p>
          <a:p>
            <a:pPr marL="0" lvl="0" indent="0">
              <a:spcBef>
                <a:spcPts val="2400"/>
              </a:spcBef>
              <a:buSzPct val="100000"/>
              <a:buFont typeface="Arial" panose="020B0604020202020204" pitchFamily="34" charset="0"/>
              <a:buNone/>
            </a:pPr>
            <a:endParaRPr lang="en-US" dirty="0"/>
          </a:p>
          <a:p>
            <a:pPr marL="171450" indent="-171450">
              <a:spcBef>
                <a:spcPts val="2400"/>
              </a:spcBef>
              <a:buSzPct val="100000"/>
              <a:buFont typeface="Arial" panose="020B0604020202020204" pitchFamily="34" charset="0"/>
              <a:buChar char="•"/>
            </a:pPr>
            <a:r>
              <a:rPr lang="en-US" dirty="0"/>
              <a:t>refunds, credits, or offsets of state and local income taxes</a:t>
            </a:r>
          </a:p>
          <a:p>
            <a:pPr marL="171450" indent="-171450">
              <a:spcBef>
                <a:spcPts val="1800"/>
              </a:spcBef>
              <a:buSzPct val="100000"/>
              <a:buFont typeface="Arial" panose="020B0604020202020204" pitchFamily="34" charset="0"/>
              <a:buChar char="•"/>
            </a:pPr>
            <a:r>
              <a:rPr lang="en-US" dirty="0"/>
              <a:t>interest on U.S. government bonds</a:t>
            </a:r>
          </a:p>
          <a:p>
            <a:pPr marL="171450" indent="-171450">
              <a:spcBef>
                <a:spcPts val="1800"/>
              </a:spcBef>
              <a:buSzPct val="100000"/>
              <a:buFont typeface="Arial" panose="020B0604020202020204" pitchFamily="34" charset="0"/>
              <a:buChar char="•"/>
            </a:pPr>
            <a:r>
              <a:rPr lang="en-US" dirty="0"/>
              <a:t>New York 529 college savings program</a:t>
            </a:r>
          </a:p>
          <a:p>
            <a:pPr marL="171450" indent="-171450">
              <a:spcBef>
                <a:spcPts val="1800"/>
              </a:spcBef>
              <a:buSzPct val="100000"/>
              <a:buFont typeface="Arial" panose="020B0604020202020204" pitchFamily="34" charset="0"/>
              <a:buChar char="•"/>
            </a:pPr>
            <a:r>
              <a:rPr lang="en-US" dirty="0"/>
              <a:t>$20,000 pension/annuity exclusion for taxpayers 59½ or older</a:t>
            </a:r>
          </a:p>
          <a:p>
            <a:pPr marL="171450" indent="-171450">
              <a:spcBef>
                <a:spcPts val="1800"/>
              </a:spcBef>
              <a:buSzPct val="100000"/>
              <a:buFont typeface="Arial" panose="020B0604020202020204" pitchFamily="34" charset="0"/>
              <a:buChar char="•"/>
            </a:pPr>
            <a:r>
              <a:rPr lang="en-US" dirty="0"/>
              <a:t>pensions of New York State, local, or federal government employees</a:t>
            </a:r>
          </a:p>
          <a:p>
            <a:pPr marL="171450" marR="0" lvl="0" indent="-171450" algn="l" defTabSz="879176" rtl="0" eaLnBrk="1" fontAlgn="auto" latinLnBrk="0" hangingPunct="1">
              <a:lnSpc>
                <a:spcPct val="100000"/>
              </a:lnSpc>
              <a:spcBef>
                <a:spcPts val="1800"/>
              </a:spcBef>
              <a:spcAft>
                <a:spcPts val="0"/>
              </a:spcAft>
              <a:buClrTx/>
              <a:buSzPct val="100000"/>
              <a:buFont typeface="Arial" panose="020B0604020202020204" pitchFamily="34" charset="0"/>
              <a:buChar char="•"/>
              <a:tabLst/>
              <a:defRPr/>
            </a:pPr>
            <a:r>
              <a:rPr lang="en-US" spc="-50" dirty="0"/>
              <a:t>deduction for student loans discharged due to death or disability</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49</a:t>
            </a:fld>
            <a:endParaRPr lang="en-US" dirty="0"/>
          </a:p>
        </p:txBody>
      </p:sp>
    </p:spTree>
    <p:extLst>
      <p:ext uri="{BB962C8B-B14F-4D97-AF65-F5344CB8AC3E}">
        <p14:creationId xmlns:p14="http://schemas.microsoft.com/office/powerpoint/2010/main" val="1760093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50</a:t>
            </a:fld>
            <a:endParaRPr lang="en-US" dirty="0"/>
          </a:p>
        </p:txBody>
      </p:sp>
    </p:spTree>
    <p:extLst>
      <p:ext uri="{BB962C8B-B14F-4D97-AF65-F5344CB8AC3E}">
        <p14:creationId xmlns:p14="http://schemas.microsoft.com/office/powerpoint/2010/main" val="9643065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52</a:t>
            </a:fld>
            <a:endParaRPr lang="en-US" dirty="0"/>
          </a:p>
        </p:txBody>
      </p:sp>
    </p:spTree>
    <p:extLst>
      <p:ext uri="{BB962C8B-B14F-4D97-AF65-F5344CB8AC3E}">
        <p14:creationId xmlns:p14="http://schemas.microsoft.com/office/powerpoint/2010/main" val="3808535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600"/>
              </a:spcBef>
            </a:pPr>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53</a:t>
            </a:fld>
            <a:endParaRPr lang="en-US" dirty="0"/>
          </a:p>
        </p:txBody>
      </p:sp>
    </p:spTree>
    <p:extLst>
      <p:ext uri="{BB962C8B-B14F-4D97-AF65-F5344CB8AC3E}">
        <p14:creationId xmlns:p14="http://schemas.microsoft.com/office/powerpoint/2010/main" val="189283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resources online training presentations and resources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3B74-CA4F-4B51-9603-99A48A889ABD}"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9018616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56</a:t>
            </a:fld>
            <a:endParaRPr lang="en-US" dirty="0"/>
          </a:p>
        </p:txBody>
      </p:sp>
    </p:spTree>
    <p:extLst>
      <p:ext uri="{BB962C8B-B14F-4D97-AF65-F5344CB8AC3E}">
        <p14:creationId xmlns:p14="http://schemas.microsoft.com/office/powerpoint/2010/main" val="8354980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57</a:t>
            </a:fld>
            <a:endParaRPr lang="en-US" dirty="0"/>
          </a:p>
        </p:txBody>
      </p:sp>
    </p:spTree>
    <p:extLst>
      <p:ext uri="{BB962C8B-B14F-4D97-AF65-F5344CB8AC3E}">
        <p14:creationId xmlns:p14="http://schemas.microsoft.com/office/powerpoint/2010/main" val="10738615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58</a:t>
            </a:fld>
            <a:endParaRPr lang="en-US" dirty="0"/>
          </a:p>
        </p:txBody>
      </p:sp>
    </p:spTree>
    <p:extLst>
      <p:ext uri="{BB962C8B-B14F-4D97-AF65-F5344CB8AC3E}">
        <p14:creationId xmlns:p14="http://schemas.microsoft.com/office/powerpoint/2010/main" val="38313523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3A20D-DA76-9200-0FB9-73C544C6F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1842B-1D01-0D98-8D4B-9F0F3E3A4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0C49B1-FC95-0AD8-CC7A-62F14BAB70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A20124-5C44-EB04-A2A2-9DD6D2A88AB6}"/>
              </a:ext>
            </a:extLst>
          </p:cNvPr>
          <p:cNvSpPr>
            <a:spLocks noGrp="1"/>
          </p:cNvSpPr>
          <p:nvPr>
            <p:ph type="sldNum" sz="quarter" idx="5"/>
          </p:nvPr>
        </p:nvSpPr>
        <p:spPr/>
        <p:txBody>
          <a:bodyPr/>
          <a:lstStyle/>
          <a:p>
            <a:fld id="{3FCB3B74-CA4F-4B51-9603-99A48A889ABD}" type="slidenum">
              <a:rPr lang="en-US" smtClean="0"/>
              <a:pPr/>
              <a:t>59</a:t>
            </a:fld>
            <a:endParaRPr lang="en-US" dirty="0"/>
          </a:p>
        </p:txBody>
      </p:sp>
    </p:spTree>
    <p:extLst>
      <p:ext uri="{BB962C8B-B14F-4D97-AF65-F5344CB8AC3E}">
        <p14:creationId xmlns:p14="http://schemas.microsoft.com/office/powerpoint/2010/main" val="36208821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60</a:t>
            </a:fld>
            <a:endParaRPr lang="en-US" dirty="0"/>
          </a:p>
        </p:txBody>
      </p:sp>
    </p:spTree>
    <p:extLst>
      <p:ext uri="{BB962C8B-B14F-4D97-AF65-F5344CB8AC3E}">
        <p14:creationId xmlns:p14="http://schemas.microsoft.com/office/powerpoint/2010/main" val="42650844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F6958-9BCA-218C-7E7E-D0F85338B8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A6D52-AF87-F45E-226E-FFAEA73CD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8D956-BAD3-E328-A9ED-FD24571D66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93B7B0-9D90-BC4B-4066-34BCD1124C0A}"/>
              </a:ext>
            </a:extLst>
          </p:cNvPr>
          <p:cNvSpPr>
            <a:spLocks noGrp="1"/>
          </p:cNvSpPr>
          <p:nvPr>
            <p:ph type="sldNum" sz="quarter" idx="5"/>
          </p:nvPr>
        </p:nvSpPr>
        <p:spPr/>
        <p:txBody>
          <a:bodyPr/>
          <a:lstStyle/>
          <a:p>
            <a:fld id="{3FCB3B74-CA4F-4B51-9603-99A48A889ABD}" type="slidenum">
              <a:rPr lang="en-US" smtClean="0"/>
              <a:pPr/>
              <a:t>61</a:t>
            </a:fld>
            <a:endParaRPr lang="en-US" dirty="0"/>
          </a:p>
        </p:txBody>
      </p:sp>
    </p:spTree>
    <p:extLst>
      <p:ext uri="{BB962C8B-B14F-4D97-AF65-F5344CB8AC3E}">
        <p14:creationId xmlns:p14="http://schemas.microsoft.com/office/powerpoint/2010/main" val="39725598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C3953-AE52-16BE-35AE-CB26249E5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3C9E7-DD7A-AA92-72A6-2FEF5462F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7A3D9-0151-92EA-A0B9-D97BAF4EE1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452DF5-B585-EC54-A77B-828DD573B0AE}"/>
              </a:ext>
            </a:extLst>
          </p:cNvPr>
          <p:cNvSpPr>
            <a:spLocks noGrp="1"/>
          </p:cNvSpPr>
          <p:nvPr>
            <p:ph type="sldNum" sz="quarter" idx="5"/>
          </p:nvPr>
        </p:nvSpPr>
        <p:spPr/>
        <p:txBody>
          <a:bodyPr/>
          <a:lstStyle/>
          <a:p>
            <a:fld id="{3FCB3B74-CA4F-4B51-9603-99A48A889ABD}" type="slidenum">
              <a:rPr lang="en-US" smtClean="0"/>
              <a:pPr/>
              <a:t>62</a:t>
            </a:fld>
            <a:endParaRPr lang="en-US" dirty="0"/>
          </a:p>
        </p:txBody>
      </p:sp>
    </p:spTree>
    <p:extLst>
      <p:ext uri="{BB962C8B-B14F-4D97-AF65-F5344CB8AC3E}">
        <p14:creationId xmlns:p14="http://schemas.microsoft.com/office/powerpoint/2010/main" val="25105882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69AD9-32FE-7A22-2FAF-B0F5591C2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9806B-65A6-166D-6BE7-535155DE4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23309-BCC9-56E9-F3DB-221D01796E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25DFAA-2DC6-E485-EBC1-F86CF7EE7054}"/>
              </a:ext>
            </a:extLst>
          </p:cNvPr>
          <p:cNvSpPr>
            <a:spLocks noGrp="1"/>
          </p:cNvSpPr>
          <p:nvPr>
            <p:ph type="sldNum" sz="quarter" idx="5"/>
          </p:nvPr>
        </p:nvSpPr>
        <p:spPr/>
        <p:txBody>
          <a:bodyPr/>
          <a:lstStyle/>
          <a:p>
            <a:fld id="{3FCB3B74-CA4F-4B51-9603-99A48A889ABD}" type="slidenum">
              <a:rPr lang="en-US" smtClean="0"/>
              <a:pPr/>
              <a:t>63</a:t>
            </a:fld>
            <a:endParaRPr lang="en-US" dirty="0"/>
          </a:p>
        </p:txBody>
      </p:sp>
    </p:spTree>
    <p:extLst>
      <p:ext uri="{BB962C8B-B14F-4D97-AF65-F5344CB8AC3E}">
        <p14:creationId xmlns:p14="http://schemas.microsoft.com/office/powerpoint/2010/main" val="25556671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64</a:t>
            </a:fld>
            <a:endParaRPr lang="en-US" dirty="0"/>
          </a:p>
        </p:txBody>
      </p:sp>
    </p:spTree>
    <p:extLst>
      <p:ext uri="{BB962C8B-B14F-4D97-AF65-F5344CB8AC3E}">
        <p14:creationId xmlns:p14="http://schemas.microsoft.com/office/powerpoint/2010/main" val="19755911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Once all the modifications to income are done, you have your New York adjusted gross income and we can now cover deductions</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65</a:t>
            </a:fld>
            <a:endParaRPr lang="en-US" dirty="0"/>
          </a:p>
        </p:txBody>
      </p:sp>
    </p:spTree>
    <p:extLst>
      <p:ext uri="{BB962C8B-B14F-4D97-AF65-F5344CB8AC3E}">
        <p14:creationId xmlns:p14="http://schemas.microsoft.com/office/powerpoint/2010/main" val="319821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Volunteer Resource Center webpage Volunteer Income Tax Assistance (VITA) and Tax Counseling for the Elderly (TCE) partners can access New York State (NYS) tax training, tax forms and other resources to help train volunteers on preparing accurate NYS, New York City and Yonkers tax returns. Partners can request training support, order forms and view draft copies of notices their clients may have received. Partners can also email your questions to our Tax Partner email box: </a:t>
            </a:r>
            <a:r>
              <a:rPr lang="en-US" b="1" dirty="0"/>
              <a:t>TaxPartners@tax.ny.gov</a:t>
            </a:r>
          </a:p>
        </p:txBody>
      </p:sp>
      <p:sp>
        <p:nvSpPr>
          <p:cNvPr id="4" name="Slide Number Placeholder 3"/>
          <p:cNvSpPr>
            <a:spLocks noGrp="1"/>
          </p:cNvSpPr>
          <p:nvPr>
            <p:ph type="sldNum" sz="quarter" idx="5"/>
          </p:nvPr>
        </p:nvSpPr>
        <p:spPr/>
        <p:txBody>
          <a:bodyPr/>
          <a:lstStyle/>
          <a:p>
            <a:fld id="{3FCB3B74-CA4F-4B51-9603-99A48A889ABD}" type="slidenum">
              <a:rPr lang="en-US" smtClean="0"/>
              <a:t>6</a:t>
            </a:fld>
            <a:endParaRPr lang="en-US"/>
          </a:p>
        </p:txBody>
      </p:sp>
    </p:spTree>
    <p:extLst>
      <p:ext uri="{BB962C8B-B14F-4D97-AF65-F5344CB8AC3E}">
        <p14:creationId xmlns:p14="http://schemas.microsoft.com/office/powerpoint/2010/main" val="14297088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dirty="0">
                <a:solidFill>
                  <a:srgbClr val="1B1B1B"/>
                </a:solidFill>
                <a:effectLst/>
                <a:latin typeface="Proxima Nova Rg" panose="02000506030000020004" pitchFamily="50" charset="0"/>
                <a:ea typeface="+mn-ea"/>
                <a:cs typeface="+mn-cs"/>
              </a:rPr>
              <a:t>Some taxpayers choose to </a:t>
            </a:r>
            <a:r>
              <a:rPr lang="en-US" sz="1400" b="1" i="0" kern="1200" dirty="0">
                <a:solidFill>
                  <a:schemeClr val="tx2"/>
                </a:solidFill>
                <a:effectLst/>
                <a:latin typeface="Proxima Nova Rg" panose="02000506030000020004" pitchFamily="50" charset="0"/>
                <a:ea typeface="+mn-ea"/>
                <a:cs typeface="+mn-cs"/>
              </a:rPr>
              <a:t>itemize</a:t>
            </a:r>
            <a:r>
              <a:rPr lang="en-US" sz="1400" b="0" i="0" kern="1200" dirty="0">
                <a:solidFill>
                  <a:srgbClr val="1B1B1B"/>
                </a:solidFill>
                <a:effectLst/>
                <a:latin typeface="Proxima Nova Rg" panose="02000506030000020004" pitchFamily="50" charset="0"/>
                <a:ea typeface="+mn-ea"/>
                <a:cs typeface="+mn-cs"/>
              </a:rPr>
              <a:t> their deductions if their total allowable itemized deductions is greater than their standard deduction. </a:t>
            </a:r>
          </a:p>
          <a:p>
            <a:endParaRPr lang="en-US" sz="1400" b="0" i="0" kern="1200" dirty="0">
              <a:solidFill>
                <a:srgbClr val="1B1B1B"/>
              </a:solidFill>
              <a:effectLst/>
              <a:latin typeface="Proxima Nova Rg" panose="02000506030000020004" pitchFamily="50" charset="0"/>
              <a:ea typeface="+mn-ea"/>
              <a:cs typeface="+mn-cs"/>
            </a:endParaRPr>
          </a:p>
          <a:p>
            <a:r>
              <a:rPr lang="en-US" sz="1400" b="1" i="0" kern="1200" dirty="0">
                <a:solidFill>
                  <a:srgbClr val="1B1B1B"/>
                </a:solidFill>
                <a:effectLst/>
                <a:latin typeface="Proxima Nova Rg" panose="02000506030000020004" pitchFamily="50" charset="0"/>
                <a:ea typeface="+mn-ea"/>
                <a:cs typeface="+mn-cs"/>
              </a:rPr>
              <a:t>Note</a:t>
            </a:r>
            <a:r>
              <a:rPr lang="en-US" sz="1400" b="0" i="0" kern="1200" dirty="0">
                <a:solidFill>
                  <a:srgbClr val="1B1B1B"/>
                </a:solidFill>
                <a:effectLst/>
                <a:latin typeface="Proxima Nova Rg" panose="02000506030000020004" pitchFamily="50" charset="0"/>
                <a:ea typeface="+mn-ea"/>
                <a:cs typeface="+mn-cs"/>
              </a:rPr>
              <a:t>: Taxpayers who are married and filing separate returns must </a:t>
            </a:r>
            <a:r>
              <a:rPr lang="en-US" sz="1400" b="1" i="1" kern="1200" dirty="0">
                <a:solidFill>
                  <a:srgbClr val="1B1B1B"/>
                </a:solidFill>
                <a:effectLst/>
                <a:latin typeface="Proxima Nova Rg" panose="02000506030000020004" pitchFamily="50" charset="0"/>
                <a:ea typeface="+mn-ea"/>
                <a:cs typeface="+mn-cs"/>
              </a:rPr>
              <a:t>both</a:t>
            </a:r>
            <a:r>
              <a:rPr lang="en-US" sz="1400" b="0" i="0" kern="1200" dirty="0">
                <a:solidFill>
                  <a:srgbClr val="1B1B1B"/>
                </a:solidFill>
                <a:effectLst/>
                <a:latin typeface="Proxima Nova Rg" panose="02000506030000020004" pitchFamily="50" charset="0"/>
                <a:ea typeface="+mn-ea"/>
                <a:cs typeface="+mn-cs"/>
              </a:rPr>
              <a:t> take the standard deduction unless both spouses choose to itemize their deductions. </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66</a:t>
            </a:fld>
            <a:endParaRPr lang="en-US" dirty="0"/>
          </a:p>
        </p:txBody>
      </p:sp>
    </p:spTree>
    <p:extLst>
      <p:ext uri="{BB962C8B-B14F-4D97-AF65-F5344CB8AC3E}">
        <p14:creationId xmlns:p14="http://schemas.microsoft.com/office/powerpoint/2010/main" val="27440254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67</a:t>
            </a:fld>
            <a:endParaRPr lang="en-US" dirty="0"/>
          </a:p>
        </p:txBody>
      </p:sp>
    </p:spTree>
    <p:extLst>
      <p:ext uri="{BB962C8B-B14F-4D97-AF65-F5344CB8AC3E}">
        <p14:creationId xmlns:p14="http://schemas.microsoft.com/office/powerpoint/2010/main" val="7492894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0" dirty="0">
                <a:solidFill>
                  <a:srgbClr val="007681"/>
                </a:solidFill>
              </a:rPr>
              <a:t>Itemized deductions are handled on Form IT-196, </a:t>
            </a:r>
            <a:r>
              <a:rPr lang="en-US" sz="1400" b="0" i="1" dirty="0">
                <a:solidFill>
                  <a:srgbClr val="007681"/>
                </a:solidFill>
              </a:rPr>
              <a:t>New York Resident, Nonresident, and Part-Year Resident Itemized Deductions</a:t>
            </a:r>
            <a:r>
              <a:rPr lang="en-US" sz="1400" b="0" dirty="0">
                <a:solidFill>
                  <a:srgbClr val="007681"/>
                </a:solidFill>
              </a:rPr>
              <a:t>: </a:t>
            </a:r>
          </a:p>
          <a:p>
            <a:r>
              <a:rPr lang="en-US" b="0" dirty="0"/>
              <a:t>This form Walks you through the computation of New York itemized deductions.  And the software guides you though them as well, so we won’t go through these items in the training.  For additional guidance, visit the </a:t>
            </a:r>
            <a:r>
              <a:rPr lang="en-US" dirty="0">
                <a:hlinkClick r:id="rId3"/>
              </a:rPr>
              <a:t>www.tax.ny.gov</a:t>
            </a:r>
            <a:r>
              <a:rPr lang="en-US" dirty="0"/>
              <a:t> (</a:t>
            </a:r>
            <a:r>
              <a:rPr lang="en-US" i="1" dirty="0"/>
              <a:t>search: deductions)</a:t>
            </a:r>
            <a:r>
              <a:rPr lang="en-US" dirty="0"/>
              <a:t>.	</a:t>
            </a:r>
            <a:endParaRPr lang="en-US" sz="1200" kern="1200" dirty="0">
              <a:solidFill>
                <a:schemeClr val="tx1"/>
              </a:solidFill>
              <a:effectLst/>
              <a:latin typeface="Proxima Nova Rg" panose="02000506030000020004" pitchFamily="50"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68</a:t>
            </a:fld>
            <a:endParaRPr lang="en-US" dirty="0"/>
          </a:p>
        </p:txBody>
      </p:sp>
    </p:spTree>
    <p:extLst>
      <p:ext uri="{BB962C8B-B14F-4D97-AF65-F5344CB8AC3E}">
        <p14:creationId xmlns:p14="http://schemas.microsoft.com/office/powerpoint/2010/main" val="26182543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69</a:t>
            </a:fld>
            <a:endParaRPr lang="en-US" dirty="0"/>
          </a:p>
        </p:txBody>
      </p:sp>
    </p:spTree>
    <p:extLst>
      <p:ext uri="{BB962C8B-B14F-4D97-AF65-F5344CB8AC3E}">
        <p14:creationId xmlns:p14="http://schemas.microsoft.com/office/powerpoint/2010/main" val="42783123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70</a:t>
            </a:fld>
            <a:endParaRPr lang="en-US" dirty="0"/>
          </a:p>
        </p:txBody>
      </p:sp>
    </p:spTree>
    <p:extLst>
      <p:ext uri="{BB962C8B-B14F-4D97-AF65-F5344CB8AC3E}">
        <p14:creationId xmlns:p14="http://schemas.microsoft.com/office/powerpoint/2010/main" val="14377956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71</a:t>
            </a:fld>
            <a:endParaRPr lang="en-US" dirty="0"/>
          </a:p>
        </p:txBody>
      </p:sp>
    </p:spTree>
    <p:extLst>
      <p:ext uri="{BB962C8B-B14F-4D97-AF65-F5344CB8AC3E}">
        <p14:creationId xmlns:p14="http://schemas.microsoft.com/office/powerpoint/2010/main" val="23166116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AAB06-3C1A-B1F7-0929-DD8E32402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21EF4-7786-AC7A-7A37-3968E7F85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012D5C-606C-0B8F-DF7F-DA694DBE74D5}"/>
              </a:ext>
            </a:extLst>
          </p:cNvPr>
          <p:cNvSpPr>
            <a:spLocks noGrp="1"/>
          </p:cNvSpPr>
          <p:nvPr>
            <p:ph type="body" idx="1"/>
          </p:nvPr>
        </p:nvSpPr>
        <p:spPr/>
        <p:txBody>
          <a:bodyPr/>
          <a:lstStyle/>
          <a:p>
            <a:pPr>
              <a:spcBef>
                <a:spcPts val="3000"/>
              </a:spcBef>
            </a:pPr>
            <a:r>
              <a:rPr lang="en-US" dirty="0"/>
              <a:t>Now on to the various credits. I want to start with the earned income credit because this is probably the largest credit that taxpayers can qualify for. Read slide:  </a:t>
            </a:r>
          </a:p>
          <a:p>
            <a:pPr>
              <a:spcBef>
                <a:spcPts val="3000"/>
              </a:spcBef>
            </a:pPr>
            <a:endParaRPr lang="en-US" dirty="0"/>
          </a:p>
          <a:p>
            <a:pPr>
              <a:spcBef>
                <a:spcPts val="3000"/>
              </a:spcBef>
            </a:pPr>
            <a:r>
              <a:rPr lang="en-US" dirty="0"/>
              <a:t>EIC is a refundable tax credit for working taxpayers. This credit puts money directly into the pockets of working taxpayers, can be a financial lifeline for those struggling to make ends meet.</a:t>
            </a:r>
          </a:p>
          <a:p>
            <a:pPr>
              <a:spcBef>
                <a:spcPts val="3000"/>
              </a:spcBef>
            </a:pPr>
            <a:endParaRPr lang="en-US" dirty="0"/>
          </a:p>
          <a:p>
            <a:pPr marL="0" marR="0" lvl="0" indent="0" algn="l" defTabSz="879176" rtl="0" eaLnBrk="1" fontAlgn="auto" latinLnBrk="0" hangingPunct="1">
              <a:lnSpc>
                <a:spcPct val="100000"/>
              </a:lnSpc>
              <a:spcBef>
                <a:spcPts val="3000"/>
              </a:spcBef>
              <a:spcAft>
                <a:spcPts val="0"/>
              </a:spcAft>
              <a:buClrTx/>
              <a:buSzTx/>
              <a:buFontTx/>
              <a:buNone/>
              <a:tabLst/>
              <a:defRPr/>
            </a:pPr>
            <a:r>
              <a:rPr lang="en-US" dirty="0"/>
              <a:t>The investment income threshold increased so that Investment income can not be greater than $</a:t>
            </a:r>
            <a:r>
              <a:rPr lang="en-US" strike="noStrike" dirty="0"/>
              <a:t>11,950</a:t>
            </a:r>
            <a:endParaRPr lang="en-US" dirty="0"/>
          </a:p>
        </p:txBody>
      </p:sp>
      <p:sp>
        <p:nvSpPr>
          <p:cNvPr id="4" name="Slide Number Placeholder 3">
            <a:extLst>
              <a:ext uri="{FF2B5EF4-FFF2-40B4-BE49-F238E27FC236}">
                <a16:creationId xmlns:a16="http://schemas.microsoft.com/office/drawing/2014/main" id="{D38B0C1F-C17D-04BA-1BB6-B54EF3FDCFB7}"/>
              </a:ext>
            </a:extLst>
          </p:cNvPr>
          <p:cNvSpPr>
            <a:spLocks noGrp="1"/>
          </p:cNvSpPr>
          <p:nvPr>
            <p:ph type="sldNum" sz="quarter" idx="5"/>
          </p:nvPr>
        </p:nvSpPr>
        <p:spPr/>
        <p:txBody>
          <a:bodyPr/>
          <a:lstStyle/>
          <a:p>
            <a:fld id="{3FCB3B74-CA4F-4B51-9603-99A48A889ABD}" type="slidenum">
              <a:rPr lang="en-US" smtClean="0"/>
              <a:pPr/>
              <a:t>72</a:t>
            </a:fld>
            <a:endParaRPr lang="en-US" dirty="0"/>
          </a:p>
        </p:txBody>
      </p:sp>
    </p:spTree>
    <p:extLst>
      <p:ext uri="{BB962C8B-B14F-4D97-AF65-F5344CB8AC3E}">
        <p14:creationId xmlns:p14="http://schemas.microsoft.com/office/powerpoint/2010/main" val="23331186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EBBED-288E-2DF4-C7B4-3BDC85B2B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B33A5-F328-C063-675A-3B5A28896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A7042-7FD6-B0F0-56F4-FABC5A3AD4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6E6F7F-5BAC-70A0-B38F-F6B34E8142C8}"/>
              </a:ext>
            </a:extLst>
          </p:cNvPr>
          <p:cNvSpPr>
            <a:spLocks noGrp="1"/>
          </p:cNvSpPr>
          <p:nvPr>
            <p:ph type="sldNum" sz="quarter" idx="5"/>
          </p:nvPr>
        </p:nvSpPr>
        <p:spPr/>
        <p:txBody>
          <a:bodyPr/>
          <a:lstStyle/>
          <a:p>
            <a:fld id="{3FCB3B74-CA4F-4B51-9603-99A48A889ABD}" type="slidenum">
              <a:rPr lang="en-US" smtClean="0"/>
              <a:t>73</a:t>
            </a:fld>
            <a:endParaRPr lang="en-US"/>
          </a:p>
        </p:txBody>
      </p:sp>
    </p:spTree>
    <p:extLst>
      <p:ext uri="{BB962C8B-B14F-4D97-AF65-F5344CB8AC3E}">
        <p14:creationId xmlns:p14="http://schemas.microsoft.com/office/powerpoint/2010/main" val="11607487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dirty="0"/>
              <a:t>Next is the Non custodial parent earned income credit. If a taxpayer does not qualify to claim the EIC, they may qualify for the Noncustodial Parent Earned Income Credit. On the previous slide, we mentioned that to be a qualifying child, the child have lived with the taxpayer for more than half the year. </a:t>
            </a:r>
            <a:r>
              <a:rPr lang="en-US" sz="1200" b="1" dirty="0">
                <a:solidFill>
                  <a:schemeClr val="tx2"/>
                </a:solidFill>
              </a:rPr>
              <a:t>Noncustodial parents </a:t>
            </a:r>
            <a:r>
              <a:rPr lang="en-US" sz="1200" dirty="0"/>
              <a:t>are the parent of a child (or children) who did not reside with them during the tax year, but they had to pay </a:t>
            </a:r>
            <a:r>
              <a:rPr lang="en-US" b="0" i="0" dirty="0">
                <a:solidFill>
                  <a:srgbClr val="040C28"/>
                </a:solidFill>
                <a:effectLst/>
                <a:latin typeface="Google Sans"/>
              </a:rPr>
              <a:t>child support and meet other requirements</a:t>
            </a:r>
            <a:r>
              <a:rPr lang="en-US" b="0" i="0" dirty="0">
                <a:solidFill>
                  <a:srgbClr val="202124"/>
                </a:solidFill>
                <a:effectLst/>
                <a:latin typeface="Google Sans"/>
              </a:rPr>
              <a:t>. </a:t>
            </a:r>
            <a:endParaRPr lang="en-US" dirty="0"/>
          </a:p>
          <a:p>
            <a:endParaRPr lang="en-US" dirty="0"/>
          </a:p>
          <a:p>
            <a:pPr marL="171450" indent="-171450">
              <a:spcBef>
                <a:spcPts val="1000"/>
              </a:spcBef>
              <a:buFont typeface="Arial" panose="020B0604020202020204" pitchFamily="34" charset="0"/>
              <a:buChar char="•"/>
            </a:pPr>
            <a:r>
              <a:rPr lang="en-US" sz="1200" dirty="0"/>
              <a:t>did not claim the New York State earned income credit (EIC);</a:t>
            </a:r>
          </a:p>
          <a:p>
            <a:pPr marL="171450" indent="-171450">
              <a:spcBef>
                <a:spcPts val="1000"/>
              </a:spcBef>
              <a:buFont typeface="Arial" panose="020B0604020202020204" pitchFamily="34" charset="0"/>
              <a:buChar char="•"/>
            </a:pPr>
            <a:r>
              <a:rPr lang="en-US" sz="1200" dirty="0"/>
              <a:t>were a full-year New York State resident; </a:t>
            </a:r>
          </a:p>
          <a:p>
            <a:pPr marL="171450" indent="-171450">
              <a:spcBef>
                <a:spcPts val="1000"/>
              </a:spcBef>
              <a:buFont typeface="Arial" panose="020B0604020202020204" pitchFamily="34" charset="0"/>
              <a:buChar char="•"/>
            </a:pPr>
            <a:r>
              <a:rPr lang="en-US" sz="1200" dirty="0"/>
              <a:t>were at least 18 years of age; </a:t>
            </a:r>
          </a:p>
          <a:p>
            <a:pPr marL="171450" indent="-171450">
              <a:spcBef>
                <a:spcPts val="1000"/>
              </a:spcBef>
              <a:buFont typeface="Arial" panose="020B0604020202020204" pitchFamily="34" charset="0"/>
              <a:buChar char="•"/>
            </a:pPr>
            <a:r>
              <a:rPr lang="en-US" sz="1200" dirty="0"/>
              <a:t>are a parent of a minor child (or children) with whom they do not reside and are under the age of 18;</a:t>
            </a:r>
          </a:p>
          <a:p>
            <a:pPr marL="171450" indent="-171450">
              <a:spcBef>
                <a:spcPts val="300"/>
              </a:spcBef>
              <a:buFont typeface="Arial" panose="020B0604020202020204" pitchFamily="34" charset="0"/>
              <a:buChar char="•"/>
            </a:pPr>
            <a:r>
              <a:rPr lang="en-US" sz="1200" dirty="0"/>
              <a:t>must have an order in effect for at least one-half of the tax year requiring child support payments be paid through a New York State Support Collection Unit (SCU); </a:t>
            </a:r>
            <a:r>
              <a:rPr lang="en-US" sz="1200" b="1" dirty="0"/>
              <a:t>and</a:t>
            </a:r>
          </a:p>
          <a:p>
            <a:pPr marL="171450" indent="-171450">
              <a:spcBef>
                <a:spcPts val="300"/>
              </a:spcBef>
              <a:buFont typeface="Arial" panose="020B0604020202020204" pitchFamily="34" charset="0"/>
              <a:buChar char="•"/>
            </a:pPr>
            <a:r>
              <a:rPr lang="en-US" sz="1200" dirty="0"/>
              <a:t>have paid an amount in child support during the tax year 2025</a:t>
            </a:r>
            <a:endParaRPr lang="en-US" dirty="0"/>
          </a:p>
          <a:p>
            <a:endParaRPr lang="en-US" dirty="0"/>
          </a:p>
          <a:p>
            <a:r>
              <a:rPr lang="en-US" dirty="0"/>
              <a:t>And similar to EIC, taxpayers and any qualifying children must have a valid SSN by the due date of the return. </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74</a:t>
            </a:fld>
            <a:endParaRPr lang="en-US" dirty="0"/>
          </a:p>
        </p:txBody>
      </p:sp>
    </p:spTree>
    <p:extLst>
      <p:ext uri="{BB962C8B-B14F-4D97-AF65-F5344CB8AC3E}">
        <p14:creationId xmlns:p14="http://schemas.microsoft.com/office/powerpoint/2010/main" val="6409034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75</a:t>
            </a:fld>
            <a:endParaRPr lang="en-US" dirty="0"/>
          </a:p>
        </p:txBody>
      </p:sp>
    </p:spTree>
    <p:extLst>
      <p:ext uri="{BB962C8B-B14F-4D97-AF65-F5344CB8AC3E}">
        <p14:creationId xmlns:p14="http://schemas.microsoft.com/office/powerpoint/2010/main" val="299509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EDBCA-D862-9FD2-571B-9835E8709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E8BBD-A7DA-1DD2-D089-16E165D0B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B37BD-4DA5-8645-EC9A-FD100BEB8376}"/>
              </a:ext>
            </a:extLst>
          </p:cNvPr>
          <p:cNvSpPr>
            <a:spLocks noGrp="1"/>
          </p:cNvSpPr>
          <p:nvPr>
            <p:ph type="body" idx="1"/>
          </p:nvPr>
        </p:nvSpPr>
        <p:spPr/>
        <p:txBody>
          <a:bodyPr/>
          <a:lstStyle/>
          <a:p>
            <a:r>
              <a:rPr lang="en-US" dirty="0"/>
              <a:t>The Training Materials section includes all the training items that will help you throughout the season. It houses this training and the recorded version; a military personnel training which has specifics for those serving in the military; a link to the materials in the 2025 free file assistance volunteer packet, The TP-301 updated for 2025, the pension subtraction handout which helps answer questions on how taxation of pensions work and finally a link to a page which houses all of our older training presentations.</a:t>
            </a:r>
          </a:p>
          <a:p>
            <a:endParaRPr lang="en-US" dirty="0"/>
          </a:p>
        </p:txBody>
      </p:sp>
      <p:sp>
        <p:nvSpPr>
          <p:cNvPr id="4" name="Slide Number Placeholder 3">
            <a:extLst>
              <a:ext uri="{FF2B5EF4-FFF2-40B4-BE49-F238E27FC236}">
                <a16:creationId xmlns:a16="http://schemas.microsoft.com/office/drawing/2014/main" id="{D5D42713-50C2-CA85-6311-B3144336FD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3B74-CA4F-4B51-9603-99A48A889ABD}"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42302223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76</a:t>
            </a:fld>
            <a:endParaRPr lang="en-US" dirty="0"/>
          </a:p>
        </p:txBody>
      </p:sp>
    </p:spTree>
    <p:extLst>
      <p:ext uri="{BB962C8B-B14F-4D97-AF65-F5344CB8AC3E}">
        <p14:creationId xmlns:p14="http://schemas.microsoft.com/office/powerpoint/2010/main" val="15890546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AAC9E-4D31-1BB2-8FC9-142DF0CFB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12841-1FCB-B4D2-F700-D65A7E6EE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3380F-41A5-20B9-3D98-DA3819601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55B714-9014-90B6-DD90-A4F9892DBA42}"/>
              </a:ext>
            </a:extLst>
          </p:cNvPr>
          <p:cNvSpPr>
            <a:spLocks noGrp="1"/>
          </p:cNvSpPr>
          <p:nvPr>
            <p:ph type="sldNum" sz="quarter" idx="5"/>
          </p:nvPr>
        </p:nvSpPr>
        <p:spPr/>
        <p:txBody>
          <a:bodyPr/>
          <a:lstStyle/>
          <a:p>
            <a:fld id="{48DCD455-5211-4455-A96D-7942CD24EB72}" type="slidenum">
              <a:rPr lang="en-US" smtClean="0"/>
              <a:t>77</a:t>
            </a:fld>
            <a:endParaRPr lang="en-US"/>
          </a:p>
        </p:txBody>
      </p:sp>
    </p:spTree>
    <p:extLst>
      <p:ext uri="{BB962C8B-B14F-4D97-AF65-F5344CB8AC3E}">
        <p14:creationId xmlns:p14="http://schemas.microsoft.com/office/powerpoint/2010/main" val="11910826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41786-2850-D7A5-B891-D9821A14D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66095-CF34-A311-D741-0610D65EB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6C0A3D-8893-4E66-5DEE-9183B131E4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4DE645-0385-D0DA-B16C-5891CB3770BB}"/>
              </a:ext>
            </a:extLst>
          </p:cNvPr>
          <p:cNvSpPr>
            <a:spLocks noGrp="1"/>
          </p:cNvSpPr>
          <p:nvPr>
            <p:ph type="sldNum" sz="quarter" idx="5"/>
          </p:nvPr>
        </p:nvSpPr>
        <p:spPr/>
        <p:txBody>
          <a:bodyPr/>
          <a:lstStyle/>
          <a:p>
            <a:fld id="{48DCD455-5211-4455-A96D-7942CD24EB72}" type="slidenum">
              <a:rPr lang="en-US" smtClean="0"/>
              <a:t>78</a:t>
            </a:fld>
            <a:endParaRPr lang="en-US"/>
          </a:p>
        </p:txBody>
      </p:sp>
    </p:spTree>
    <p:extLst>
      <p:ext uri="{BB962C8B-B14F-4D97-AF65-F5344CB8AC3E}">
        <p14:creationId xmlns:p14="http://schemas.microsoft.com/office/powerpoint/2010/main" val="27612122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41B22-C1E8-1CC5-69DB-DC9ED33EB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D3E6C-F6D8-49E2-BB4A-E727D3794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CE538-28F2-A792-92FE-9A6954A1B4AB}"/>
              </a:ext>
            </a:extLst>
          </p:cNvPr>
          <p:cNvSpPr>
            <a:spLocks noGrp="1"/>
          </p:cNvSpPr>
          <p:nvPr>
            <p:ph type="body" idx="1"/>
          </p:nvPr>
        </p:nvSpPr>
        <p:spPr/>
        <p:txBody>
          <a:bodyPr/>
          <a:lstStyle/>
          <a:p>
            <a:r>
              <a:rPr lang="en-US" dirty="0"/>
              <a:t>The credit is phased out when FAGI exceeds applicable thresholds for the specific filing threshold shown here. </a:t>
            </a:r>
          </a:p>
          <a:p>
            <a:endParaRPr lang="en-US" dirty="0"/>
          </a:p>
        </p:txBody>
      </p:sp>
      <p:sp>
        <p:nvSpPr>
          <p:cNvPr id="4" name="Slide Number Placeholder 3">
            <a:extLst>
              <a:ext uri="{FF2B5EF4-FFF2-40B4-BE49-F238E27FC236}">
                <a16:creationId xmlns:a16="http://schemas.microsoft.com/office/drawing/2014/main" id="{8DBFE614-9A8A-AC3F-1AC5-B12610160EF0}"/>
              </a:ext>
            </a:extLst>
          </p:cNvPr>
          <p:cNvSpPr>
            <a:spLocks noGrp="1"/>
          </p:cNvSpPr>
          <p:nvPr>
            <p:ph type="sldNum" sz="quarter" idx="5"/>
          </p:nvPr>
        </p:nvSpPr>
        <p:spPr/>
        <p:txBody>
          <a:bodyPr/>
          <a:lstStyle/>
          <a:p>
            <a:fld id="{48DCD455-5211-4455-A96D-7942CD24EB72}" type="slidenum">
              <a:rPr lang="en-US" smtClean="0"/>
              <a:t>79</a:t>
            </a:fld>
            <a:endParaRPr lang="en-US"/>
          </a:p>
        </p:txBody>
      </p:sp>
    </p:spTree>
    <p:extLst>
      <p:ext uri="{BB962C8B-B14F-4D97-AF65-F5344CB8AC3E}">
        <p14:creationId xmlns:p14="http://schemas.microsoft.com/office/powerpoint/2010/main" val="9816651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0" i="0" dirty="0">
                <a:solidFill>
                  <a:srgbClr val="4D5156"/>
                </a:solidFill>
                <a:effectLst/>
                <a:latin typeface="Google Sans"/>
              </a:rPr>
              <a:t>Next is the child and dependent care credit, is a tax credit that </a:t>
            </a:r>
            <a:r>
              <a:rPr lang="en-US" b="0" i="0" dirty="0">
                <a:solidFill>
                  <a:srgbClr val="040C28"/>
                </a:solidFill>
                <a:effectLst/>
                <a:latin typeface="Google Sans"/>
              </a:rPr>
              <a:t>may help you pay for the care of </a:t>
            </a:r>
            <a:r>
              <a:rPr lang="en-US" b="0" i="0" strike="noStrike" dirty="0">
                <a:solidFill>
                  <a:srgbClr val="040C28"/>
                </a:solidFill>
                <a:effectLst/>
                <a:latin typeface="Google Sans"/>
              </a:rPr>
              <a:t>qualifying</a:t>
            </a:r>
            <a:r>
              <a:rPr lang="en-US" b="0" i="0" dirty="0">
                <a:solidFill>
                  <a:srgbClr val="040C28"/>
                </a:solidFill>
                <a:effectLst/>
                <a:latin typeface="Google Sans"/>
              </a:rPr>
              <a:t> children and other dependents (which we all know can be very expensive)</a:t>
            </a:r>
            <a:endParaRPr lang="en-US" sz="1200" dirty="0"/>
          </a:p>
          <a:p>
            <a:pPr>
              <a:spcBef>
                <a:spcPts val="0"/>
              </a:spcBef>
            </a:pPr>
            <a:r>
              <a:rPr lang="en-US" sz="1200" dirty="0"/>
              <a:t>The child and dependent care credit can be claimed if </a:t>
            </a:r>
            <a:r>
              <a:rPr lang="en-US" sz="1200" b="1" dirty="0"/>
              <a:t>qualified </a:t>
            </a:r>
            <a:r>
              <a:rPr lang="en-US" sz="1200" dirty="0"/>
              <a:t>to claim the federal child and dependent credit (whether it was claimed it or not).  And this is a refundable credit for NYS residents. </a:t>
            </a:r>
          </a:p>
          <a:p>
            <a:pPr>
              <a:spcBef>
                <a:spcPts val="0"/>
              </a:spcBef>
            </a:pPr>
            <a:r>
              <a:rPr lang="en-US" sz="1200" dirty="0"/>
              <a:t>Note: the child and dependent care expenses must be work related: meaning that they allow taxpayers to work or look for work. </a:t>
            </a:r>
          </a:p>
          <a:p>
            <a:pPr marL="0" indent="0">
              <a:spcBef>
                <a:spcPts val="1200"/>
              </a:spcBef>
              <a:buNone/>
            </a:pPr>
            <a:endParaRPr lang="en-US" sz="1400" b="1" dirty="0">
              <a:solidFill>
                <a:srgbClr val="007681"/>
              </a:solidFill>
            </a:endParaRPr>
          </a:p>
          <a:p>
            <a:pPr marL="0" indent="0">
              <a:spcBef>
                <a:spcPts val="1200"/>
              </a:spcBef>
              <a:buNone/>
            </a:pPr>
            <a:r>
              <a:rPr lang="en-US" sz="1400" b="1" dirty="0">
                <a:solidFill>
                  <a:srgbClr val="007681"/>
                </a:solidFill>
              </a:rPr>
              <a:t>How much is the credit? </a:t>
            </a:r>
          </a:p>
          <a:p>
            <a:pPr marL="0" indent="0">
              <a:spcBef>
                <a:spcPts val="1200"/>
              </a:spcBef>
              <a:buNone/>
            </a:pPr>
            <a:r>
              <a:rPr lang="en-US" sz="800" b="0" i="0" kern="1200" dirty="0">
                <a:solidFill>
                  <a:srgbClr val="000000"/>
                </a:solidFill>
                <a:effectLst/>
                <a:latin typeface="Proxima Nova Rg" panose="02000506030000020004" pitchFamily="50" charset="0"/>
                <a:ea typeface="+mn-ea"/>
                <a:cs typeface="+mn-cs"/>
              </a:rPr>
              <a:t>The credit is computed based on the amount of your New York State adjusted gross income, the number of qualifying persons, and the amount of qualified expenses paid.</a:t>
            </a:r>
            <a:endParaRPr lang="en-US" sz="800" kern="1200" dirty="0">
              <a:solidFill>
                <a:srgbClr val="007681"/>
              </a:solidFill>
              <a:latin typeface="Proxima Nova Rg" panose="02000506030000020004" pitchFamily="50" charset="0"/>
              <a:ea typeface="+mn-ea"/>
              <a:cs typeface="+mn-cs"/>
            </a:endParaRPr>
          </a:p>
          <a:p>
            <a:pPr marL="0" indent="0">
              <a:spcBef>
                <a:spcPts val="600"/>
              </a:spcBef>
              <a:buNone/>
            </a:pPr>
            <a:endParaRPr lang="en-US" sz="1200" b="1" kern="1200" dirty="0">
              <a:solidFill>
                <a:srgbClr val="000000"/>
              </a:solidFill>
              <a:latin typeface="Proxima Nova Rg" panose="02000506030000020004" pitchFamily="50" charset="0"/>
              <a:ea typeface="+mn-ea"/>
              <a:cs typeface="+mn-cs"/>
            </a:endParaRPr>
          </a:p>
          <a:p>
            <a:pPr marL="0" indent="0">
              <a:spcBef>
                <a:spcPts val="600"/>
              </a:spcBef>
              <a:buNone/>
            </a:pPr>
            <a:r>
              <a:rPr lang="en-US" sz="1200" b="1" i="0" kern="1200" dirty="0">
                <a:solidFill>
                  <a:srgbClr val="000000"/>
                </a:solidFill>
                <a:effectLst/>
                <a:latin typeface="Proxima Nova Rg" panose="02000506030000020004" pitchFamily="50" charset="0"/>
                <a:ea typeface="+mn-ea"/>
                <a:cs typeface="+mn-cs"/>
              </a:rPr>
              <a:t>Note:</a:t>
            </a:r>
            <a:r>
              <a:rPr lang="en-US" sz="1200" b="0" i="0" kern="1200" dirty="0">
                <a:solidFill>
                  <a:srgbClr val="000000"/>
                </a:solidFill>
                <a:effectLst/>
                <a:latin typeface="Proxima Nova Rg" panose="02000506030000020004" pitchFamily="50" charset="0"/>
                <a:ea typeface="+mn-ea"/>
                <a:cs typeface="+mn-cs"/>
              </a:rPr>
              <a:t> Each person listed on the return must </a:t>
            </a:r>
            <a:r>
              <a:rPr lang="en-US" sz="1200" kern="1200" dirty="0">
                <a:solidFill>
                  <a:srgbClr val="000000"/>
                </a:solidFill>
                <a:latin typeface="Proxima Nova Rg" panose="02000506030000020004" pitchFamily="50" charset="0"/>
                <a:ea typeface="+mn-ea"/>
                <a:cs typeface="+mn-cs"/>
              </a:rPr>
              <a:t>provide a </a:t>
            </a:r>
            <a:r>
              <a:rPr lang="en-US" sz="1200" b="0" i="0" kern="1200" dirty="0">
                <a:solidFill>
                  <a:srgbClr val="000000"/>
                </a:solidFill>
                <a:effectLst/>
                <a:latin typeface="Proxima Nova Rg" panose="02000506030000020004" pitchFamily="50" charset="0"/>
                <a:ea typeface="+mn-ea"/>
                <a:cs typeface="+mn-cs"/>
              </a:rPr>
              <a:t>valid Social Security number (SSN) or individual taxpayer identification number (ITIN). </a:t>
            </a:r>
            <a:endParaRPr lang="en-US" sz="1200" kern="1200" dirty="0">
              <a:solidFill>
                <a:schemeClr val="tx1"/>
              </a:solidFill>
              <a:latin typeface="Proxima Nova Rg" panose="02000506030000020004" pitchFamily="50"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80</a:t>
            </a:fld>
            <a:endParaRPr lang="en-US" dirty="0"/>
          </a:p>
        </p:txBody>
      </p:sp>
    </p:spTree>
    <p:extLst>
      <p:ext uri="{BB962C8B-B14F-4D97-AF65-F5344CB8AC3E}">
        <p14:creationId xmlns:p14="http://schemas.microsoft.com/office/powerpoint/2010/main" val="7303977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82</a:t>
            </a:fld>
            <a:endParaRPr lang="en-US" dirty="0"/>
          </a:p>
        </p:txBody>
      </p:sp>
    </p:spTree>
    <p:extLst>
      <p:ext uri="{BB962C8B-B14F-4D97-AF65-F5344CB8AC3E}">
        <p14:creationId xmlns:p14="http://schemas.microsoft.com/office/powerpoint/2010/main" val="14721290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Proxima Nova"/>
              </a:rPr>
              <a:t>There is also a NYC Child and Dependent Care Credit that is refundable for full-year NYC residents </a:t>
            </a:r>
            <a:r>
              <a:rPr lang="en-US" sz="1100" dirty="0"/>
              <a:t>who paid child-care expenses for at least one child who was under age four on December 31. </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sz="1100" dirty="0"/>
          </a:p>
          <a:p>
            <a:r>
              <a:rPr lang="en-US" sz="2150" dirty="0"/>
              <a:t>Taxpayers must: </a:t>
            </a:r>
          </a:p>
          <a:p>
            <a:pPr lvl="1"/>
            <a:r>
              <a:rPr lang="en-US" sz="2150" dirty="0"/>
              <a:t>have federal adjusted gross income of $30,000 or less, and</a:t>
            </a:r>
          </a:p>
          <a:p>
            <a:pPr lvl="1"/>
            <a:r>
              <a:rPr lang="en-US" sz="2150" dirty="0"/>
              <a:t>be eligible to claim the New York State child and dependent care credit.</a:t>
            </a:r>
          </a:p>
          <a:p>
            <a:endParaRPr lang="en-US" sz="2150" dirty="0"/>
          </a:p>
          <a:p>
            <a:r>
              <a:rPr lang="en-US" sz="2150" dirty="0"/>
              <a:t>And this credit can be as much as 75% of the New York State credit.</a:t>
            </a:r>
          </a:p>
        </p:txBody>
      </p:sp>
      <p:sp>
        <p:nvSpPr>
          <p:cNvPr id="4" name="Slide Number Placeholder 3"/>
          <p:cNvSpPr>
            <a:spLocks noGrp="1"/>
          </p:cNvSpPr>
          <p:nvPr>
            <p:ph type="sldNum" sz="quarter" idx="5"/>
          </p:nvPr>
        </p:nvSpPr>
        <p:spPr/>
        <p:txBody>
          <a:bodyPr/>
          <a:lstStyle/>
          <a:p>
            <a:fld id="{3FCB3B74-CA4F-4B51-9603-99A48A889ABD}" type="slidenum">
              <a:rPr lang="en-US" smtClean="0"/>
              <a:pPr/>
              <a:t>83</a:t>
            </a:fld>
            <a:endParaRPr lang="en-US" dirty="0"/>
          </a:p>
        </p:txBody>
      </p:sp>
    </p:spTree>
    <p:extLst>
      <p:ext uri="{BB962C8B-B14F-4D97-AF65-F5344CB8AC3E}">
        <p14:creationId xmlns:p14="http://schemas.microsoft.com/office/powerpoint/2010/main" val="29351162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solidFill>
                  <a:srgbClr val="007681"/>
                </a:solidFill>
              </a:rPr>
              <a:t>The claim for college tuition credit.</a:t>
            </a:r>
          </a:p>
          <a:p>
            <a:pPr marL="0" indent="0">
              <a:buNone/>
            </a:pPr>
            <a:r>
              <a:rPr lang="en-US" b="0" dirty="0">
                <a:solidFill>
                  <a:srgbClr val="007681"/>
                </a:solidFill>
              </a:rPr>
              <a:t>Only qualified tuition expenses paid for undergraduate enrollment or attendance at an institution of higher education qualify for the credit.  </a:t>
            </a:r>
            <a:r>
              <a:rPr lang="en-US" sz="1200" b="0" dirty="0"/>
              <a:t>Up to $10,000 of tuition expenses per eligible student can be used to calculate the credit.  Taxpayers can claim a 4% refundable credit or use the tuition expense amount as an added itemized deduction.  For tuition expense under $5,000, the credit is the lesser of $200 or the tuition expense.</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84</a:t>
            </a:fld>
            <a:endParaRPr lang="en-US" dirty="0"/>
          </a:p>
        </p:txBody>
      </p:sp>
    </p:spTree>
    <p:extLst>
      <p:ext uri="{BB962C8B-B14F-4D97-AF65-F5344CB8AC3E}">
        <p14:creationId xmlns:p14="http://schemas.microsoft.com/office/powerpoint/2010/main" val="2747591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Expenses may be paid by cash, check, credit card, or with borrowed funds.  The eligible student doesn’t need to be enrolled in a degree program or to attend full time for the expenses to qualify.  If the student is claimed as a dependent, these payments are treated as paid by the taxpayer.</a:t>
            </a:r>
          </a:p>
          <a:p>
            <a:pPr marL="0" indent="0">
              <a:buNone/>
            </a:pPr>
            <a:endParaRPr lang="en-US" sz="2600" b="0" dirty="0">
              <a:solidFill>
                <a:srgbClr val="007681"/>
              </a:solidFill>
            </a:endParaRPr>
          </a:p>
          <a:p>
            <a:pPr marL="0" indent="0">
              <a:buNone/>
            </a:pPr>
            <a:r>
              <a:rPr lang="en-US" sz="2600" b="0" dirty="0">
                <a:solidFill>
                  <a:srgbClr val="007681"/>
                </a:solidFill>
              </a:rPr>
              <a:t>Let’s review the college tuition credit or deduction.  The qualified expenses for this credit and the itemized deduction are listed on the on the IT-272.  However, a taxpayer can not take both the credit and the deduction.  There is a worksheet included to help determine which is more beneficial.  Do not claim the following as qualified expenses: </a:t>
            </a:r>
          </a:p>
          <a:p>
            <a:pPr marL="171450" indent="-171450">
              <a:spcBef>
                <a:spcPts val="600"/>
              </a:spcBef>
              <a:buFont typeface="Arial" panose="020B0604020202020204" pitchFamily="34" charset="0"/>
              <a:buChar char="•"/>
            </a:pPr>
            <a:r>
              <a:rPr lang="en-US" dirty="0"/>
              <a:t>graduate-level tuition expenses </a:t>
            </a:r>
          </a:p>
          <a:p>
            <a:pPr marL="171450" indent="-171450">
              <a:spcBef>
                <a:spcPts val="600"/>
              </a:spcBef>
              <a:buFont typeface="Arial" panose="020B0604020202020204" pitchFamily="34" charset="0"/>
              <a:buChar char="•"/>
            </a:pPr>
            <a:r>
              <a:rPr lang="en-US" dirty="0"/>
              <a:t>tuition expenses that were paid by scholarships, grants and/or an employer</a:t>
            </a:r>
          </a:p>
          <a:p>
            <a:pPr marL="171450" indent="-171450">
              <a:spcBef>
                <a:spcPts val="600"/>
              </a:spcBef>
              <a:buFont typeface="Arial" panose="020B0604020202020204" pitchFamily="34" charset="0"/>
              <a:buChar char="•"/>
            </a:pPr>
            <a:r>
              <a:rPr lang="en-US" dirty="0"/>
              <a:t>expenses for:</a:t>
            </a:r>
          </a:p>
          <a:p>
            <a:pPr marL="782488" lvl="1" indent="-342900" algn="l" defTabSz="879176" rtl="0" eaLnBrk="1" latinLnBrk="0" hangingPunct="1">
              <a:spcBef>
                <a:spcPts val="600"/>
              </a:spcBef>
              <a:buFont typeface="Calibri" panose="020F0502020204030204" pitchFamily="34" charset="0"/>
              <a:buChar char="–"/>
            </a:pPr>
            <a:r>
              <a:rPr lang="en-US" sz="2200" kern="1200" dirty="0">
                <a:solidFill>
                  <a:schemeClr val="tx1"/>
                </a:solidFill>
                <a:latin typeface="Proxima Nova Rg" panose="02000506030000020004" pitchFamily="50" charset="0"/>
                <a:ea typeface="+mn-ea"/>
                <a:cs typeface="+mn-cs"/>
              </a:rPr>
              <a:t>room/board, insurance, medical expenses, and transportation;</a:t>
            </a:r>
          </a:p>
          <a:p>
            <a:pPr marL="782488" lvl="1" indent="-342900">
              <a:spcBef>
                <a:spcPts val="600"/>
              </a:spcBef>
              <a:buFont typeface="Calibri" panose="020F0502020204030204" pitchFamily="34" charset="0"/>
              <a:buChar char="–"/>
            </a:pPr>
            <a:r>
              <a:rPr lang="en-US" sz="2200" dirty="0"/>
              <a:t>course related books, supplies, or equipment; and </a:t>
            </a:r>
          </a:p>
          <a:p>
            <a:pPr marL="782488" lvl="1" indent="-342900">
              <a:spcBef>
                <a:spcPts val="600"/>
              </a:spcBef>
              <a:buFont typeface="Calibri" panose="020F0502020204030204" pitchFamily="34" charset="0"/>
              <a:buChar char="–"/>
            </a:pPr>
            <a:r>
              <a:rPr lang="en-US" sz="2200" dirty="0"/>
              <a:t>fees paid as a condition of enrollment, attendance, or non-academic activities</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85</a:t>
            </a:fld>
            <a:endParaRPr lang="en-US" dirty="0"/>
          </a:p>
        </p:txBody>
      </p:sp>
    </p:spTree>
    <p:extLst>
      <p:ext uri="{BB962C8B-B14F-4D97-AF65-F5344CB8AC3E}">
        <p14:creationId xmlns:p14="http://schemas.microsoft.com/office/powerpoint/2010/main" val="19140997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claim for volunteer firefighter and Ambulance worker credit is a </a:t>
            </a:r>
            <a:r>
              <a:rPr lang="en-US" sz="1200" dirty="0"/>
              <a:t>$200 refundable credit or $400 if married filing jointly and both spouses qualify.  The taxpayer must be a full-year resident and active volunteer firefighters or ambulance workers for the entire year for which the credit is claimed.   Use IT-201-ATT - Code 354 on line 12. If a taxpayer receives a real property tax exemption that relates to their volunteer service, they cannot claim the volunteer firefighters’ and ambulance workers’ credit.</a:t>
            </a:r>
            <a:endParaRPr lang="en-US" sz="1200" spc="-70" dirty="0"/>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86</a:t>
            </a:fld>
            <a:endParaRPr lang="en-US" dirty="0"/>
          </a:p>
        </p:txBody>
      </p:sp>
    </p:spTree>
    <p:extLst>
      <p:ext uri="{BB962C8B-B14F-4D97-AF65-F5344CB8AC3E}">
        <p14:creationId xmlns:p14="http://schemas.microsoft.com/office/powerpoint/2010/main" val="152095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7C99D-0EE5-E2A0-131F-60862DB15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D1343-FB23-C8CB-1D3D-63B044F21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DF443-DE38-D010-17E1-8F7D1A2973FA}"/>
              </a:ext>
            </a:extLst>
          </p:cNvPr>
          <p:cNvSpPr>
            <a:spLocks noGrp="1"/>
          </p:cNvSpPr>
          <p:nvPr>
            <p:ph type="body" idx="1"/>
          </p:nvPr>
        </p:nvSpPr>
        <p:spPr/>
        <p:txBody>
          <a:bodyPr/>
          <a:lstStyle/>
          <a:p>
            <a:r>
              <a:rPr lang="en-US" dirty="0"/>
              <a:t>At the bottom of the page, you will find information for:</a:t>
            </a:r>
          </a:p>
          <a:p>
            <a:r>
              <a:rPr lang="en-US" dirty="0"/>
              <a:t>Active military personnel and veterans</a:t>
            </a:r>
          </a:p>
          <a:p>
            <a:r>
              <a:rPr lang="en-US" dirty="0"/>
              <a:t>Retired person and senior citizens</a:t>
            </a:r>
          </a:p>
          <a:p>
            <a:r>
              <a:rPr lang="en-US" dirty="0"/>
              <a:t>The self-employed, cash-earners and estimated tax filers. I’ll touch on this section more in the next slide as this will impact the STEP partners</a:t>
            </a:r>
          </a:p>
          <a:p>
            <a:r>
              <a:rPr lang="en-US" dirty="0"/>
              <a:t>Foreign language filers; and,</a:t>
            </a:r>
          </a:p>
          <a:p>
            <a:r>
              <a:rPr lang="en-US" dirty="0"/>
              <a:t>Information and link to contact TaxSlayer Volunteer Support</a:t>
            </a:r>
          </a:p>
          <a:p>
            <a:endParaRPr lang="en-US" dirty="0"/>
          </a:p>
        </p:txBody>
      </p:sp>
      <p:sp>
        <p:nvSpPr>
          <p:cNvPr id="4" name="Slide Number Placeholder 3">
            <a:extLst>
              <a:ext uri="{FF2B5EF4-FFF2-40B4-BE49-F238E27FC236}">
                <a16:creationId xmlns:a16="http://schemas.microsoft.com/office/drawing/2014/main" id="{377C4868-FF0B-5678-686F-B81825128CDF}"/>
              </a:ext>
            </a:extLst>
          </p:cNvPr>
          <p:cNvSpPr>
            <a:spLocks noGrp="1"/>
          </p:cNvSpPr>
          <p:nvPr>
            <p:ph type="sldNum" sz="quarter" idx="5"/>
          </p:nvPr>
        </p:nvSpPr>
        <p:spPr/>
        <p:txBody>
          <a:bodyPr/>
          <a:lstStyle/>
          <a:p>
            <a:fld id="{3FCB3B74-CA4F-4B51-9603-99A48A889ABD}" type="slidenum">
              <a:rPr lang="en-US" smtClean="0"/>
              <a:t>8</a:t>
            </a:fld>
            <a:endParaRPr lang="en-US"/>
          </a:p>
        </p:txBody>
      </p:sp>
    </p:spTree>
    <p:extLst>
      <p:ext uri="{BB962C8B-B14F-4D97-AF65-F5344CB8AC3E}">
        <p14:creationId xmlns:p14="http://schemas.microsoft.com/office/powerpoint/2010/main" val="33023597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The refundable nursing home credit is available for the amount of assessment imposed on a residential health care facility.</a:t>
            </a:r>
          </a:p>
          <a:p>
            <a:pPr>
              <a:spcBef>
                <a:spcPts val="1000"/>
              </a:spcBef>
            </a:pPr>
            <a:r>
              <a:rPr lang="en-US" spc="-30" dirty="0"/>
              <a:t>The assessment must be separately stated and must be paid directly by the individual taxpayer claiming the credit.  The c</a:t>
            </a:r>
            <a:r>
              <a:rPr lang="en-US" dirty="0"/>
              <a:t>redit equals the assessment amount (not expenses) separately stated and accounted for on the billing statement.  Use IT-201-ATT - Code 258 on line 12 or IT-203-ATT - Code 258 on line 12.</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87</a:t>
            </a:fld>
            <a:endParaRPr lang="en-US" dirty="0"/>
          </a:p>
        </p:txBody>
      </p:sp>
    </p:spTree>
    <p:extLst>
      <p:ext uri="{BB962C8B-B14F-4D97-AF65-F5344CB8AC3E}">
        <p14:creationId xmlns:p14="http://schemas.microsoft.com/office/powerpoint/2010/main" val="33730085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claim for long term care insurance credit is for premiums paid for qualified long-term care insurance policies.  The credit is equal to 20% of the premiums paid during the tax year for the purchase of or for continuing coverage under a qualifying long-term care insurance policy.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Remember, health and life insurance premiums do </a:t>
            </a:r>
            <a:r>
              <a:rPr lang="en-US" b="1" dirty="0"/>
              <a:t>not</a:t>
            </a:r>
            <a:r>
              <a:rPr lang="en-US" b="0" dirty="0"/>
              <a:t> qualify for the credit.  The credit is only available to taxpayers with NYAGI of less than $250,000 and is capped at $1,500 per return for taxable years beginning on or after January 1, 2020</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88</a:t>
            </a:fld>
            <a:endParaRPr lang="en-US" dirty="0"/>
          </a:p>
        </p:txBody>
      </p:sp>
    </p:spTree>
    <p:extLst>
      <p:ext uri="{BB962C8B-B14F-4D97-AF65-F5344CB8AC3E}">
        <p14:creationId xmlns:p14="http://schemas.microsoft.com/office/powerpoint/2010/main" val="23088253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29053-2293-0826-88F7-ED9ECC54F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275FA-3F3F-5494-6499-2EAB0FD88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2F74A-2377-AED4-79E8-D83C4D53435D}"/>
              </a:ext>
            </a:extLst>
          </p:cNvPr>
          <p:cNvSpPr>
            <a:spLocks noGrp="1"/>
          </p:cNvSpPr>
          <p:nvPr>
            <p:ph type="body" idx="1"/>
          </p:nvPr>
        </p:nvSpPr>
        <p:spPr/>
        <p:txBody>
          <a:bodyPr/>
          <a:lstStyle/>
          <a:p>
            <a:r>
              <a:rPr lang="en-US" dirty="0"/>
              <a:t>For tax years beginning on or after January 1, 2025, a </a:t>
            </a:r>
            <a:r>
              <a:rPr lang="en-US" b="1" dirty="0"/>
              <a:t>new credit </a:t>
            </a:r>
            <a:r>
              <a:rPr lang="en-US" dirty="0"/>
              <a:t>is available to eligible full-year or part-year New York City residents that may reduce or eliminate New York City personal income tax liability.</a:t>
            </a:r>
          </a:p>
          <a:p>
            <a:endParaRPr lang="en-US" dirty="0"/>
          </a:p>
          <a:p>
            <a:r>
              <a:rPr lang="en-US" dirty="0"/>
              <a:t>The credit is available for </a:t>
            </a:r>
            <a:r>
              <a:rPr lang="en-US" b="1" dirty="0">
                <a:solidFill>
                  <a:srgbClr val="0B5D66"/>
                </a:solidFill>
              </a:rPr>
              <a:t>full-year</a:t>
            </a:r>
            <a:r>
              <a:rPr lang="en-US" dirty="0"/>
              <a:t> </a:t>
            </a:r>
            <a:r>
              <a:rPr lang="en-US" b="1" dirty="0">
                <a:solidFill>
                  <a:srgbClr val="0B5D66"/>
                </a:solidFill>
              </a:rPr>
              <a:t>or</a:t>
            </a:r>
            <a:r>
              <a:rPr lang="en-US" dirty="0"/>
              <a:t> </a:t>
            </a:r>
            <a:r>
              <a:rPr lang="en-US" b="1" dirty="0">
                <a:solidFill>
                  <a:srgbClr val="0B5D66"/>
                </a:solidFill>
              </a:rPr>
              <a:t>part-year</a:t>
            </a:r>
            <a:r>
              <a:rPr lang="en-US" dirty="0"/>
              <a:t> New York City residents who: </a:t>
            </a:r>
          </a:p>
          <a:p>
            <a:pPr lvl="1"/>
            <a:r>
              <a:rPr lang="en-US" dirty="0"/>
              <a:t>claim one or more dependents,</a:t>
            </a:r>
          </a:p>
          <a:p>
            <a:pPr lvl="1"/>
            <a:r>
              <a:rPr lang="en-US" dirty="0"/>
              <a:t>have a FAGI no more than $5,000 above the applicable income threshold,</a:t>
            </a:r>
          </a:p>
          <a:p>
            <a:pPr lvl="1"/>
            <a:r>
              <a:rPr lang="en-US" dirty="0"/>
              <a:t>do not claim a New York City or New York State Pass-through entity tax (PTET) credit, and</a:t>
            </a:r>
          </a:p>
          <a:p>
            <a:pPr lvl="1"/>
            <a:r>
              <a:rPr lang="en-US" dirty="0"/>
              <a:t>have investment income of $10,000 </a:t>
            </a:r>
            <a:r>
              <a:rPr lang="en-US" b="1" dirty="0">
                <a:solidFill>
                  <a:schemeClr val="tx1"/>
                </a:solidFill>
              </a:rPr>
              <a:t>or less</a:t>
            </a:r>
            <a:r>
              <a:rPr lang="en-US" dirty="0"/>
              <a:t>.</a:t>
            </a:r>
          </a:p>
          <a:p>
            <a:endParaRPr lang="en-US" dirty="0"/>
          </a:p>
          <a:p>
            <a:r>
              <a:rPr lang="en-US" dirty="0"/>
              <a:t>The credit shall be applied against any remaining New York City liability after accounting for all other tax credits and may not reduce New York City tax to less than zero.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form for this credit is the IT-270, New York City Income Tax Elimination Credit </a:t>
            </a:r>
            <a:endParaRPr lang="en-US" dirty="0"/>
          </a:p>
          <a:p>
            <a:endParaRPr lang="en-US" dirty="0"/>
          </a:p>
        </p:txBody>
      </p:sp>
      <p:sp>
        <p:nvSpPr>
          <p:cNvPr id="4" name="Slide Number Placeholder 3">
            <a:extLst>
              <a:ext uri="{FF2B5EF4-FFF2-40B4-BE49-F238E27FC236}">
                <a16:creationId xmlns:a16="http://schemas.microsoft.com/office/drawing/2014/main" id="{5B57DBE0-499C-2129-DAEC-C1D34D12BF5A}"/>
              </a:ext>
            </a:extLst>
          </p:cNvPr>
          <p:cNvSpPr>
            <a:spLocks noGrp="1"/>
          </p:cNvSpPr>
          <p:nvPr>
            <p:ph type="sldNum" sz="quarter" idx="5"/>
          </p:nvPr>
        </p:nvSpPr>
        <p:spPr/>
        <p:txBody>
          <a:bodyPr/>
          <a:lstStyle/>
          <a:p>
            <a:fld id="{48DCD455-5211-4455-A96D-7942CD24EB72}" type="slidenum">
              <a:rPr lang="en-US" smtClean="0"/>
              <a:t>89</a:t>
            </a:fld>
            <a:endParaRPr lang="en-US"/>
          </a:p>
        </p:txBody>
      </p:sp>
    </p:spTree>
    <p:extLst>
      <p:ext uri="{BB962C8B-B14F-4D97-AF65-F5344CB8AC3E}">
        <p14:creationId xmlns:p14="http://schemas.microsoft.com/office/powerpoint/2010/main" val="31684150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BB81-E146-7BD1-4F55-A175E776B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1FC77-C38E-2656-E6C7-5737C28626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C64299-B03A-603B-CC7A-C8E3B9F5F3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For tax years beginning on or after January 1, 2025, a </a:t>
            </a:r>
            <a:r>
              <a:rPr kumimoji="0" lang="en-US" sz="1200" b="1"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new credit </a:t>
            </a: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is available to eligible full-year or part-year New York City residents that may reduce or eliminate New York City personal income tax liability.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The credit is available for </a:t>
            </a:r>
            <a:r>
              <a:rPr kumimoji="0" lang="en-US" sz="1200" b="1" i="0" u="none" strike="noStrike" kern="1200" cap="none" spc="0" normalizeH="0" baseline="0" noProof="0" dirty="0">
                <a:ln>
                  <a:noFill/>
                </a:ln>
                <a:solidFill>
                  <a:srgbClr val="0B5D66"/>
                </a:solidFill>
                <a:effectLst/>
                <a:uLnTx/>
                <a:uFillTx/>
                <a:latin typeface="Proxima Nova Rg" panose="02000506030000020004" pitchFamily="50" charset="0"/>
                <a:ea typeface="+mn-ea"/>
                <a:cs typeface="+mn-cs"/>
              </a:rPr>
              <a:t>full-year</a:t>
            </a: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 </a:t>
            </a:r>
            <a:r>
              <a:rPr kumimoji="0" lang="en-US" sz="1200" b="1" i="0" u="none" strike="noStrike" kern="1200" cap="none" spc="0" normalizeH="0" baseline="0" noProof="0" dirty="0">
                <a:ln>
                  <a:noFill/>
                </a:ln>
                <a:solidFill>
                  <a:srgbClr val="0B5D66"/>
                </a:solidFill>
                <a:effectLst/>
                <a:uLnTx/>
                <a:uFillTx/>
                <a:latin typeface="Proxima Nova Rg" panose="02000506030000020004" pitchFamily="50" charset="0"/>
                <a:ea typeface="+mn-ea"/>
                <a:cs typeface="+mn-cs"/>
              </a:rPr>
              <a:t>or</a:t>
            </a: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 </a:t>
            </a:r>
            <a:r>
              <a:rPr kumimoji="0" lang="en-US" sz="1200" b="1" i="0" u="none" strike="noStrike" kern="1200" cap="none" spc="0" normalizeH="0" baseline="0" noProof="0" dirty="0">
                <a:ln>
                  <a:noFill/>
                </a:ln>
                <a:solidFill>
                  <a:srgbClr val="0B5D66"/>
                </a:solidFill>
                <a:effectLst/>
                <a:uLnTx/>
                <a:uFillTx/>
                <a:latin typeface="Proxima Nova Rg" panose="02000506030000020004" pitchFamily="50" charset="0"/>
                <a:ea typeface="+mn-ea"/>
                <a:cs typeface="+mn-cs"/>
              </a:rPr>
              <a:t>part-year</a:t>
            </a: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 New York City residents who: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claim one or more dependents,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have a FAGI no more than $5,000 above the applicable income threshold,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do not claim a New York City or New York State Pass-through entity tax (PTET) credit, and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have investment income of $10,000 </a:t>
            </a:r>
            <a:r>
              <a:rPr kumimoji="0" lang="en-US" sz="1200" b="1"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or less</a:t>
            </a: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The credit shall be applied against any remaining New York City liability after accounting for all other tax credits and may not reduce New York City tax to less than zero.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The form for this credit is the IT-270, New York City Income Tax Elimination Credit</a:t>
            </a:r>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sp>
        <p:nvSpPr>
          <p:cNvPr id="4" name="Slide Number Placeholder 3">
            <a:extLst>
              <a:ext uri="{FF2B5EF4-FFF2-40B4-BE49-F238E27FC236}">
                <a16:creationId xmlns:a16="http://schemas.microsoft.com/office/drawing/2014/main" id="{BDDD9421-BF07-DF0E-D3B9-C13AD597C4EB}"/>
              </a:ext>
            </a:extLst>
          </p:cNvPr>
          <p:cNvSpPr>
            <a:spLocks noGrp="1"/>
          </p:cNvSpPr>
          <p:nvPr>
            <p:ph type="sldNum" sz="quarter" idx="5"/>
          </p:nvPr>
        </p:nvSpPr>
        <p:spPr/>
        <p:txBody>
          <a:bodyPr/>
          <a:lstStyle/>
          <a:p>
            <a:fld id="{48DCD455-5211-4455-A96D-7942CD24EB72}" type="slidenum">
              <a:rPr lang="en-US" smtClean="0"/>
              <a:t>90</a:t>
            </a:fld>
            <a:endParaRPr lang="en-US"/>
          </a:p>
        </p:txBody>
      </p:sp>
    </p:spTree>
    <p:extLst>
      <p:ext uri="{BB962C8B-B14F-4D97-AF65-F5344CB8AC3E}">
        <p14:creationId xmlns:p14="http://schemas.microsoft.com/office/powerpoint/2010/main" val="12656689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applicable threshold varies by the number of dependents claimed shown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threshold goes from a low of $36,789 ($31,503 singles) with one dependent to a high of $91,902 ($88,361 singles) with 7 or more dependents (8 or more for singles). </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the credit shall be applied against any remaining New York City liability after accounting for all other tax credits and may not reduce New York City tax to less than zero.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3B74-CA4F-4B51-9603-99A48A889ABD}"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10398707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92</a:t>
            </a:fld>
            <a:endParaRPr lang="en-US" dirty="0"/>
          </a:p>
        </p:txBody>
      </p:sp>
    </p:spTree>
    <p:extLst>
      <p:ext uri="{BB962C8B-B14F-4D97-AF65-F5344CB8AC3E}">
        <p14:creationId xmlns:p14="http://schemas.microsoft.com/office/powerpoint/2010/main" val="34218280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6CB22-02FD-39A3-3847-EACBB3869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6E84-3B25-97A8-5E2B-ECDB5BD6F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6ADD8-9DA5-6A04-22C4-F4945F35B72C}"/>
              </a:ext>
            </a:extLst>
          </p:cNvPr>
          <p:cNvSpPr>
            <a:spLocks noGrp="1"/>
          </p:cNvSpPr>
          <p:nvPr>
            <p:ph type="body" idx="1"/>
          </p:nvPr>
        </p:nvSpPr>
        <p:spPr/>
        <p:txBody>
          <a:bodyPr/>
          <a:lstStyle/>
          <a:p>
            <a:r>
              <a:rPr lang="en-US" dirty="0"/>
              <a:t>The limitation on the credit amount increased to $10,000 for qualified systems placed in service on or after July 1, 2025.</a:t>
            </a:r>
          </a:p>
          <a:p>
            <a:r>
              <a:rPr lang="en-US" dirty="0"/>
              <a:t>For tax years beginning on or after January 1, 2026, taxpayers who meet certain income requirements may elect to receive any unused credit amount as a refund.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form for this credit is the </a:t>
            </a:r>
            <a:r>
              <a:rPr lang="en-US" sz="1200" b="1" dirty="0">
                <a:solidFill>
                  <a:srgbClr val="0B5D66"/>
                </a:solidFill>
                <a:latin typeface="Proxima Nova Rg" panose="02000506030000020004" pitchFamily="50" charset="0"/>
              </a:rPr>
              <a:t>Form IT-267</a:t>
            </a:r>
            <a:r>
              <a:rPr lang="en-US" sz="1200" dirty="0">
                <a:latin typeface="Proxima Nova Rg" panose="02000506030000020004" pitchFamily="50" charset="0"/>
              </a:rPr>
              <a:t>, </a:t>
            </a:r>
            <a:r>
              <a:rPr lang="en-US" sz="1200" i="1" dirty="0">
                <a:latin typeface="Proxima Nova Rg" panose="02000506030000020004" pitchFamily="50" charset="0"/>
              </a:rPr>
              <a:t>Geothermal Energy System Credit</a:t>
            </a:r>
          </a:p>
          <a:p>
            <a:pPr lvl="1"/>
            <a:endParaRPr lang="en-US" dirty="0"/>
          </a:p>
          <a:p>
            <a:r>
              <a:rPr lang="en-US" b="1" dirty="0"/>
              <a:t>Background: </a:t>
            </a:r>
          </a:p>
          <a:p>
            <a:endParaRPr lang="en-US" dirty="0"/>
          </a:p>
          <a:p>
            <a:r>
              <a:rPr lang="en-US" dirty="0"/>
              <a:t>The credit is for: </a:t>
            </a:r>
            <a:endParaRPr lang="en-US" sz="1200" b="0" i="0" kern="1200" dirty="0">
              <a:solidFill>
                <a:schemeClr val="tx1"/>
              </a:solidFill>
              <a:effectLst/>
              <a:latin typeface="Proxima Nova Rg" panose="02000506030000020004" pitchFamily="50" charset="0"/>
              <a:ea typeface="+mn-ea"/>
              <a:cs typeface="+mn-cs"/>
            </a:endParaRPr>
          </a:p>
          <a:p>
            <a:r>
              <a:rPr lang="en-US" sz="1200" b="0" i="0" kern="1200" dirty="0">
                <a:solidFill>
                  <a:schemeClr val="tx1"/>
                </a:solidFill>
                <a:effectLst/>
                <a:latin typeface="Proxima Nova Rg" panose="02000506030000020004" pitchFamily="50" charset="0"/>
                <a:ea typeface="+mn-ea"/>
                <a:cs typeface="+mn-cs"/>
              </a:rPr>
              <a:t>purchased geothermal energy system equipment, </a:t>
            </a:r>
            <a:r>
              <a:rPr lang="en-US" sz="1200" b="1" i="0" kern="1200" dirty="0">
                <a:solidFill>
                  <a:schemeClr val="tx1"/>
                </a:solidFill>
                <a:effectLst/>
                <a:latin typeface="Proxima Nova Rg" panose="02000506030000020004" pitchFamily="50" charset="0"/>
                <a:ea typeface="+mn-ea"/>
                <a:cs typeface="+mn-cs"/>
              </a:rPr>
              <a:t>or</a:t>
            </a:r>
            <a:endParaRPr lang="en-US" sz="1200" b="0" i="0" kern="1200" dirty="0">
              <a:solidFill>
                <a:schemeClr val="tx1"/>
              </a:solidFill>
              <a:effectLst/>
              <a:latin typeface="Proxima Nova Rg" panose="02000506030000020004" pitchFamily="50" charset="0"/>
              <a:ea typeface="+mn-ea"/>
              <a:cs typeface="+mn-cs"/>
            </a:endParaRPr>
          </a:p>
          <a:p>
            <a:r>
              <a:rPr lang="en-US" sz="1200" b="0" i="0" kern="1200" dirty="0">
                <a:solidFill>
                  <a:schemeClr val="tx1"/>
                </a:solidFill>
                <a:effectLst/>
                <a:latin typeface="Proxima Nova Rg" panose="02000506030000020004" pitchFamily="50" charset="0"/>
                <a:ea typeface="+mn-ea"/>
                <a:cs typeface="+mn-cs"/>
              </a:rPr>
              <a:t>entered into a written agreement for the lease of geothermal energy system equipment,             </a:t>
            </a:r>
          </a:p>
          <a:p>
            <a:endParaRPr lang="en-US" sz="1200" b="0" i="0" kern="1200" dirty="0">
              <a:solidFill>
                <a:schemeClr val="tx1"/>
              </a:solidFill>
              <a:effectLst/>
              <a:latin typeface="Proxima Nova Rg" panose="02000506030000020004" pitchFamily="50" charset="0"/>
              <a:ea typeface="+mn-ea"/>
              <a:cs typeface="+mn-cs"/>
            </a:endParaRPr>
          </a:p>
          <a:p>
            <a:r>
              <a:rPr lang="en-US" sz="1200" b="1" i="0" kern="1200" dirty="0">
                <a:solidFill>
                  <a:schemeClr val="tx1"/>
                </a:solidFill>
                <a:effectLst/>
                <a:latin typeface="Proxima Nova Rg" panose="02000506030000020004" pitchFamily="50" charset="0"/>
                <a:ea typeface="+mn-ea"/>
                <a:cs typeface="+mn-cs"/>
              </a:rPr>
              <a:t>Note: </a:t>
            </a:r>
            <a:r>
              <a:rPr lang="en-US" sz="1200" b="0" i="0" kern="1200" dirty="0">
                <a:solidFill>
                  <a:schemeClr val="tx1"/>
                </a:solidFill>
                <a:effectLst/>
                <a:latin typeface="Proxima Nova Rg" panose="02000506030000020004" pitchFamily="50" charset="0"/>
                <a:ea typeface="+mn-ea"/>
                <a:cs typeface="+mn-cs"/>
              </a:rPr>
              <a:t>The geothermal energy system </a:t>
            </a:r>
            <a:r>
              <a:rPr lang="en-US" sz="1200" b="1" i="0" kern="1200" dirty="0">
                <a:solidFill>
                  <a:schemeClr val="tx1"/>
                </a:solidFill>
                <a:effectLst/>
                <a:latin typeface="Proxima Nova Rg" panose="02000506030000020004" pitchFamily="50" charset="0"/>
                <a:ea typeface="+mn-ea"/>
                <a:cs typeface="+mn-cs"/>
              </a:rPr>
              <a:t>must</a:t>
            </a:r>
            <a:r>
              <a:rPr lang="en-US" sz="1200" b="0" i="0" kern="1200" dirty="0">
                <a:solidFill>
                  <a:schemeClr val="tx1"/>
                </a:solidFill>
                <a:effectLst/>
                <a:latin typeface="Proxima Nova Rg" panose="02000506030000020004" pitchFamily="50" charset="0"/>
                <a:ea typeface="+mn-ea"/>
                <a:cs typeface="+mn-cs"/>
              </a:rPr>
              <a:t> use solar thermal energy stored in the ground or bodies of water to produce heat for residential use, commonly known as a ground source heat pump. </a:t>
            </a:r>
          </a:p>
          <a:p>
            <a:pPr lvl="0" algn="l"/>
            <a:endParaRPr lang="en-US" dirty="0"/>
          </a:p>
        </p:txBody>
      </p:sp>
      <p:sp>
        <p:nvSpPr>
          <p:cNvPr id="4" name="Slide Number Placeholder 3">
            <a:extLst>
              <a:ext uri="{FF2B5EF4-FFF2-40B4-BE49-F238E27FC236}">
                <a16:creationId xmlns:a16="http://schemas.microsoft.com/office/drawing/2014/main" id="{2903F2EA-3112-D7B9-5FC4-A846ABDC03C7}"/>
              </a:ext>
            </a:extLst>
          </p:cNvPr>
          <p:cNvSpPr>
            <a:spLocks noGrp="1"/>
          </p:cNvSpPr>
          <p:nvPr>
            <p:ph type="sldNum" sz="quarter" idx="5"/>
          </p:nvPr>
        </p:nvSpPr>
        <p:spPr/>
        <p:txBody>
          <a:bodyPr/>
          <a:lstStyle/>
          <a:p>
            <a:fld id="{48DCD455-5211-4455-A96D-7942CD24EB72}" type="slidenum">
              <a:rPr lang="en-US" smtClean="0"/>
              <a:t>93</a:t>
            </a:fld>
            <a:endParaRPr lang="en-US"/>
          </a:p>
        </p:txBody>
      </p:sp>
    </p:spTree>
    <p:extLst>
      <p:ext uri="{BB962C8B-B14F-4D97-AF65-F5344CB8AC3E}">
        <p14:creationId xmlns:p14="http://schemas.microsoft.com/office/powerpoint/2010/main" val="41421551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7D62A-B970-4438-A8B1-8C64A10D9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5A493-2988-7626-E61E-E75A125EE5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E9B99-48A6-3EE0-2DE9-1D51159D74EB}"/>
              </a:ext>
            </a:extLst>
          </p:cNvPr>
          <p:cNvSpPr>
            <a:spLocks noGrp="1"/>
          </p:cNvSpPr>
          <p:nvPr>
            <p:ph type="body" idx="1"/>
          </p:nvPr>
        </p:nvSpPr>
        <p:spPr/>
        <p:txBody>
          <a:bodyPr/>
          <a:lstStyle/>
          <a:p>
            <a:r>
              <a:rPr lang="en-US" dirty="0"/>
              <a:t>The clean heating fuel credit has been extended through tax year 2028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Applies to purchases of bio heating fuel for residential purchases before January 1, 2029.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forms for this credit are the </a:t>
            </a:r>
            <a:r>
              <a:rPr lang="en-US" sz="1200" b="1" dirty="0">
                <a:solidFill>
                  <a:srgbClr val="0B5D66"/>
                </a:solidFill>
                <a:latin typeface="Proxima Nova Rg" panose="02000506030000020004" pitchFamily="50" charset="0"/>
              </a:rPr>
              <a:t>CT/IT-241</a:t>
            </a:r>
            <a:r>
              <a:rPr lang="en-US" sz="1200" dirty="0">
                <a:latin typeface="Proxima Nova Rg" panose="02000506030000020004" pitchFamily="50" charset="0"/>
              </a:rPr>
              <a:t> </a:t>
            </a:r>
            <a:endParaRPr lang="en-US" dirty="0"/>
          </a:p>
          <a:p>
            <a:endParaRPr lang="en-US" dirty="0"/>
          </a:p>
          <a:p>
            <a:r>
              <a:rPr lang="en-US" b="1" dirty="0"/>
              <a:t>Background: </a:t>
            </a:r>
            <a:r>
              <a:rPr lang="en-US" dirty="0"/>
              <a:t>The credit is available to taxpayers for the purchase of </a:t>
            </a:r>
            <a:r>
              <a:rPr lang="en-US" i="1" dirty="0" err="1">
                <a:hlinkClick r:id="rId3" tooltip="skips to other content on the page"/>
              </a:rPr>
              <a:t>bioheating</a:t>
            </a:r>
            <a:r>
              <a:rPr lang="en-US" i="1" dirty="0">
                <a:hlinkClick r:id="rId3" tooltip="skips to other content on the page"/>
              </a:rPr>
              <a:t> fuel</a:t>
            </a:r>
            <a:r>
              <a:rPr lang="en-US" dirty="0"/>
              <a:t> used for space heating or hot water production for </a:t>
            </a:r>
            <a:r>
              <a:rPr lang="en-US" i="1" dirty="0">
                <a:hlinkClick r:id="rId4" tooltip="skips to other content on the page"/>
              </a:rPr>
              <a:t>residential purposes</a:t>
            </a:r>
            <a:r>
              <a:rPr lang="en-US" dirty="0"/>
              <a:t> within New York State.</a:t>
            </a:r>
          </a:p>
          <a:p>
            <a:endParaRPr lang="en-US" dirty="0"/>
          </a:p>
        </p:txBody>
      </p:sp>
      <p:sp>
        <p:nvSpPr>
          <p:cNvPr id="4" name="Slide Number Placeholder 3">
            <a:extLst>
              <a:ext uri="{FF2B5EF4-FFF2-40B4-BE49-F238E27FC236}">
                <a16:creationId xmlns:a16="http://schemas.microsoft.com/office/drawing/2014/main" id="{F79CA341-B36D-B91B-E33E-A06CBB871F43}"/>
              </a:ext>
            </a:extLst>
          </p:cNvPr>
          <p:cNvSpPr>
            <a:spLocks noGrp="1"/>
          </p:cNvSpPr>
          <p:nvPr>
            <p:ph type="sldNum" sz="quarter" idx="5"/>
          </p:nvPr>
        </p:nvSpPr>
        <p:spPr/>
        <p:txBody>
          <a:bodyPr/>
          <a:lstStyle/>
          <a:p>
            <a:fld id="{3FCB3B74-CA4F-4B51-9603-99A48A889ABD}" type="slidenum">
              <a:rPr lang="en-US" smtClean="0"/>
              <a:pPr/>
              <a:t>94</a:t>
            </a:fld>
            <a:endParaRPr lang="en-US" dirty="0"/>
          </a:p>
        </p:txBody>
      </p:sp>
    </p:spTree>
    <p:extLst>
      <p:ext uri="{BB962C8B-B14F-4D97-AF65-F5344CB8AC3E}">
        <p14:creationId xmlns:p14="http://schemas.microsoft.com/office/powerpoint/2010/main" val="42237399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BA1EC-B71A-DFAE-F6BE-FA29CF443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0EE68-868A-4B27-6233-F8BA81EF3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B7EDC-371B-25C6-739F-6D41158BA1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47E442-8C7A-EFD2-FDFF-0F3DBB3303AE}"/>
              </a:ext>
            </a:extLst>
          </p:cNvPr>
          <p:cNvSpPr>
            <a:spLocks noGrp="1"/>
          </p:cNvSpPr>
          <p:nvPr>
            <p:ph type="sldNum" sz="quarter" idx="5"/>
          </p:nvPr>
        </p:nvSpPr>
        <p:spPr/>
        <p:txBody>
          <a:bodyPr/>
          <a:lstStyle/>
          <a:p>
            <a:fld id="{3FCB3B74-CA4F-4B51-9603-99A48A889ABD}" type="slidenum">
              <a:rPr lang="en-US" smtClean="0"/>
              <a:pPr/>
              <a:t>95</a:t>
            </a:fld>
            <a:endParaRPr lang="en-US" dirty="0"/>
          </a:p>
        </p:txBody>
      </p:sp>
    </p:spTree>
    <p:extLst>
      <p:ext uri="{BB962C8B-B14F-4D97-AF65-F5344CB8AC3E}">
        <p14:creationId xmlns:p14="http://schemas.microsoft.com/office/powerpoint/2010/main" val="30924457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t>97</a:t>
            </a:fld>
            <a:endParaRPr lang="en-US"/>
          </a:p>
        </p:txBody>
      </p:sp>
    </p:spTree>
    <p:extLst>
      <p:ext uri="{BB962C8B-B14F-4D97-AF65-F5344CB8AC3E}">
        <p14:creationId xmlns:p14="http://schemas.microsoft.com/office/powerpoint/2010/main" val="3100619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06FBF-335E-EFE6-A72C-45A156FE0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562DA-F766-3B9E-E56B-0E0486C84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1B548-B8CA-D224-4F42-85783A52D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7C4AA8-C12A-2897-0C61-0E8EBDD8E92F}"/>
              </a:ext>
            </a:extLst>
          </p:cNvPr>
          <p:cNvSpPr>
            <a:spLocks noGrp="1"/>
          </p:cNvSpPr>
          <p:nvPr>
            <p:ph type="sldNum" sz="quarter" idx="5"/>
          </p:nvPr>
        </p:nvSpPr>
        <p:spPr/>
        <p:txBody>
          <a:bodyPr/>
          <a:lstStyle/>
          <a:p>
            <a:fld id="{3FCB3B74-CA4F-4B51-9603-99A48A889ABD}" type="slidenum">
              <a:rPr lang="en-US" smtClean="0"/>
              <a:pPr/>
              <a:t>9</a:t>
            </a:fld>
            <a:endParaRPr lang="en-US" dirty="0"/>
          </a:p>
        </p:txBody>
      </p:sp>
    </p:spTree>
    <p:extLst>
      <p:ext uri="{BB962C8B-B14F-4D97-AF65-F5344CB8AC3E}">
        <p14:creationId xmlns:p14="http://schemas.microsoft.com/office/powerpoint/2010/main" val="11584373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99</a:t>
            </a:fld>
            <a:endParaRPr lang="en-US" dirty="0"/>
          </a:p>
        </p:txBody>
      </p:sp>
    </p:spTree>
    <p:extLst>
      <p:ext uri="{BB962C8B-B14F-4D97-AF65-F5344CB8AC3E}">
        <p14:creationId xmlns:p14="http://schemas.microsoft.com/office/powerpoint/2010/main" val="16532321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100</a:t>
            </a:fld>
            <a:endParaRPr lang="en-US" dirty="0"/>
          </a:p>
        </p:txBody>
      </p:sp>
    </p:spTree>
    <p:extLst>
      <p:ext uri="{BB962C8B-B14F-4D97-AF65-F5344CB8AC3E}">
        <p14:creationId xmlns:p14="http://schemas.microsoft.com/office/powerpoint/2010/main" val="12427501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7467B-3D28-3CEC-CC7F-D9D1B7C67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D2DE2-5DBE-91DB-31EE-EFB423CCB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74D22D-4269-6BBC-BB0B-8476D3F6C3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6251FF-0B26-FD01-10FC-855A0CAB362E}"/>
              </a:ext>
            </a:extLst>
          </p:cNvPr>
          <p:cNvSpPr>
            <a:spLocks noGrp="1"/>
          </p:cNvSpPr>
          <p:nvPr>
            <p:ph type="sldNum" sz="quarter" idx="5"/>
          </p:nvPr>
        </p:nvSpPr>
        <p:spPr/>
        <p:txBody>
          <a:bodyPr/>
          <a:lstStyle/>
          <a:p>
            <a:fld id="{3FCB3B74-CA4F-4B51-9603-99A48A889ABD}" type="slidenum">
              <a:rPr lang="en-US" smtClean="0"/>
              <a:pPr/>
              <a:t>101</a:t>
            </a:fld>
            <a:endParaRPr lang="en-US" dirty="0"/>
          </a:p>
        </p:txBody>
      </p:sp>
    </p:spTree>
    <p:extLst>
      <p:ext uri="{BB962C8B-B14F-4D97-AF65-F5344CB8AC3E}">
        <p14:creationId xmlns:p14="http://schemas.microsoft.com/office/powerpoint/2010/main" val="19173651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103</a:t>
            </a:fld>
            <a:endParaRPr lang="en-US" dirty="0"/>
          </a:p>
        </p:txBody>
      </p:sp>
    </p:spTree>
    <p:extLst>
      <p:ext uri="{BB962C8B-B14F-4D97-AF65-F5344CB8AC3E}">
        <p14:creationId xmlns:p14="http://schemas.microsoft.com/office/powerpoint/2010/main" val="40262605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105</a:t>
            </a:fld>
            <a:endParaRPr lang="en-US" dirty="0"/>
          </a:p>
        </p:txBody>
      </p:sp>
    </p:spTree>
    <p:extLst>
      <p:ext uri="{BB962C8B-B14F-4D97-AF65-F5344CB8AC3E}">
        <p14:creationId xmlns:p14="http://schemas.microsoft.com/office/powerpoint/2010/main" val="29377968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27892-35EE-79C6-43F0-03AB0F46C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5F45C-14B5-E6CC-5BCE-9CBF41B82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CD205-BF7D-916B-D03A-450486B90446}"/>
              </a:ext>
            </a:extLst>
          </p:cNvPr>
          <p:cNvSpPr>
            <a:spLocks noGrp="1"/>
          </p:cNvSpPr>
          <p:nvPr>
            <p:ph type="body" idx="1"/>
          </p:nvPr>
        </p:nvSpPr>
        <p:spPr/>
        <p:txBody>
          <a:bodyPr/>
          <a:lstStyle/>
          <a:p>
            <a:r>
              <a:rPr lang="en-US" dirty="0"/>
              <a:t>RS: NEW SLIDE</a:t>
            </a:r>
          </a:p>
        </p:txBody>
      </p:sp>
      <p:sp>
        <p:nvSpPr>
          <p:cNvPr id="4" name="Slide Number Placeholder 3">
            <a:extLst>
              <a:ext uri="{FF2B5EF4-FFF2-40B4-BE49-F238E27FC236}">
                <a16:creationId xmlns:a16="http://schemas.microsoft.com/office/drawing/2014/main" id="{B44621D8-35D6-B883-29A0-E11DFD0D94B6}"/>
              </a:ext>
            </a:extLst>
          </p:cNvPr>
          <p:cNvSpPr>
            <a:spLocks noGrp="1"/>
          </p:cNvSpPr>
          <p:nvPr>
            <p:ph type="sldNum" sz="quarter" idx="5"/>
          </p:nvPr>
        </p:nvSpPr>
        <p:spPr/>
        <p:txBody>
          <a:bodyPr/>
          <a:lstStyle/>
          <a:p>
            <a:fld id="{3FCB3B74-CA4F-4B51-9603-99A48A889ABD}" type="slidenum">
              <a:rPr lang="en-US" smtClean="0"/>
              <a:pPr/>
              <a:t>106</a:t>
            </a:fld>
            <a:endParaRPr lang="en-US" dirty="0"/>
          </a:p>
        </p:txBody>
      </p:sp>
    </p:spTree>
    <p:extLst>
      <p:ext uri="{BB962C8B-B14F-4D97-AF65-F5344CB8AC3E}">
        <p14:creationId xmlns:p14="http://schemas.microsoft.com/office/powerpoint/2010/main" val="16455189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107</a:t>
            </a:fld>
            <a:endParaRPr lang="en-US" dirty="0"/>
          </a:p>
        </p:txBody>
      </p:sp>
    </p:spTree>
    <p:extLst>
      <p:ext uri="{BB962C8B-B14F-4D97-AF65-F5344CB8AC3E}">
        <p14:creationId xmlns:p14="http://schemas.microsoft.com/office/powerpoint/2010/main" val="10107647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108</a:t>
            </a:fld>
            <a:endParaRPr lang="en-US" dirty="0"/>
          </a:p>
        </p:txBody>
      </p:sp>
    </p:spTree>
    <p:extLst>
      <p:ext uri="{BB962C8B-B14F-4D97-AF65-F5344CB8AC3E}">
        <p14:creationId xmlns:p14="http://schemas.microsoft.com/office/powerpoint/2010/main" val="13822780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111</a:t>
            </a:fld>
            <a:endParaRPr lang="en-US" dirty="0"/>
          </a:p>
        </p:txBody>
      </p:sp>
    </p:spTree>
    <p:extLst>
      <p:ext uri="{BB962C8B-B14F-4D97-AF65-F5344CB8AC3E}">
        <p14:creationId xmlns:p14="http://schemas.microsoft.com/office/powerpoint/2010/main" val="34006045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C0DB2-A8C2-AA7B-29B8-F9F58A623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DCB9A-9932-9250-4F32-C0A07DC3E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ABB1A-5641-22EE-5596-6C330950E6EF}"/>
              </a:ext>
            </a:extLst>
          </p:cNvPr>
          <p:cNvSpPr>
            <a:spLocks noGrp="1"/>
          </p:cNvSpPr>
          <p:nvPr>
            <p:ph type="body" idx="1"/>
          </p:nvPr>
        </p:nvSpPr>
        <p:spPr/>
        <p:txBody>
          <a:bodyPr/>
          <a:lstStyle/>
          <a:p>
            <a:r>
              <a:rPr lang="en-US" b="0" dirty="0"/>
              <a:t>Can't get enough of Tax? Subscribe to receive emails with tax tips, news, and the latest guidance. From our website search subscribe. </a:t>
            </a:r>
            <a:endParaRPr lang="en-US" dirty="0"/>
          </a:p>
        </p:txBody>
      </p:sp>
      <p:sp>
        <p:nvSpPr>
          <p:cNvPr id="4" name="Slide Number Placeholder 3">
            <a:extLst>
              <a:ext uri="{FF2B5EF4-FFF2-40B4-BE49-F238E27FC236}">
                <a16:creationId xmlns:a16="http://schemas.microsoft.com/office/drawing/2014/main" id="{FCA5126A-E439-9F10-9356-98F7A51C9781}"/>
              </a:ext>
            </a:extLst>
          </p:cNvPr>
          <p:cNvSpPr>
            <a:spLocks noGrp="1"/>
          </p:cNvSpPr>
          <p:nvPr>
            <p:ph type="sldNum" sz="quarter" idx="5"/>
          </p:nvPr>
        </p:nvSpPr>
        <p:spPr/>
        <p:txBody>
          <a:bodyPr/>
          <a:lstStyle/>
          <a:p>
            <a:fld id="{3FCB3B74-CA4F-4B51-9603-99A48A889ABD}" type="slidenum">
              <a:rPr lang="en-US" smtClean="0"/>
              <a:t>112</a:t>
            </a:fld>
            <a:endParaRPr lang="en-US"/>
          </a:p>
        </p:txBody>
      </p:sp>
    </p:spTree>
    <p:extLst>
      <p:ext uri="{BB962C8B-B14F-4D97-AF65-F5344CB8AC3E}">
        <p14:creationId xmlns:p14="http://schemas.microsoft.com/office/powerpoint/2010/main" val="2631950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18CEF07-2F4F-743A-A137-FB3C1B6D54B2}"/>
              </a:ext>
            </a:extLst>
          </p:cNvPr>
          <p:cNvSpPr>
            <a:spLocks noGrp="1"/>
          </p:cNvSpPr>
          <p:nvPr>
            <p:ph type="body" sz="quarter" idx="11" hasCustomPrompt="1"/>
          </p:nvPr>
        </p:nvSpPr>
        <p:spPr>
          <a:xfrm>
            <a:off x="666289" y="4287200"/>
            <a:ext cx="5295900" cy="357342"/>
          </a:xfrm>
          <a:prstGeom prst="rect">
            <a:avLst/>
          </a:prstGeom>
        </p:spPr>
        <p:txBody>
          <a:bodyPr>
            <a:normAutofit/>
          </a:bodyPr>
          <a:lstStyle>
            <a:lvl1pPr>
              <a:defRPr sz="2300" cap="all" baseline="0">
                <a:latin typeface="Proxima Nova Rg" panose="02000506030000020004" pitchFamily="50" charset="0"/>
              </a:defRPr>
            </a:lvl1pPr>
          </a:lstStyle>
          <a:p>
            <a:pPr lvl="0"/>
            <a:r>
              <a:rPr lang="en-US" dirty="0"/>
              <a:t>Subhead HERE</a:t>
            </a:r>
          </a:p>
        </p:txBody>
      </p:sp>
      <p:sp>
        <p:nvSpPr>
          <p:cNvPr id="9" name="Text Placeholder 8">
            <a:extLst>
              <a:ext uri="{FF2B5EF4-FFF2-40B4-BE49-F238E27FC236}">
                <a16:creationId xmlns:a16="http://schemas.microsoft.com/office/drawing/2014/main" id="{740BBB34-5831-94AF-8845-55BF3564D83E}"/>
              </a:ext>
            </a:extLst>
          </p:cNvPr>
          <p:cNvSpPr>
            <a:spLocks noGrp="1"/>
          </p:cNvSpPr>
          <p:nvPr>
            <p:ph type="body" sz="quarter" idx="12" hasCustomPrompt="1"/>
          </p:nvPr>
        </p:nvSpPr>
        <p:spPr>
          <a:xfrm>
            <a:off x="666289" y="2520680"/>
            <a:ext cx="5295900" cy="1513512"/>
          </a:xfrm>
          <a:prstGeom prst="rect">
            <a:avLst/>
          </a:prstGeom>
        </p:spPr>
        <p:txBody>
          <a:bodyPr>
            <a:normAutofit/>
          </a:bodyPr>
          <a:lstStyle>
            <a:lvl1pPr>
              <a:lnSpc>
                <a:spcPct val="100000"/>
              </a:lnSpc>
              <a:spcBef>
                <a:spcPts val="0"/>
              </a:spcBef>
              <a:defRPr sz="5000" b="1" cap="all" spc="50" baseline="0">
                <a:latin typeface="Proxima Nova Rg" panose="02000506030000020004" pitchFamily="50" charset="0"/>
              </a:defRPr>
            </a:lvl1pPr>
          </a:lstStyle>
          <a:p>
            <a:pPr lvl="0"/>
            <a:r>
              <a:rPr lang="en-US" dirty="0"/>
              <a:t>MAIN HEADLINE</a:t>
            </a:r>
          </a:p>
          <a:p>
            <a:pPr lvl="0"/>
            <a:r>
              <a:rPr lang="en-US" dirty="0"/>
              <a:t>GOES HERE</a:t>
            </a:r>
          </a:p>
        </p:txBody>
      </p:sp>
      <p:sp>
        <p:nvSpPr>
          <p:cNvPr id="15" name="Text Placeholder 14">
            <a:extLst>
              <a:ext uri="{FF2B5EF4-FFF2-40B4-BE49-F238E27FC236}">
                <a16:creationId xmlns:a16="http://schemas.microsoft.com/office/drawing/2014/main" id="{9948CD82-5195-8DA8-7760-2B3C6BFBE473}"/>
              </a:ext>
            </a:extLst>
          </p:cNvPr>
          <p:cNvSpPr>
            <a:spLocks noGrp="1"/>
          </p:cNvSpPr>
          <p:nvPr>
            <p:ph type="body" sz="quarter" idx="13" hasCustomPrompt="1"/>
          </p:nvPr>
        </p:nvSpPr>
        <p:spPr>
          <a:xfrm>
            <a:off x="666288" y="5134866"/>
            <a:ext cx="5304810" cy="357342"/>
          </a:xfrm>
          <a:prstGeom prst="rect">
            <a:avLst/>
          </a:prstGeom>
        </p:spPr>
        <p:txBody>
          <a:bodyPr/>
          <a:lstStyle>
            <a:lvl1pPr>
              <a:defRPr sz="2100" i="1">
                <a:solidFill>
                  <a:srgbClr val="62666A"/>
                </a:solidFill>
                <a:latin typeface="Proxima Nova Rg" panose="02000506030000020004" pitchFamily="50" charset="0"/>
              </a:defRPr>
            </a:lvl1pPr>
          </a:lstStyle>
          <a:p>
            <a:pPr lvl="0"/>
            <a:r>
              <a:rPr lang="en-US" dirty="0"/>
              <a:t>Presenter Name,</a:t>
            </a:r>
            <a:br>
              <a:rPr lang="en-US" dirty="0"/>
            </a:br>
            <a:r>
              <a:rPr lang="en-US" dirty="0"/>
              <a:t>Presenter Title</a:t>
            </a:r>
          </a:p>
        </p:txBody>
      </p:sp>
      <p:cxnSp>
        <p:nvCxnSpPr>
          <p:cNvPr id="19" name="Straight Connector 18">
            <a:extLst>
              <a:ext uri="{FF2B5EF4-FFF2-40B4-BE49-F238E27FC236}">
                <a16:creationId xmlns:a16="http://schemas.microsoft.com/office/drawing/2014/main" id="{4D337B4B-38B1-0B55-36D4-C8E395BAF2A5}"/>
              </a:ext>
            </a:extLst>
          </p:cNvPr>
          <p:cNvCxnSpPr>
            <a:cxnSpLocks/>
          </p:cNvCxnSpPr>
          <p:nvPr userDrawn="1"/>
        </p:nvCxnSpPr>
        <p:spPr>
          <a:xfrm>
            <a:off x="666288" y="4897550"/>
            <a:ext cx="4185138" cy="0"/>
          </a:xfrm>
          <a:prstGeom prst="line">
            <a:avLst/>
          </a:prstGeom>
          <a:ln w="12700">
            <a:solidFill>
              <a:srgbClr val="65999E"/>
            </a:solidFill>
          </a:ln>
        </p:spPr>
        <p:style>
          <a:lnRef idx="2">
            <a:schemeClr val="accent1"/>
          </a:lnRef>
          <a:fillRef idx="0">
            <a:schemeClr val="accent1"/>
          </a:fillRef>
          <a:effectRef idx="1">
            <a:schemeClr val="accent1"/>
          </a:effectRef>
          <a:fontRef idx="minor">
            <a:schemeClr val="tx1"/>
          </a:fontRef>
        </p:style>
      </p:cxnSp>
      <p:pic>
        <p:nvPicPr>
          <p:cNvPr id="21" name="Picture 20" descr="Text&#10;&#10;AI-generated content may be incorrect.">
            <a:extLst>
              <a:ext uri="{FF2B5EF4-FFF2-40B4-BE49-F238E27FC236}">
                <a16:creationId xmlns:a16="http://schemas.microsoft.com/office/drawing/2014/main" id="{4CDAE487-40E7-4BDF-44F3-D2BBB62056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14450"/>
            <a:ext cx="4636657" cy="922170"/>
          </a:xfrm>
          <a:prstGeom prst="rect">
            <a:avLst/>
          </a:prstGeom>
        </p:spPr>
      </p:pic>
    </p:spTree>
    <p:extLst>
      <p:ext uri="{BB962C8B-B14F-4D97-AF65-F5344CB8AC3E}">
        <p14:creationId xmlns:p14="http://schemas.microsoft.com/office/powerpoint/2010/main" val="3279192341"/>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876D-4F59-E087-60A2-DEC84584C8C7}"/>
              </a:ext>
            </a:extLst>
          </p:cNvPr>
          <p:cNvSpPr>
            <a:spLocks noGrp="1"/>
          </p:cNvSpPr>
          <p:nvPr>
            <p:ph type="title" hasCustomPrompt="1"/>
          </p:nvPr>
        </p:nvSpPr>
        <p:spPr>
          <a:xfrm>
            <a:off x="617693" y="177250"/>
            <a:ext cx="10515600" cy="347779"/>
          </a:xfrm>
          <a:prstGeom prst="rect">
            <a:avLst/>
          </a:prstGeom>
        </p:spPr>
        <p:txBody>
          <a:bodyPr/>
          <a:lstStyle>
            <a:lvl1pPr>
              <a:defRPr sz="2900" b="1" cap="none" spc="0" baseline="0">
                <a:solidFill>
                  <a:srgbClr val="0B5D66"/>
                </a:solidFill>
                <a:latin typeface="Proxima Nova Rg" panose="02000506030000020004" pitchFamily="50"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5110B2F8-B407-F3E2-D365-426D06948BA4}"/>
              </a:ext>
            </a:extLst>
          </p:cNvPr>
          <p:cNvSpPr>
            <a:spLocks noGrp="1"/>
          </p:cNvSpPr>
          <p:nvPr>
            <p:ph type="body" sz="quarter" idx="11"/>
          </p:nvPr>
        </p:nvSpPr>
        <p:spPr>
          <a:xfrm>
            <a:off x="617692" y="1292663"/>
            <a:ext cx="8649347" cy="503021"/>
          </a:xfrm>
          <a:prstGeom prst="rect">
            <a:avLst/>
          </a:prstGeom>
        </p:spPr>
        <p:txBody>
          <a:bodyPr/>
          <a:lstStyle>
            <a:lvl1pPr marL="0" indent="0">
              <a:buFontTx/>
              <a:buNone/>
              <a:defRPr sz="2600" b="1">
                <a:solidFill>
                  <a:srgbClr val="0B5D66"/>
                </a:solidFill>
                <a:latin typeface="Proxima Nova Rg" panose="02000506030000020004" pitchFamily="50" charset="0"/>
              </a:defRPr>
            </a:lvl1pPr>
            <a:lvl2pPr>
              <a:buClr>
                <a:srgbClr val="65999E"/>
              </a:buClr>
              <a:buSzPct val="90000"/>
              <a:defRPr/>
            </a:lvl2pPr>
            <a:lvl3pPr>
              <a:buClr>
                <a:srgbClr val="65999E"/>
              </a:buClr>
              <a:buSzPct val="90000"/>
              <a:defRPr/>
            </a:lvl3pPr>
            <a:lvl4pPr>
              <a:buClr>
                <a:srgbClr val="65999E"/>
              </a:buClr>
              <a:buSzPct val="90000"/>
              <a:defRPr/>
            </a:lvl4pPr>
            <a:lvl5pPr>
              <a:buClr>
                <a:srgbClr val="65999E"/>
              </a:buClr>
              <a:buSzPct val="90000"/>
              <a:defRPr/>
            </a:lvl5pPr>
          </a:lstStyle>
          <a:p>
            <a:pPr lvl="0"/>
            <a:r>
              <a:rPr lang="en-US" dirty="0"/>
              <a:t>Click to edit Master text styles</a:t>
            </a:r>
          </a:p>
        </p:txBody>
      </p:sp>
      <p:sp>
        <p:nvSpPr>
          <p:cNvPr id="8" name="Text Placeholder 7">
            <a:extLst>
              <a:ext uri="{FF2B5EF4-FFF2-40B4-BE49-F238E27FC236}">
                <a16:creationId xmlns:a16="http://schemas.microsoft.com/office/drawing/2014/main" id="{DA9E06E6-8D9D-AF72-B3C2-C450C10794DE}"/>
              </a:ext>
            </a:extLst>
          </p:cNvPr>
          <p:cNvSpPr>
            <a:spLocks noGrp="1"/>
          </p:cNvSpPr>
          <p:nvPr>
            <p:ph type="body" sz="quarter" idx="12"/>
          </p:nvPr>
        </p:nvSpPr>
        <p:spPr>
          <a:xfrm>
            <a:off x="723900" y="1829079"/>
            <a:ext cx="8494485" cy="2513013"/>
          </a:xfrm>
          <a:prstGeom prst="rect">
            <a:avLst/>
          </a:prstGeom>
        </p:spPr>
        <p:txBody>
          <a:bodyPr/>
          <a:lstStyle>
            <a:lvl1pPr indent="-164592">
              <a:lnSpc>
                <a:spcPct val="100000"/>
              </a:lnSpc>
              <a:spcBef>
                <a:spcPts val="500"/>
              </a:spcBef>
              <a:spcAft>
                <a:spcPts val="500"/>
              </a:spcAft>
              <a:buClr>
                <a:srgbClr val="65999E"/>
              </a:buClr>
              <a:buSzPct val="90000"/>
              <a:defRPr sz="2400">
                <a:latin typeface="Proxima Nova Rg" panose="02000506030000020004" pitchFamily="50" charset="0"/>
              </a:defRPr>
            </a:lvl1pPr>
            <a:lvl2pPr indent="-164592">
              <a:lnSpc>
                <a:spcPct val="100000"/>
              </a:lnSpc>
              <a:spcBef>
                <a:spcPts val="500"/>
              </a:spcBef>
              <a:spcAft>
                <a:spcPts val="500"/>
              </a:spcAft>
              <a:buClr>
                <a:srgbClr val="65999E"/>
              </a:buClr>
              <a:buSzPct val="90000"/>
              <a:defRPr sz="2200">
                <a:latin typeface="Proxima Nova Rg" panose="02000506030000020004" pitchFamily="50"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29067031"/>
      </p:ext>
    </p:extLst>
  </p:cSld>
  <p:clrMapOvr>
    <a:masterClrMapping/>
  </p:clrMapOvr>
  <p:extLst>
    <p:ext uri="{DCECCB84-F9BA-43D5-87BE-67443E8EF086}">
      <p15:sldGuideLst xmlns:p15="http://schemas.microsoft.com/office/powerpoint/2012/main">
        <p15:guide id="1" pos="4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876D-4F59-E087-60A2-DEC84584C8C7}"/>
              </a:ext>
            </a:extLst>
          </p:cNvPr>
          <p:cNvSpPr>
            <a:spLocks noGrp="1"/>
          </p:cNvSpPr>
          <p:nvPr>
            <p:ph type="title" hasCustomPrompt="1"/>
          </p:nvPr>
        </p:nvSpPr>
        <p:spPr>
          <a:xfrm>
            <a:off x="617693" y="177250"/>
            <a:ext cx="10515600" cy="347779"/>
          </a:xfrm>
          <a:prstGeom prst="rect">
            <a:avLst/>
          </a:prstGeom>
        </p:spPr>
        <p:txBody>
          <a:bodyPr/>
          <a:lstStyle>
            <a:lvl1pPr>
              <a:defRPr sz="2900" b="1" cap="none" spc="0" baseline="0">
                <a:solidFill>
                  <a:srgbClr val="0B5D66"/>
                </a:solidFill>
                <a:latin typeface="Proxima Nova Rg" panose="02000506030000020004" pitchFamily="50"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5110B2F8-B407-F3E2-D365-426D06948BA4}"/>
              </a:ext>
            </a:extLst>
          </p:cNvPr>
          <p:cNvSpPr>
            <a:spLocks noGrp="1"/>
          </p:cNvSpPr>
          <p:nvPr>
            <p:ph type="body" sz="quarter" idx="11"/>
          </p:nvPr>
        </p:nvSpPr>
        <p:spPr>
          <a:xfrm>
            <a:off x="617693" y="1292663"/>
            <a:ext cx="5470038" cy="503021"/>
          </a:xfrm>
          <a:prstGeom prst="rect">
            <a:avLst/>
          </a:prstGeom>
        </p:spPr>
        <p:txBody>
          <a:bodyPr/>
          <a:lstStyle>
            <a:lvl1pPr marL="0" indent="0">
              <a:buFontTx/>
              <a:buNone/>
              <a:defRPr sz="2600" b="1">
                <a:solidFill>
                  <a:srgbClr val="0B5D66"/>
                </a:solidFill>
                <a:latin typeface="Proxima Nova Rg" panose="02000506030000020004" pitchFamily="50" charset="0"/>
              </a:defRPr>
            </a:lvl1pPr>
            <a:lvl2pPr>
              <a:buClr>
                <a:srgbClr val="65999E"/>
              </a:buClr>
              <a:buSzPct val="90000"/>
              <a:defRPr/>
            </a:lvl2pPr>
            <a:lvl3pPr>
              <a:buClr>
                <a:srgbClr val="65999E"/>
              </a:buClr>
              <a:buSzPct val="90000"/>
              <a:defRPr/>
            </a:lvl3pPr>
            <a:lvl4pPr>
              <a:buClr>
                <a:srgbClr val="65999E"/>
              </a:buClr>
              <a:buSzPct val="90000"/>
              <a:defRPr/>
            </a:lvl4pPr>
            <a:lvl5pPr>
              <a:buClr>
                <a:srgbClr val="65999E"/>
              </a:buClr>
              <a:buSzPct val="90000"/>
              <a:defRPr/>
            </a:lvl5pPr>
          </a:lstStyle>
          <a:p>
            <a:pPr lvl="0"/>
            <a:r>
              <a:rPr lang="en-US" dirty="0"/>
              <a:t>Click to edit Master text styles</a:t>
            </a:r>
          </a:p>
        </p:txBody>
      </p:sp>
      <p:sp>
        <p:nvSpPr>
          <p:cNvPr id="8" name="Text Placeholder 7">
            <a:extLst>
              <a:ext uri="{FF2B5EF4-FFF2-40B4-BE49-F238E27FC236}">
                <a16:creationId xmlns:a16="http://schemas.microsoft.com/office/drawing/2014/main" id="{DA9E06E6-8D9D-AF72-B3C2-C450C10794DE}"/>
              </a:ext>
            </a:extLst>
          </p:cNvPr>
          <p:cNvSpPr>
            <a:spLocks noGrp="1"/>
          </p:cNvSpPr>
          <p:nvPr>
            <p:ph type="body" sz="quarter" idx="12"/>
          </p:nvPr>
        </p:nvSpPr>
        <p:spPr>
          <a:xfrm>
            <a:off x="723901" y="1829079"/>
            <a:ext cx="5372100" cy="2513013"/>
          </a:xfrm>
          <a:prstGeom prst="rect">
            <a:avLst/>
          </a:prstGeom>
        </p:spPr>
        <p:txBody>
          <a:bodyPr/>
          <a:lstStyle>
            <a:lvl1pPr indent="-164592">
              <a:lnSpc>
                <a:spcPct val="100000"/>
              </a:lnSpc>
              <a:spcBef>
                <a:spcPts val="500"/>
              </a:spcBef>
              <a:spcAft>
                <a:spcPts val="500"/>
              </a:spcAft>
              <a:buClr>
                <a:srgbClr val="65999E"/>
              </a:buClr>
              <a:buSzPct val="90000"/>
              <a:defRPr sz="2400">
                <a:latin typeface="Proxima Nova Rg" panose="02000506030000020004" pitchFamily="50" charset="0"/>
              </a:defRPr>
            </a:lvl1pPr>
            <a:lvl2pPr indent="-164592">
              <a:lnSpc>
                <a:spcPct val="100000"/>
              </a:lnSpc>
              <a:spcBef>
                <a:spcPts val="500"/>
              </a:spcBef>
              <a:spcAft>
                <a:spcPts val="500"/>
              </a:spcAft>
              <a:buClr>
                <a:srgbClr val="65999E"/>
              </a:buClr>
              <a:buSzPct val="90000"/>
              <a:defRPr sz="2200">
                <a:latin typeface="Proxima Nova Rg" panose="02000506030000020004" pitchFamily="50" charset="0"/>
              </a:defRPr>
            </a:lvl2pPr>
          </a:lstStyle>
          <a:p>
            <a:pPr lvl="0"/>
            <a:r>
              <a:rPr lang="en-US" dirty="0"/>
              <a:t>Click to edit Master text styles</a:t>
            </a:r>
          </a:p>
          <a:p>
            <a:pPr lvl="1"/>
            <a:r>
              <a:rPr lang="en-US" dirty="0"/>
              <a:t>Second level</a:t>
            </a:r>
          </a:p>
        </p:txBody>
      </p:sp>
      <p:sp>
        <p:nvSpPr>
          <p:cNvPr id="3" name="Picture Placeholder 12">
            <a:extLst>
              <a:ext uri="{FF2B5EF4-FFF2-40B4-BE49-F238E27FC236}">
                <a16:creationId xmlns:a16="http://schemas.microsoft.com/office/drawing/2014/main" id="{5A829F4E-1F91-D5D0-B934-890B5BE4DE07}"/>
              </a:ext>
            </a:extLst>
          </p:cNvPr>
          <p:cNvSpPr>
            <a:spLocks noGrp="1"/>
          </p:cNvSpPr>
          <p:nvPr>
            <p:ph type="pic" sz="quarter" idx="13"/>
          </p:nvPr>
        </p:nvSpPr>
        <p:spPr>
          <a:xfrm>
            <a:off x="6096000" y="675534"/>
            <a:ext cx="6096000" cy="5631618"/>
          </a:xfrm>
          <a:prstGeom prst="rect">
            <a:avLst/>
          </a:prstGeom>
          <a:solidFill>
            <a:schemeClr val="bg1">
              <a:lumMod val="95000"/>
            </a:schemeClr>
          </a:solidFill>
        </p:spPr>
        <p:txBody>
          <a:bodyPr/>
          <a:lstStyle>
            <a:lvl1pPr marL="0" indent="0" algn="ctr">
              <a:buNone/>
              <a:defRPr sz="900">
                <a:latin typeface="Proxima Nova Rg" panose="02000506030000020004" pitchFamily="50" charset="0"/>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Picture Goes Here</a:t>
            </a:r>
          </a:p>
        </p:txBody>
      </p:sp>
    </p:spTree>
    <p:extLst>
      <p:ext uri="{BB962C8B-B14F-4D97-AF65-F5344CB8AC3E}">
        <p14:creationId xmlns:p14="http://schemas.microsoft.com/office/powerpoint/2010/main" val="2182809733"/>
      </p:ext>
    </p:extLst>
  </p:cSld>
  <p:clrMapOvr>
    <a:masterClrMapping/>
  </p:clrMapOvr>
  <p:extLst>
    <p:ext uri="{DCECCB84-F9BA-43D5-87BE-67443E8EF086}">
      <p15:sldGuideLst xmlns:p15="http://schemas.microsoft.com/office/powerpoint/2012/main">
        <p15:guide id="1" pos="4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86B3FF-8A3D-9EF4-3E17-5C01BBEC8360}"/>
              </a:ext>
            </a:extLst>
          </p:cNvPr>
          <p:cNvSpPr>
            <a:spLocks noGrp="1"/>
          </p:cNvSpPr>
          <p:nvPr>
            <p:ph type="title" hasCustomPrompt="1"/>
          </p:nvPr>
        </p:nvSpPr>
        <p:spPr>
          <a:xfrm>
            <a:off x="617693" y="177250"/>
            <a:ext cx="10515600" cy="347779"/>
          </a:xfrm>
          <a:prstGeom prst="rect">
            <a:avLst/>
          </a:prstGeom>
        </p:spPr>
        <p:txBody>
          <a:bodyPr/>
          <a:lstStyle>
            <a:lvl1pPr>
              <a:defRPr sz="2900" b="1" cap="none" spc="0" baseline="0">
                <a:solidFill>
                  <a:srgbClr val="0B5D66"/>
                </a:solidFill>
                <a:latin typeface="Proxima Nova Rg" panose="02000506030000020004" pitchFamily="50" charset="0"/>
              </a:defRPr>
            </a:lvl1pPr>
          </a:lstStyle>
          <a:p>
            <a:r>
              <a:rPr lang="en-US" dirty="0"/>
              <a:t>Click To Edit Master Title Style</a:t>
            </a:r>
          </a:p>
        </p:txBody>
      </p:sp>
    </p:spTree>
    <p:extLst>
      <p:ext uri="{BB962C8B-B14F-4D97-AF65-F5344CB8AC3E}">
        <p14:creationId xmlns:p14="http://schemas.microsoft.com/office/powerpoint/2010/main" val="2862487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noAutofit/>
          </a:bodyPr>
          <a:lstStyle>
            <a:lvl1pPr>
              <a:buClr>
                <a:schemeClr val="tx2"/>
              </a:buClr>
              <a:defRPr sz="3200">
                <a:latin typeface="Arial" panose="020B0604020202020204" pitchFamily="34" charset="0"/>
                <a:cs typeface="Arial" panose="020B0604020202020204" pitchFamily="34" charset="0"/>
              </a:defRPr>
            </a:lvl1pPr>
            <a:lvl2pPr>
              <a:spcBef>
                <a:spcPts val="769"/>
              </a:spcBef>
              <a:buClr>
                <a:schemeClr val="tx2"/>
              </a:buClr>
              <a:defRPr sz="2933">
                <a:latin typeface="Arial" panose="020B0604020202020204" pitchFamily="34" charset="0"/>
                <a:cs typeface="Arial" panose="020B0604020202020204" pitchFamily="34" charset="0"/>
              </a:defRPr>
            </a:lvl2pPr>
            <a:lvl3pPr>
              <a:buClr>
                <a:schemeClr val="tx2"/>
              </a:buClr>
              <a:defRPr sz="2667">
                <a:latin typeface="Arial" panose="020B0604020202020204" pitchFamily="34" charset="0"/>
                <a:cs typeface="Arial" panose="020B0604020202020204" pitchFamily="34" charset="0"/>
              </a:defRPr>
            </a:lvl3pPr>
            <a:lvl4pPr>
              <a:buClr>
                <a:schemeClr val="tx2"/>
              </a:buClr>
              <a:defRPr sz="2400">
                <a:latin typeface="Arial" panose="020B0604020202020204" pitchFamily="34" charset="0"/>
                <a:cs typeface="Arial" panose="020B0604020202020204" pitchFamily="34" charset="0"/>
              </a:defRPr>
            </a:lvl4pPr>
            <a:lvl5pPr>
              <a:buClr>
                <a:schemeClr val="tx2"/>
              </a:buClr>
              <a:defRPr sz="2133">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68364" y="6478510"/>
            <a:ext cx="2844800" cy="365125"/>
          </a:xfrm>
        </p:spPr>
        <p:txBody>
          <a:bodyPr/>
          <a:lstStyle>
            <a:lvl1pPr>
              <a:defRPr sz="1333">
                <a:solidFill>
                  <a:schemeClr val="bg1"/>
                </a:solidFill>
              </a:defRPr>
            </a:lvl1pPr>
          </a:lstStyle>
          <a:p>
            <a:fld id="{985B826A-CB54-4FCF-89A1-2DE553B9FEE7}" type="datetime1">
              <a:rPr lang="en-US" smtClean="0"/>
              <a:t>1/13/2026</a:t>
            </a:fld>
            <a:endParaRPr lang="en-US" dirty="0"/>
          </a:p>
        </p:txBody>
      </p:sp>
      <p:sp>
        <p:nvSpPr>
          <p:cNvPr id="6" name="Slide Number Placeholder 5"/>
          <p:cNvSpPr>
            <a:spLocks noGrp="1"/>
          </p:cNvSpPr>
          <p:nvPr>
            <p:ph type="sldNum" sz="quarter" idx="12"/>
          </p:nvPr>
        </p:nvSpPr>
        <p:spPr>
          <a:xfrm>
            <a:off x="8749792" y="6477875"/>
            <a:ext cx="3442208" cy="365125"/>
          </a:xfrm>
        </p:spPr>
        <p:txBody>
          <a:bodyPr vert="horz" lIns="87918" tIns="43959" rIns="87918" bIns="43959" rtlCol="0" anchor="ctr"/>
          <a:lstStyle>
            <a:lvl1pPr algn="r">
              <a:defRPr lang="en-US" sz="1333" smtClean="0">
                <a:solidFill>
                  <a:schemeClr val="bg1"/>
                </a:solidFill>
              </a:defRPr>
            </a:lvl1pPr>
          </a:lstStyle>
          <a:p>
            <a:fld id="{461C3A22-55EB-4C03-94E7-1B9314DBFF8B}" type="slidenum">
              <a:rPr lang="en-US" smtClean="0"/>
              <a:pPr/>
              <a:t>‹#›</a:t>
            </a:fld>
            <a:endParaRPr lang="en-US" dirty="0"/>
          </a:p>
        </p:txBody>
      </p:sp>
    </p:spTree>
    <p:extLst>
      <p:ext uri="{BB962C8B-B14F-4D97-AF65-F5344CB8AC3E}">
        <p14:creationId xmlns:p14="http://schemas.microsoft.com/office/powerpoint/2010/main" val="84709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07416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907183"/>
      </p:ext>
    </p:extLst>
  </p:cSld>
  <p:clrMap bg1="lt1" tx1="dk1" bg2="lt2" tx2="dk2" accent1="accent1" accent2="accent2" accent3="accent3" accent4="accent4" accent5="accent5" accent6="accent6" hlink="hlink" folHlink="folHlink"/>
  <p:sldLayoutIdLst>
    <p:sldLayoutId id="2147483648" r:id="rId1"/>
  </p:sldLayoutIdLst>
  <p:hf sldNum="0" hdr="0" ftr="0" dt="0"/>
  <p:txStyles>
    <p:titleStyle>
      <a:lvl1pPr algn="l" defTabSz="914400" rtl="0" eaLnBrk="1" latinLnBrk="0" hangingPunct="1">
        <a:lnSpc>
          <a:spcPct val="100000"/>
        </a:lnSpc>
        <a:spcBef>
          <a:spcPct val="0"/>
        </a:spcBef>
        <a:buNone/>
        <a:defRPr sz="4400" b="1" kern="1200" cap="all" spc="50" baseline="0">
          <a:solidFill>
            <a:srgbClr val="0B5D66"/>
          </a:solidFill>
          <a:latin typeface="Oswald" panose="02000506000000020004" pitchFamily="50"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E31808-77BA-CBD7-9791-642B9F34CB87}"/>
              </a:ext>
            </a:extLst>
          </p:cNvPr>
          <p:cNvSpPr/>
          <p:nvPr userDrawn="1"/>
        </p:nvSpPr>
        <p:spPr>
          <a:xfrm>
            <a:off x="0" y="6374416"/>
            <a:ext cx="12192000" cy="483584"/>
          </a:xfrm>
          <a:prstGeom prst="rect">
            <a:avLst/>
          </a:prstGeom>
          <a:solidFill>
            <a:srgbClr val="0B5D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 name="Rectangle 5">
            <a:extLst>
              <a:ext uri="{FF2B5EF4-FFF2-40B4-BE49-F238E27FC236}">
                <a16:creationId xmlns:a16="http://schemas.microsoft.com/office/drawing/2014/main" id="{C74EEC5A-F274-405D-7F32-DE31311B45A9}"/>
              </a:ext>
            </a:extLst>
          </p:cNvPr>
          <p:cNvSpPr/>
          <p:nvPr userDrawn="1"/>
        </p:nvSpPr>
        <p:spPr>
          <a:xfrm>
            <a:off x="0" y="6307152"/>
            <a:ext cx="12192000" cy="67264"/>
          </a:xfrm>
          <a:prstGeom prst="rect">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9" name="Rectangle 8">
            <a:extLst>
              <a:ext uri="{FF2B5EF4-FFF2-40B4-BE49-F238E27FC236}">
                <a16:creationId xmlns:a16="http://schemas.microsoft.com/office/drawing/2014/main" id="{D072C179-9428-C993-F0F2-16AF14E0C7B2}"/>
              </a:ext>
            </a:extLst>
          </p:cNvPr>
          <p:cNvSpPr/>
          <p:nvPr userDrawn="1"/>
        </p:nvSpPr>
        <p:spPr>
          <a:xfrm>
            <a:off x="0" y="-1"/>
            <a:ext cx="12192000" cy="676275"/>
          </a:xfrm>
          <a:prstGeom prst="rect">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1" name="Oval 10">
            <a:extLst>
              <a:ext uri="{FF2B5EF4-FFF2-40B4-BE49-F238E27FC236}">
                <a16:creationId xmlns:a16="http://schemas.microsoft.com/office/drawing/2014/main" id="{44492B04-CF0A-B233-D3C9-5D8349B9AAF9}"/>
              </a:ext>
            </a:extLst>
          </p:cNvPr>
          <p:cNvSpPr/>
          <p:nvPr userDrawn="1"/>
        </p:nvSpPr>
        <p:spPr>
          <a:xfrm>
            <a:off x="11665855" y="6496331"/>
            <a:ext cx="276225" cy="276225"/>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AI-generated content may be incorrect.">
            <a:extLst>
              <a:ext uri="{FF2B5EF4-FFF2-40B4-BE49-F238E27FC236}">
                <a16:creationId xmlns:a16="http://schemas.microsoft.com/office/drawing/2014/main" id="{5A2ED0D9-55CC-E18A-A2C3-AD32539EFF8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56468" y="6393270"/>
            <a:ext cx="2111001" cy="464730"/>
          </a:xfrm>
          <a:prstGeom prst="rect">
            <a:avLst/>
          </a:prstGeom>
        </p:spPr>
      </p:pic>
      <p:sp>
        <p:nvSpPr>
          <p:cNvPr id="13" name="Slide Number Placeholder 5">
            <a:extLst>
              <a:ext uri="{FF2B5EF4-FFF2-40B4-BE49-F238E27FC236}">
                <a16:creationId xmlns:a16="http://schemas.microsoft.com/office/drawing/2014/main" id="{B1E3C961-2137-E94C-1DE3-F06B0E1AEC9C}"/>
              </a:ext>
            </a:extLst>
          </p:cNvPr>
          <p:cNvSpPr txBox="1">
            <a:spLocks/>
          </p:cNvSpPr>
          <p:nvPr userDrawn="1"/>
        </p:nvSpPr>
        <p:spPr>
          <a:xfrm>
            <a:off x="11586483" y="6477296"/>
            <a:ext cx="434968" cy="328612"/>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rgbClr val="0B5D66"/>
                </a:solidFill>
                <a:latin typeface="Proxima Nova Rg"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317804-2B15-4392-BEB3-6A8B4151AEB9}" type="slidenum">
              <a:rPr lang="en-US" smtClean="0"/>
              <a:pPr/>
              <a:t>‹#›</a:t>
            </a:fld>
            <a:endParaRPr lang="en-US" dirty="0"/>
          </a:p>
        </p:txBody>
      </p:sp>
    </p:spTree>
    <p:extLst>
      <p:ext uri="{BB962C8B-B14F-4D97-AF65-F5344CB8AC3E}">
        <p14:creationId xmlns:p14="http://schemas.microsoft.com/office/powerpoint/2010/main" val="915938090"/>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3" r:id="rId3"/>
    <p:sldLayoutId id="2147483680" r:id="rId4"/>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Oswald" panose="0200050600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C91AD8-DA78-6DBC-C76C-5C52D777CF30}"/>
              </a:ext>
            </a:extLst>
          </p:cNvPr>
          <p:cNvSpPr/>
          <p:nvPr userDrawn="1"/>
        </p:nvSpPr>
        <p:spPr>
          <a:xfrm>
            <a:off x="-9832" y="0"/>
            <a:ext cx="12201832" cy="6858000"/>
          </a:xfrm>
          <a:prstGeom prst="rect">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pic>
        <p:nvPicPr>
          <p:cNvPr id="6" name="Picture 5" descr="Graphical user interface, text&#10;&#10;AI-generated content may be incorrect.">
            <a:extLst>
              <a:ext uri="{FF2B5EF4-FFF2-40B4-BE49-F238E27FC236}">
                <a16:creationId xmlns:a16="http://schemas.microsoft.com/office/drawing/2014/main" id="{E621697F-515B-5DF3-ED49-4DF9374F6F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30713" y="1736130"/>
            <a:ext cx="5278922" cy="1162138"/>
          </a:xfrm>
          <a:prstGeom prst="rect">
            <a:avLst/>
          </a:prstGeom>
        </p:spPr>
      </p:pic>
      <p:grpSp>
        <p:nvGrpSpPr>
          <p:cNvPr id="8" name="Group 7">
            <a:extLst>
              <a:ext uri="{FF2B5EF4-FFF2-40B4-BE49-F238E27FC236}">
                <a16:creationId xmlns:a16="http://schemas.microsoft.com/office/drawing/2014/main" id="{937EABAB-3D33-5C79-EF79-5970A02DFACE}"/>
              </a:ext>
            </a:extLst>
          </p:cNvPr>
          <p:cNvGrpSpPr/>
          <p:nvPr userDrawn="1"/>
        </p:nvGrpSpPr>
        <p:grpSpPr>
          <a:xfrm>
            <a:off x="2797647" y="4532834"/>
            <a:ext cx="6596706" cy="461666"/>
            <a:chOff x="1723696" y="4062307"/>
            <a:chExt cx="6596706" cy="461666"/>
          </a:xfrm>
        </p:grpSpPr>
        <p:sp>
          <p:nvSpPr>
            <p:cNvPr id="9" name="TextBox 8">
              <a:extLst>
                <a:ext uri="{FF2B5EF4-FFF2-40B4-BE49-F238E27FC236}">
                  <a16:creationId xmlns:a16="http://schemas.microsoft.com/office/drawing/2014/main" id="{35B1EA35-D29A-A44A-F268-AD049429A4E4}"/>
                </a:ext>
              </a:extLst>
            </p:cNvPr>
            <p:cNvSpPr txBox="1"/>
            <p:nvPr/>
          </p:nvSpPr>
          <p:spPr>
            <a:xfrm>
              <a:off x="1723696" y="4062308"/>
              <a:ext cx="2091559" cy="461665"/>
            </a:xfrm>
            <a:prstGeom prst="rect">
              <a:avLst/>
            </a:prstGeom>
            <a:noFill/>
          </p:spPr>
          <p:txBody>
            <a:bodyPr wrap="square" rtlCol="0">
              <a:spAutoFit/>
            </a:bodyPr>
            <a:lstStyle/>
            <a:p>
              <a:pPr algn="ctr"/>
              <a:r>
                <a:rPr lang="en-US" sz="2400" b="1" spc="30" dirty="0">
                  <a:solidFill>
                    <a:schemeClr val="bg1"/>
                  </a:solidFill>
                  <a:latin typeface="Proxima Nova Rg" panose="02000506030000020004" pitchFamily="50" charset="0"/>
                </a:rPr>
                <a:t>EFFICIENCY</a:t>
              </a:r>
            </a:p>
          </p:txBody>
        </p:sp>
        <p:sp>
          <p:nvSpPr>
            <p:cNvPr id="10" name="TextBox 9">
              <a:extLst>
                <a:ext uri="{FF2B5EF4-FFF2-40B4-BE49-F238E27FC236}">
                  <a16:creationId xmlns:a16="http://schemas.microsoft.com/office/drawing/2014/main" id="{2D75D712-EA0C-8C89-ECA4-D1826DC40CFF}"/>
                </a:ext>
              </a:extLst>
            </p:cNvPr>
            <p:cNvSpPr txBox="1"/>
            <p:nvPr/>
          </p:nvSpPr>
          <p:spPr>
            <a:xfrm>
              <a:off x="4251435" y="4062307"/>
              <a:ext cx="1844566" cy="461665"/>
            </a:xfrm>
            <a:prstGeom prst="rect">
              <a:avLst/>
            </a:prstGeom>
            <a:noFill/>
          </p:spPr>
          <p:txBody>
            <a:bodyPr wrap="square" rtlCol="0">
              <a:spAutoFit/>
            </a:bodyPr>
            <a:lstStyle/>
            <a:p>
              <a:pPr algn="ctr"/>
              <a:r>
                <a:rPr lang="en-US" sz="2400" b="1" spc="30" dirty="0">
                  <a:solidFill>
                    <a:schemeClr val="bg1"/>
                  </a:solidFill>
                  <a:latin typeface="Proxima Nova Rg" panose="02000506030000020004" pitchFamily="50" charset="0"/>
                </a:rPr>
                <a:t>INTEGRITY</a:t>
              </a:r>
            </a:p>
          </p:txBody>
        </p:sp>
        <p:sp>
          <p:nvSpPr>
            <p:cNvPr id="11" name="TextBox 10">
              <a:extLst>
                <a:ext uri="{FF2B5EF4-FFF2-40B4-BE49-F238E27FC236}">
                  <a16:creationId xmlns:a16="http://schemas.microsoft.com/office/drawing/2014/main" id="{FF3389D7-85EF-226E-FD20-6A3F8B8D4DCE}"/>
                </a:ext>
              </a:extLst>
            </p:cNvPr>
            <p:cNvSpPr txBox="1"/>
            <p:nvPr/>
          </p:nvSpPr>
          <p:spPr>
            <a:xfrm>
              <a:off x="6560255" y="4062307"/>
              <a:ext cx="1760147" cy="461665"/>
            </a:xfrm>
            <a:prstGeom prst="rect">
              <a:avLst/>
            </a:prstGeom>
            <a:noFill/>
          </p:spPr>
          <p:txBody>
            <a:bodyPr wrap="square" rtlCol="0">
              <a:spAutoFit/>
            </a:bodyPr>
            <a:lstStyle/>
            <a:p>
              <a:pPr algn="ctr"/>
              <a:r>
                <a:rPr lang="en-US" sz="2400" b="1" spc="30" dirty="0">
                  <a:solidFill>
                    <a:schemeClr val="bg1"/>
                  </a:solidFill>
                  <a:latin typeface="Proxima Nova Rg" panose="02000506030000020004" pitchFamily="50" charset="0"/>
                </a:rPr>
                <a:t>FAIRNESS</a:t>
              </a:r>
            </a:p>
          </p:txBody>
        </p:sp>
        <p:sp>
          <p:nvSpPr>
            <p:cNvPr id="12" name="Oval 11">
              <a:extLst>
                <a:ext uri="{FF2B5EF4-FFF2-40B4-BE49-F238E27FC236}">
                  <a16:creationId xmlns:a16="http://schemas.microsoft.com/office/drawing/2014/main" id="{1A6A05BD-D73F-5AED-EAD0-DE2D9569C026}"/>
                </a:ext>
              </a:extLst>
            </p:cNvPr>
            <p:cNvSpPr/>
            <p:nvPr/>
          </p:nvSpPr>
          <p:spPr>
            <a:xfrm>
              <a:off x="3962400" y="4253892"/>
              <a:ext cx="78493" cy="7849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3" name="Oval 12">
              <a:extLst>
                <a:ext uri="{FF2B5EF4-FFF2-40B4-BE49-F238E27FC236}">
                  <a16:creationId xmlns:a16="http://schemas.microsoft.com/office/drawing/2014/main" id="{38A9D25E-0C0A-816A-5063-F25DDFCF1F16}"/>
                </a:ext>
              </a:extLst>
            </p:cNvPr>
            <p:cNvSpPr/>
            <p:nvPr/>
          </p:nvSpPr>
          <p:spPr>
            <a:xfrm>
              <a:off x="6274844" y="4253892"/>
              <a:ext cx="78493" cy="7849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grpSp>
      <p:cxnSp>
        <p:nvCxnSpPr>
          <p:cNvPr id="14" name="Straight Connector 13">
            <a:extLst>
              <a:ext uri="{FF2B5EF4-FFF2-40B4-BE49-F238E27FC236}">
                <a16:creationId xmlns:a16="http://schemas.microsoft.com/office/drawing/2014/main" id="{0C9CB259-D058-91D2-5E79-A025EA769675}"/>
              </a:ext>
            </a:extLst>
          </p:cNvPr>
          <p:cNvCxnSpPr>
            <a:cxnSpLocks/>
          </p:cNvCxnSpPr>
          <p:nvPr userDrawn="1"/>
        </p:nvCxnSpPr>
        <p:spPr>
          <a:xfrm>
            <a:off x="2457327" y="3611543"/>
            <a:ext cx="7277346" cy="0"/>
          </a:xfrm>
          <a:prstGeom prst="line">
            <a:avLst/>
          </a:prstGeom>
          <a:ln w="12700">
            <a:solidFill>
              <a:srgbClr val="65999E"/>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95829CF-FCD9-7A91-4314-C90BF87A91AB}"/>
              </a:ext>
            </a:extLst>
          </p:cNvPr>
          <p:cNvSpPr/>
          <p:nvPr userDrawn="1"/>
        </p:nvSpPr>
        <p:spPr>
          <a:xfrm>
            <a:off x="495300" y="457200"/>
            <a:ext cx="11201400" cy="5932170"/>
          </a:xfrm>
          <a:prstGeom prst="rect">
            <a:avLst/>
          </a:prstGeom>
          <a:noFill/>
          <a:ln w="12700">
            <a:solidFill>
              <a:srgbClr val="6599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Tree>
    <p:extLst>
      <p:ext uri="{BB962C8B-B14F-4D97-AF65-F5344CB8AC3E}">
        <p14:creationId xmlns:p14="http://schemas.microsoft.com/office/powerpoint/2010/main" val="329489384"/>
      </p:ext>
    </p:extLst>
  </p:cSld>
  <p:clrMap bg1="lt1" tx1="dk1" bg2="lt2" tx2="dk2" accent1="accent1" accent2="accent2" accent3="accent3" accent4="accent4" accent5="accent5" accent6="accent6" hlink="hlink" folHlink="folHlink"/>
  <p:sldLayoutIdLst>
    <p:sldLayoutId id="2147483679" r:id="rId1"/>
  </p:sldLayoutIdLst>
  <p:hf sldNum="0" hdr="0" ftr="0" dt="0"/>
  <p:txStyles>
    <p:titleStyle>
      <a:lvl1pPr algn="l" defTabSz="914400" rtl="0" eaLnBrk="1" latinLnBrk="0" hangingPunct="1">
        <a:lnSpc>
          <a:spcPct val="100000"/>
        </a:lnSpc>
        <a:spcBef>
          <a:spcPct val="0"/>
        </a:spcBef>
        <a:buNone/>
        <a:defRPr sz="4400" b="1" kern="1200" cap="all" spc="50" baseline="0">
          <a:solidFill>
            <a:srgbClr val="0B5D66"/>
          </a:solidFill>
          <a:latin typeface="Oswald" panose="02000506000000020004" pitchFamily="50"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10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3.xml"/><Relationship Id="rId1" Type="http://schemas.openxmlformats.org/officeDocument/2006/relationships/slideLayout" Target="../slideLayouts/slideLayout4.xml"/><Relationship Id="rId5" Type="http://schemas.openxmlformats.org/officeDocument/2006/relationships/image" Target="../media/image72.svg"/><Relationship Id="rId4" Type="http://schemas.openxmlformats.org/officeDocument/2006/relationships/image" Target="../media/image71.png"/></Relationships>
</file>

<file path=ppt/slides/_rels/slide10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5.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74.svg"/><Relationship Id="rId4" Type="http://schemas.openxmlformats.org/officeDocument/2006/relationships/image" Target="../media/image73.png"/></Relationships>
</file>

<file path=ppt/slides/_rels/slide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76.sv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2.sv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2.png"/><Relationship Id="rId4" Type="http://schemas.openxmlformats.org/officeDocument/2006/relationships/image" Target="../media/image81.sv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2.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38.xml.rels><?xml version="1.0" encoding="UTF-8" standalone="yes"?>
<Relationships xmlns="http://schemas.openxmlformats.org/package/2006/relationships"><Relationship Id="rId3" Type="http://schemas.openxmlformats.org/officeDocument/2006/relationships/hyperlink" Target="https://www.tax.ny.gov/pdf/memos/income/m06_5i.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6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36.jpg"/><Relationship Id="rId4" Type="http://schemas.openxmlformats.org/officeDocument/2006/relationships/image" Target="../media/image35.jpg"/></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tax.ny.gov/pit/letters/itemized-deductions.htm"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jpg"/></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9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1.svg"/></Relationships>
</file>

<file path=ppt/slides/_rels/slide9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12.svg"/><Relationship Id="rId4" Type="http://schemas.openxmlformats.org/officeDocument/2006/relationships/image" Target="../media/image11.png"/></Relationships>
</file>

<file path=ppt/slides/_rels/slide9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5.jp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jpg"/></Relationships>
</file>

<file path=ppt/slides/_rels/slide9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png"/><Relationship Id="rId3" Type="http://schemas.openxmlformats.org/officeDocument/2006/relationships/image" Target="../media/image45.svg"/><Relationship Id="rId7" Type="http://schemas.openxmlformats.org/officeDocument/2006/relationships/image" Target="../media/image17.sv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image" Target="../media/image44.png"/><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51.svg"/><Relationship Id="rId5" Type="http://schemas.openxmlformats.org/officeDocument/2006/relationships/image" Target="../media/image47.sv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59.svg"/><Relationship Id="rId4" Type="http://schemas.openxmlformats.org/officeDocument/2006/relationships/image" Target="../media/image46.png"/><Relationship Id="rId9" Type="http://schemas.openxmlformats.org/officeDocument/2006/relationships/image" Target="../media/image49.svg"/><Relationship Id="rId14" Type="http://schemas.openxmlformats.org/officeDocument/2006/relationships/image" Target="../media/image54.png"/></Relationships>
</file>

<file path=ppt/slides/_rels/slide9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0.png"/><Relationship Id="rId7" Type="http://schemas.openxmlformats.org/officeDocument/2006/relationships/image" Target="../media/image11.png"/><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6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ower&#10;&#10;AI-generated content may be incorrect.">
            <a:extLst>
              <a:ext uri="{FF2B5EF4-FFF2-40B4-BE49-F238E27FC236}">
                <a16:creationId xmlns:a16="http://schemas.microsoft.com/office/drawing/2014/main" id="{DBBBE894-DD6E-B009-22AD-8454D704A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Text&#10;&#10;AI-generated content may be incorrect.">
            <a:extLst>
              <a:ext uri="{FF2B5EF4-FFF2-40B4-BE49-F238E27FC236}">
                <a16:creationId xmlns:a16="http://schemas.microsoft.com/office/drawing/2014/main" id="{C91A13DA-23FD-7B22-9DC9-95F61D654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614450"/>
            <a:ext cx="4636657" cy="922170"/>
          </a:xfrm>
          <a:prstGeom prst="rect">
            <a:avLst/>
          </a:prstGeom>
        </p:spPr>
      </p:pic>
      <p:sp>
        <p:nvSpPr>
          <p:cNvPr id="6" name="Text Placeholder 5">
            <a:extLst>
              <a:ext uri="{FF2B5EF4-FFF2-40B4-BE49-F238E27FC236}">
                <a16:creationId xmlns:a16="http://schemas.microsoft.com/office/drawing/2014/main" id="{269DC226-074A-152E-D9C3-F4C73CA4D9A1}"/>
              </a:ext>
            </a:extLst>
          </p:cNvPr>
          <p:cNvSpPr>
            <a:spLocks noGrp="1"/>
          </p:cNvSpPr>
          <p:nvPr>
            <p:ph type="body" sz="quarter" idx="11"/>
          </p:nvPr>
        </p:nvSpPr>
        <p:spPr>
          <a:xfrm>
            <a:off x="343248" y="4958431"/>
            <a:ext cx="5295900" cy="357342"/>
          </a:xfrm>
        </p:spPr>
        <p:txBody>
          <a:bodyPr>
            <a:noAutofit/>
          </a:bodyPr>
          <a:lstStyle/>
          <a:p>
            <a:r>
              <a:rPr lang="en-US" sz="2400" dirty="0"/>
              <a:t>TAX YEAR 2025</a:t>
            </a:r>
          </a:p>
        </p:txBody>
      </p:sp>
      <p:sp>
        <p:nvSpPr>
          <p:cNvPr id="7" name="Text Placeholder 6">
            <a:extLst>
              <a:ext uri="{FF2B5EF4-FFF2-40B4-BE49-F238E27FC236}">
                <a16:creationId xmlns:a16="http://schemas.microsoft.com/office/drawing/2014/main" id="{4E1E0187-8042-A725-8F01-465730393D50}"/>
              </a:ext>
            </a:extLst>
          </p:cNvPr>
          <p:cNvSpPr>
            <a:spLocks noGrp="1"/>
          </p:cNvSpPr>
          <p:nvPr>
            <p:ph type="body" sz="quarter" idx="12"/>
          </p:nvPr>
        </p:nvSpPr>
        <p:spPr>
          <a:xfrm>
            <a:off x="343248" y="3078846"/>
            <a:ext cx="7964756" cy="1495750"/>
          </a:xfrm>
        </p:spPr>
        <p:txBody>
          <a:bodyPr>
            <a:normAutofit fontScale="92500"/>
          </a:bodyPr>
          <a:lstStyle/>
          <a:p>
            <a:r>
              <a:rPr lang="en-US" dirty="0"/>
              <a:t>Income Tax Assistance </a:t>
            </a:r>
            <a:br>
              <a:rPr lang="en-US" dirty="0"/>
            </a:br>
            <a:r>
              <a:rPr lang="en-US" dirty="0"/>
              <a:t>Volunteer Training</a:t>
            </a:r>
          </a:p>
        </p:txBody>
      </p:sp>
    </p:spTree>
    <p:extLst>
      <p:ext uri="{BB962C8B-B14F-4D97-AF65-F5344CB8AC3E}">
        <p14:creationId xmlns:p14="http://schemas.microsoft.com/office/powerpoint/2010/main" val="2482441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35B3B-378E-0A59-05B3-61D4F53F44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174063-E905-6C2B-DBE4-D39255D23944}"/>
              </a:ext>
            </a:extLst>
          </p:cNvPr>
          <p:cNvSpPr>
            <a:spLocks noGrp="1"/>
          </p:cNvSpPr>
          <p:nvPr>
            <p:ph type="title"/>
          </p:nvPr>
        </p:nvSpPr>
        <p:spPr/>
        <p:txBody>
          <a:bodyPr/>
          <a:lstStyle/>
          <a:p>
            <a:r>
              <a:rPr lang="en-US" dirty="0"/>
              <a:t>2025 Volunteer Packet </a:t>
            </a:r>
          </a:p>
        </p:txBody>
      </p:sp>
      <p:sp>
        <p:nvSpPr>
          <p:cNvPr id="7" name="Slide Number Placeholder 5">
            <a:extLst>
              <a:ext uri="{FF2B5EF4-FFF2-40B4-BE49-F238E27FC236}">
                <a16:creationId xmlns:a16="http://schemas.microsoft.com/office/drawing/2014/main" id="{46D55B95-BA60-276E-B7FF-499C80C70207}"/>
              </a:ext>
            </a:extLst>
          </p:cNvPr>
          <p:cNvSpPr>
            <a:spLocks noGrp="1"/>
          </p:cNvSpPr>
          <p:nvPr>
            <p:ph type="sldNum" sz="quarter" idx="4"/>
          </p:nvPr>
        </p:nvSpPr>
        <p:spPr>
          <a:xfrm>
            <a:off x="11629346" y="6477296"/>
            <a:ext cx="347663" cy="328612"/>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rgbClr val="0B5D66"/>
                </a:solidFill>
                <a:latin typeface="Proxima Nova Rg"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317804-2B15-4392-BEB3-6A8B4151AEB9}" type="slidenum">
              <a:rPr lang="en-US" smtClean="0"/>
              <a:pPr/>
              <a:t>10</a:t>
            </a:fld>
            <a:endParaRPr lang="en-US" dirty="0"/>
          </a:p>
        </p:txBody>
      </p:sp>
      <p:sp>
        <p:nvSpPr>
          <p:cNvPr id="6" name="Text Placeholder 3">
            <a:extLst>
              <a:ext uri="{FF2B5EF4-FFF2-40B4-BE49-F238E27FC236}">
                <a16:creationId xmlns:a16="http://schemas.microsoft.com/office/drawing/2014/main" id="{0E34D61D-1566-E000-E904-4CC32747F3AB}"/>
              </a:ext>
            </a:extLst>
          </p:cNvPr>
          <p:cNvSpPr txBox="1">
            <a:spLocks/>
          </p:cNvSpPr>
          <p:nvPr/>
        </p:nvSpPr>
        <p:spPr>
          <a:xfrm>
            <a:off x="617693" y="2008614"/>
            <a:ext cx="9964814" cy="4103648"/>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IT-201, </a:t>
            </a:r>
            <a:r>
              <a:rPr lang="en-US" i="1" dirty="0"/>
              <a:t>Full-Year Resident Income Tax Return packet for New York State, New York City, Yonkers and MCTMT</a:t>
            </a:r>
          </a:p>
          <a:p>
            <a:r>
              <a:rPr lang="en-US" dirty="0"/>
              <a:t>Form IT-196, </a:t>
            </a:r>
            <a:r>
              <a:rPr lang="en-US" i="1" dirty="0"/>
              <a:t>New York Resident, Nonresident, and Part-Year Resident Itemized Deductions</a:t>
            </a:r>
          </a:p>
          <a:p>
            <a:r>
              <a:rPr lang="en-US" dirty="0"/>
              <a:t>IT-225, </a:t>
            </a:r>
            <a:r>
              <a:rPr lang="en-US" i="1" dirty="0"/>
              <a:t>New York State Modifications</a:t>
            </a:r>
          </a:p>
          <a:p>
            <a:r>
              <a:rPr lang="en-US" dirty="0"/>
              <a:t>IT-195, </a:t>
            </a:r>
            <a:r>
              <a:rPr lang="en-US" i="1" dirty="0"/>
              <a:t>Allocation of Refund</a:t>
            </a:r>
            <a:endParaRPr lang="en-US" dirty="0"/>
          </a:p>
          <a:p>
            <a:r>
              <a:rPr lang="en-US" dirty="0"/>
              <a:t>IT-227,</a:t>
            </a:r>
            <a:r>
              <a:rPr lang="en-US" i="1" dirty="0"/>
              <a:t> New York State Voluntary Contributions</a:t>
            </a:r>
          </a:p>
          <a:p>
            <a:r>
              <a:rPr lang="en-US" dirty="0"/>
              <a:t>IT-214, </a:t>
            </a:r>
            <a:r>
              <a:rPr lang="en-US" i="1" dirty="0"/>
              <a:t>Claim for Real Property Tax Credit for Homeowners and Renters</a:t>
            </a:r>
          </a:p>
          <a:p>
            <a:endParaRPr lang="en-US" dirty="0">
              <a:solidFill>
                <a:srgbClr val="0B5D66"/>
              </a:solidFill>
            </a:endParaRPr>
          </a:p>
        </p:txBody>
      </p:sp>
      <p:sp>
        <p:nvSpPr>
          <p:cNvPr id="8" name="Text Placeholder 2">
            <a:extLst>
              <a:ext uri="{FF2B5EF4-FFF2-40B4-BE49-F238E27FC236}">
                <a16:creationId xmlns:a16="http://schemas.microsoft.com/office/drawing/2014/main" id="{E37C5F06-CB56-4B6A-6F19-B87E48541546}"/>
              </a:ext>
            </a:extLst>
          </p:cNvPr>
          <p:cNvSpPr>
            <a:spLocks noGrp="1"/>
          </p:cNvSpPr>
          <p:nvPr>
            <p:ph type="body" sz="quarter" idx="11"/>
          </p:nvPr>
        </p:nvSpPr>
        <p:spPr>
          <a:xfrm>
            <a:off x="617693" y="1137425"/>
            <a:ext cx="7790327" cy="658260"/>
          </a:xfrm>
        </p:spPr>
        <p:txBody>
          <a:bodyPr/>
          <a:lstStyle/>
          <a:p>
            <a:r>
              <a:rPr lang="en-US" dirty="0"/>
              <a:t>Volunteer Packets will include the following forms and instructions: </a:t>
            </a:r>
          </a:p>
        </p:txBody>
      </p:sp>
    </p:spTree>
    <p:extLst>
      <p:ext uri="{BB962C8B-B14F-4D97-AF65-F5344CB8AC3E}">
        <p14:creationId xmlns:p14="http://schemas.microsoft.com/office/powerpoint/2010/main" val="34127754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B0CC5CE-DEB2-65E6-3DAB-01F287910783}"/>
              </a:ext>
            </a:extLst>
          </p:cNvPr>
          <p:cNvSpPr txBox="1">
            <a:spLocks/>
          </p:cNvSpPr>
          <p:nvPr/>
        </p:nvSpPr>
        <p:spPr>
          <a:xfrm>
            <a:off x="765031" y="1211633"/>
            <a:ext cx="11145920" cy="33887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buNone/>
            </a:pPr>
            <a:r>
              <a:rPr lang="en-US" sz="2400" b="1" dirty="0">
                <a:solidFill>
                  <a:srgbClr val="0B5D66"/>
                </a:solidFill>
                <a:latin typeface="Proxima Nova Rg" panose="02000506030000020004" pitchFamily="50" charset="0"/>
              </a:rPr>
              <a:t>Free</a:t>
            </a:r>
            <a:r>
              <a:rPr lang="en-US" sz="2400" dirty="0">
                <a:latin typeface="Proxima Nova Rg" panose="02000506030000020004" pitchFamily="50" charset="0"/>
              </a:rPr>
              <a:t> and </a:t>
            </a:r>
            <a:r>
              <a:rPr lang="en-US" sz="2400" b="1" dirty="0">
                <a:solidFill>
                  <a:srgbClr val="0B5D66"/>
                </a:solidFill>
                <a:latin typeface="Proxima Nova Rg" panose="02000506030000020004" pitchFamily="50" charset="0"/>
              </a:rPr>
              <a:t>secure</a:t>
            </a:r>
            <a:r>
              <a:rPr lang="en-US" sz="2400" dirty="0">
                <a:latin typeface="Proxima Nova Rg" panose="02000506030000020004" pitchFamily="50" charset="0"/>
              </a:rPr>
              <a:t> way to manage tax information – anywhere, anytime.</a:t>
            </a:r>
          </a:p>
          <a:p>
            <a:pPr marL="0" indent="0">
              <a:spcBef>
                <a:spcPts val="800"/>
              </a:spcBef>
              <a:spcAft>
                <a:spcPts val="800"/>
              </a:spcAft>
              <a:buNone/>
            </a:pPr>
            <a:endParaRPr lang="en-US" sz="1600" dirty="0"/>
          </a:p>
          <a:p>
            <a:pPr marL="0" indent="0">
              <a:spcBef>
                <a:spcPts val="800"/>
              </a:spcBef>
              <a:spcAft>
                <a:spcPts val="800"/>
              </a:spcAft>
              <a:buNone/>
            </a:pPr>
            <a:r>
              <a:rPr lang="en-US" sz="2400" spc="-50" dirty="0">
                <a:latin typeface="Proxima Nova Rg" panose="02000506030000020004" pitchFamily="50" charset="0"/>
              </a:rPr>
              <a:t>With an individual account, taxpayers can: </a:t>
            </a:r>
          </a:p>
          <a:p>
            <a:pPr marL="0" indent="457200">
              <a:spcBef>
                <a:spcPts val="800"/>
              </a:spcBef>
              <a:spcAft>
                <a:spcPts val="800"/>
              </a:spcAft>
              <a:buNone/>
            </a:pPr>
            <a:r>
              <a:rPr lang="en-US" sz="2400" spc="-50" dirty="0">
                <a:latin typeface="Proxima Nova Rg" panose="02000506030000020004" pitchFamily="50" charset="0"/>
              </a:rPr>
              <a:t>pay a bill</a:t>
            </a:r>
          </a:p>
          <a:p>
            <a:pPr marL="0" indent="457200">
              <a:spcBef>
                <a:spcPts val="800"/>
              </a:spcBef>
              <a:spcAft>
                <a:spcPts val="800"/>
              </a:spcAft>
              <a:buNone/>
            </a:pPr>
            <a:r>
              <a:rPr lang="en-US" sz="2400" spc="-50" dirty="0">
                <a:latin typeface="Proxima Nova Rg" panose="02000506030000020004" pitchFamily="50" charset="0"/>
              </a:rPr>
              <a:t>file an income tax extension</a:t>
            </a:r>
          </a:p>
          <a:p>
            <a:pPr marL="0" indent="457200">
              <a:spcBef>
                <a:spcPts val="800"/>
              </a:spcBef>
              <a:spcAft>
                <a:spcPts val="800"/>
              </a:spcAft>
              <a:buNone/>
            </a:pPr>
            <a:r>
              <a:rPr lang="en-US" sz="2400" spc="-50" dirty="0">
                <a:latin typeface="Proxima Nova Rg" panose="02000506030000020004" pitchFamily="50" charset="0"/>
              </a:rPr>
              <a:t>respond to a department notice</a:t>
            </a:r>
          </a:p>
        </p:txBody>
      </p:sp>
      <p:sp>
        <p:nvSpPr>
          <p:cNvPr id="19" name="Content Placeholder 2">
            <a:extLst>
              <a:ext uri="{FF2B5EF4-FFF2-40B4-BE49-F238E27FC236}">
                <a16:creationId xmlns:a16="http://schemas.microsoft.com/office/drawing/2014/main" id="{20D1457A-4A22-F5FD-8502-6C4A2ACB3567}"/>
              </a:ext>
            </a:extLst>
          </p:cNvPr>
          <p:cNvSpPr txBox="1">
            <a:spLocks/>
          </p:cNvSpPr>
          <p:nvPr/>
        </p:nvSpPr>
        <p:spPr>
          <a:xfrm>
            <a:off x="5807544" y="2560453"/>
            <a:ext cx="5579212" cy="1496554"/>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667"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267"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457200">
              <a:buSzPct val="110000"/>
              <a:buNone/>
            </a:pPr>
            <a:r>
              <a:rPr lang="en-US" sz="2400" dirty="0">
                <a:latin typeface="Proxima Nova Rg" panose="02000506030000020004" pitchFamily="50" charset="0"/>
              </a:rPr>
              <a:t>sign up for refund notifications</a:t>
            </a:r>
          </a:p>
          <a:p>
            <a:pPr marL="0" indent="457200">
              <a:buSzPct val="110000"/>
              <a:buNone/>
            </a:pPr>
            <a:r>
              <a:rPr lang="en-US" sz="2400" dirty="0">
                <a:latin typeface="Proxima Nova Rg" panose="02000506030000020004" pitchFamily="50" charset="0"/>
              </a:rPr>
              <a:t>review your filing history</a:t>
            </a:r>
          </a:p>
          <a:p>
            <a:pPr marL="0" indent="457200">
              <a:lnSpc>
                <a:spcPct val="90000"/>
              </a:lnSpc>
              <a:buSzPct val="110000"/>
              <a:buNone/>
            </a:pPr>
            <a:r>
              <a:rPr lang="en-US" sz="2400" dirty="0">
                <a:latin typeface="Proxima Nova Rg" panose="02000506030000020004" pitchFamily="50" charset="0"/>
              </a:rPr>
              <a:t>and more</a:t>
            </a:r>
          </a:p>
        </p:txBody>
      </p:sp>
      <p:sp>
        <p:nvSpPr>
          <p:cNvPr id="2" name="Title 1">
            <a:extLst>
              <a:ext uri="{FF2B5EF4-FFF2-40B4-BE49-F238E27FC236}">
                <a16:creationId xmlns:a16="http://schemas.microsoft.com/office/drawing/2014/main" id="{75BA1655-23AC-5624-E9DD-9E3930E3BB28}"/>
              </a:ext>
            </a:extLst>
          </p:cNvPr>
          <p:cNvSpPr>
            <a:spLocks noGrp="1"/>
          </p:cNvSpPr>
          <p:nvPr>
            <p:ph type="title"/>
          </p:nvPr>
        </p:nvSpPr>
        <p:spPr/>
        <p:txBody>
          <a:bodyPr/>
          <a:lstStyle/>
          <a:p>
            <a:r>
              <a:rPr lang="en-US" dirty="0"/>
              <a:t>Individual Online Services Account </a:t>
            </a:r>
          </a:p>
        </p:txBody>
      </p:sp>
      <p:sp>
        <p:nvSpPr>
          <p:cNvPr id="3" name="Content Placeholder 2">
            <a:extLst>
              <a:ext uri="{FF2B5EF4-FFF2-40B4-BE49-F238E27FC236}">
                <a16:creationId xmlns:a16="http://schemas.microsoft.com/office/drawing/2014/main" id="{8D6C4297-8FE8-146E-DA05-BE788B21EF5E}"/>
              </a:ext>
            </a:extLst>
          </p:cNvPr>
          <p:cNvSpPr txBox="1">
            <a:spLocks/>
          </p:cNvSpPr>
          <p:nvPr/>
        </p:nvSpPr>
        <p:spPr>
          <a:xfrm>
            <a:off x="495300" y="1492624"/>
            <a:ext cx="9918102" cy="33160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p>
        </p:txBody>
      </p:sp>
      <p:pic>
        <p:nvPicPr>
          <p:cNvPr id="4" name="Graphic 3">
            <a:extLst>
              <a:ext uri="{FF2B5EF4-FFF2-40B4-BE49-F238E27FC236}">
                <a16:creationId xmlns:a16="http://schemas.microsoft.com/office/drawing/2014/main" id="{67A15A5B-0015-25EA-E289-9B564CC1A0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97150" y="4512721"/>
            <a:ext cx="3594850" cy="1797425"/>
          </a:xfrm>
          <a:prstGeom prst="rect">
            <a:avLst/>
          </a:prstGeom>
        </p:spPr>
      </p:pic>
      <p:grpSp>
        <p:nvGrpSpPr>
          <p:cNvPr id="5" name="Group 4">
            <a:extLst>
              <a:ext uri="{FF2B5EF4-FFF2-40B4-BE49-F238E27FC236}">
                <a16:creationId xmlns:a16="http://schemas.microsoft.com/office/drawing/2014/main" id="{029AB14D-6481-00E4-B253-E347D223B8BB}"/>
              </a:ext>
            </a:extLst>
          </p:cNvPr>
          <p:cNvGrpSpPr/>
          <p:nvPr/>
        </p:nvGrpSpPr>
        <p:grpSpPr>
          <a:xfrm>
            <a:off x="870818" y="2630066"/>
            <a:ext cx="342098" cy="1388934"/>
            <a:chOff x="838377" y="2705222"/>
            <a:chExt cx="374539" cy="1520646"/>
          </a:xfrm>
        </p:grpSpPr>
        <p:sp>
          <p:nvSpPr>
            <p:cNvPr id="11" name="Oval 10">
              <a:extLst>
                <a:ext uri="{FF2B5EF4-FFF2-40B4-BE49-F238E27FC236}">
                  <a16:creationId xmlns:a16="http://schemas.microsoft.com/office/drawing/2014/main" id="{0D5F2A7A-AA5D-1D42-8E96-86E9D2D16F53}"/>
                </a:ext>
              </a:extLst>
            </p:cNvPr>
            <p:cNvSpPr/>
            <p:nvPr/>
          </p:nvSpPr>
          <p:spPr>
            <a:xfrm>
              <a:off x="870818" y="2705222"/>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heckmark with solid fill">
              <a:extLst>
                <a:ext uri="{FF2B5EF4-FFF2-40B4-BE49-F238E27FC236}">
                  <a16:creationId xmlns:a16="http://schemas.microsoft.com/office/drawing/2014/main" id="{D1E087C7-7A4D-CE32-4FDF-727E20DD43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346" y="2745751"/>
              <a:ext cx="261041" cy="261041"/>
            </a:xfrm>
            <a:prstGeom prst="rect">
              <a:avLst/>
            </a:prstGeom>
          </p:spPr>
        </p:pic>
        <p:sp>
          <p:nvSpPr>
            <p:cNvPr id="14" name="Oval 13">
              <a:extLst>
                <a:ext uri="{FF2B5EF4-FFF2-40B4-BE49-F238E27FC236}">
                  <a16:creationId xmlns:a16="http://schemas.microsoft.com/office/drawing/2014/main" id="{0C53C53A-CBC8-298D-24BA-A81FD38BE997}"/>
                </a:ext>
              </a:extLst>
            </p:cNvPr>
            <p:cNvSpPr/>
            <p:nvPr/>
          </p:nvSpPr>
          <p:spPr>
            <a:xfrm>
              <a:off x="838377" y="3304143"/>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Checkmark with solid fill">
              <a:extLst>
                <a:ext uri="{FF2B5EF4-FFF2-40B4-BE49-F238E27FC236}">
                  <a16:creationId xmlns:a16="http://schemas.microsoft.com/office/drawing/2014/main" id="{1F15E583-5A78-A7FF-8F4E-D343E555B0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906" y="3344672"/>
              <a:ext cx="261041" cy="261041"/>
            </a:xfrm>
            <a:prstGeom prst="rect">
              <a:avLst/>
            </a:prstGeom>
          </p:spPr>
        </p:pic>
        <p:sp>
          <p:nvSpPr>
            <p:cNvPr id="17" name="Oval 16">
              <a:extLst>
                <a:ext uri="{FF2B5EF4-FFF2-40B4-BE49-F238E27FC236}">
                  <a16:creationId xmlns:a16="http://schemas.microsoft.com/office/drawing/2014/main" id="{F2F9D241-F3DD-6214-4CA7-90791A1C8A8C}"/>
                </a:ext>
              </a:extLst>
            </p:cNvPr>
            <p:cNvSpPr/>
            <p:nvPr/>
          </p:nvSpPr>
          <p:spPr>
            <a:xfrm>
              <a:off x="855811" y="3883770"/>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Checkmark with solid fill">
              <a:extLst>
                <a:ext uri="{FF2B5EF4-FFF2-40B4-BE49-F238E27FC236}">
                  <a16:creationId xmlns:a16="http://schemas.microsoft.com/office/drawing/2014/main" id="{07DDCE3E-7D8A-257E-59DC-7A0E19325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6340" y="3924299"/>
              <a:ext cx="261041" cy="261041"/>
            </a:xfrm>
            <a:prstGeom prst="rect">
              <a:avLst/>
            </a:prstGeom>
          </p:spPr>
        </p:pic>
      </p:grpSp>
      <p:grpSp>
        <p:nvGrpSpPr>
          <p:cNvPr id="6" name="Group 5">
            <a:extLst>
              <a:ext uri="{FF2B5EF4-FFF2-40B4-BE49-F238E27FC236}">
                <a16:creationId xmlns:a16="http://schemas.microsoft.com/office/drawing/2014/main" id="{8D0C416A-86E9-9B20-97D6-BECFFF247718}"/>
              </a:ext>
            </a:extLst>
          </p:cNvPr>
          <p:cNvGrpSpPr/>
          <p:nvPr/>
        </p:nvGrpSpPr>
        <p:grpSpPr>
          <a:xfrm>
            <a:off x="5928355" y="2662463"/>
            <a:ext cx="342098" cy="1388934"/>
            <a:chOff x="838377" y="2705222"/>
            <a:chExt cx="374539" cy="1520646"/>
          </a:xfrm>
        </p:grpSpPr>
        <p:sp>
          <p:nvSpPr>
            <p:cNvPr id="8" name="Oval 7">
              <a:extLst>
                <a:ext uri="{FF2B5EF4-FFF2-40B4-BE49-F238E27FC236}">
                  <a16:creationId xmlns:a16="http://schemas.microsoft.com/office/drawing/2014/main" id="{8D1169DB-0570-619F-31DA-E6FE7CA0F729}"/>
                </a:ext>
              </a:extLst>
            </p:cNvPr>
            <p:cNvSpPr/>
            <p:nvPr/>
          </p:nvSpPr>
          <p:spPr>
            <a:xfrm>
              <a:off x="870818" y="2705222"/>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Checkmark with solid fill">
              <a:extLst>
                <a:ext uri="{FF2B5EF4-FFF2-40B4-BE49-F238E27FC236}">
                  <a16:creationId xmlns:a16="http://schemas.microsoft.com/office/drawing/2014/main" id="{1F07BBA7-8FC2-3075-8801-FB0247AB0B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346" y="2745751"/>
              <a:ext cx="261041" cy="261041"/>
            </a:xfrm>
            <a:prstGeom prst="rect">
              <a:avLst/>
            </a:prstGeom>
          </p:spPr>
        </p:pic>
        <p:sp>
          <p:nvSpPr>
            <p:cNvPr id="10" name="Oval 9">
              <a:extLst>
                <a:ext uri="{FF2B5EF4-FFF2-40B4-BE49-F238E27FC236}">
                  <a16:creationId xmlns:a16="http://schemas.microsoft.com/office/drawing/2014/main" id="{63A71A51-6110-DED0-3439-9B54408EF7EA}"/>
                </a:ext>
              </a:extLst>
            </p:cNvPr>
            <p:cNvSpPr/>
            <p:nvPr/>
          </p:nvSpPr>
          <p:spPr>
            <a:xfrm>
              <a:off x="838377" y="3304143"/>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Checkmark with solid fill">
              <a:extLst>
                <a:ext uri="{FF2B5EF4-FFF2-40B4-BE49-F238E27FC236}">
                  <a16:creationId xmlns:a16="http://schemas.microsoft.com/office/drawing/2014/main" id="{B327C513-4D76-2C98-A81D-25AEDF2BCC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906" y="3344672"/>
              <a:ext cx="261041" cy="261041"/>
            </a:xfrm>
            <a:prstGeom prst="rect">
              <a:avLst/>
            </a:prstGeom>
          </p:spPr>
        </p:pic>
        <p:sp>
          <p:nvSpPr>
            <p:cNvPr id="16" name="Oval 15">
              <a:extLst>
                <a:ext uri="{FF2B5EF4-FFF2-40B4-BE49-F238E27FC236}">
                  <a16:creationId xmlns:a16="http://schemas.microsoft.com/office/drawing/2014/main" id="{36C5F60A-CFFB-365C-42B7-71CCE7FFB3F5}"/>
                </a:ext>
              </a:extLst>
            </p:cNvPr>
            <p:cNvSpPr/>
            <p:nvPr/>
          </p:nvSpPr>
          <p:spPr>
            <a:xfrm>
              <a:off x="855811" y="3883770"/>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Checkmark with solid fill">
              <a:extLst>
                <a:ext uri="{FF2B5EF4-FFF2-40B4-BE49-F238E27FC236}">
                  <a16:creationId xmlns:a16="http://schemas.microsoft.com/office/drawing/2014/main" id="{729C9ECA-BD58-F067-A8F2-70E1C14EFD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6340" y="3924299"/>
              <a:ext cx="261041" cy="261041"/>
            </a:xfrm>
            <a:prstGeom prst="rect">
              <a:avLst/>
            </a:prstGeom>
          </p:spPr>
        </p:pic>
      </p:grpSp>
    </p:spTree>
    <p:extLst>
      <p:ext uri="{BB962C8B-B14F-4D97-AF65-F5344CB8AC3E}">
        <p14:creationId xmlns:p14="http://schemas.microsoft.com/office/powerpoint/2010/main" val="26205772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25587-AF3E-4E6C-A06B-65C80EAF0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2DFF1E-2EEC-9074-06E2-EEEC0EB0C8DA}"/>
              </a:ext>
            </a:extLst>
          </p:cNvPr>
          <p:cNvSpPr>
            <a:spLocks noGrp="1"/>
          </p:cNvSpPr>
          <p:nvPr>
            <p:ph type="title"/>
          </p:nvPr>
        </p:nvSpPr>
        <p:spPr/>
        <p:txBody>
          <a:bodyPr/>
          <a:lstStyle/>
          <a:p>
            <a:r>
              <a:rPr lang="en-US" sz="2800" dirty="0"/>
              <a:t>Wage and Withholding Transcripts</a:t>
            </a:r>
            <a:endParaRPr lang="en-US" sz="2000" b="0" i="1" dirty="0"/>
          </a:p>
        </p:txBody>
      </p:sp>
      <p:sp>
        <p:nvSpPr>
          <p:cNvPr id="4" name="Text Placeholder 3">
            <a:extLst>
              <a:ext uri="{FF2B5EF4-FFF2-40B4-BE49-F238E27FC236}">
                <a16:creationId xmlns:a16="http://schemas.microsoft.com/office/drawing/2014/main" id="{D509410B-C048-ABE1-81CC-87ECD54CCC83}"/>
              </a:ext>
            </a:extLst>
          </p:cNvPr>
          <p:cNvSpPr>
            <a:spLocks noGrp="1"/>
          </p:cNvSpPr>
          <p:nvPr>
            <p:ph type="body" sz="quarter" idx="12"/>
          </p:nvPr>
        </p:nvSpPr>
        <p:spPr>
          <a:xfrm>
            <a:off x="1090304" y="2743780"/>
            <a:ext cx="4548832" cy="2045169"/>
          </a:xfrm>
        </p:spPr>
        <p:txBody>
          <a:bodyPr/>
          <a:lstStyle/>
          <a:p>
            <a:pPr marL="0" indent="0" algn="ctr">
              <a:buNone/>
            </a:pPr>
            <a:r>
              <a:rPr lang="en-US" b="1" dirty="0">
                <a:solidFill>
                  <a:srgbClr val="0B5D66"/>
                </a:solidFill>
              </a:rPr>
              <a:t>Current tax year information: </a:t>
            </a:r>
          </a:p>
          <a:p>
            <a:pPr marL="0" indent="0" algn="ctr">
              <a:buNone/>
            </a:pPr>
            <a:r>
              <a:rPr lang="en-US" dirty="0"/>
              <a:t>If a taxpayer misplaced or lost their Form W-2, they can request a state wage and tax transcript </a:t>
            </a:r>
            <a:r>
              <a:rPr lang="en-US" b="1" dirty="0">
                <a:solidFill>
                  <a:srgbClr val="0B5D66"/>
                </a:solidFill>
              </a:rPr>
              <a:t>beginning on April 19</a:t>
            </a:r>
            <a:r>
              <a:rPr lang="en-US" b="1" baseline="30000" dirty="0">
                <a:solidFill>
                  <a:srgbClr val="0B5D66"/>
                </a:solidFill>
              </a:rPr>
              <a:t>th</a:t>
            </a:r>
            <a:r>
              <a:rPr lang="en-US" dirty="0"/>
              <a:t>.</a:t>
            </a:r>
          </a:p>
        </p:txBody>
      </p:sp>
      <p:sp>
        <p:nvSpPr>
          <p:cNvPr id="10" name="Text Placeholder 3">
            <a:extLst>
              <a:ext uri="{FF2B5EF4-FFF2-40B4-BE49-F238E27FC236}">
                <a16:creationId xmlns:a16="http://schemas.microsoft.com/office/drawing/2014/main" id="{3B90B9DD-E838-73A1-2622-C199A8F5A91A}"/>
              </a:ext>
            </a:extLst>
          </p:cNvPr>
          <p:cNvSpPr txBox="1">
            <a:spLocks/>
          </p:cNvSpPr>
          <p:nvPr/>
        </p:nvSpPr>
        <p:spPr>
          <a:xfrm>
            <a:off x="617693" y="4218393"/>
            <a:ext cx="9797343" cy="1749499"/>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3" name="Graphic 2">
            <a:extLst>
              <a:ext uri="{FF2B5EF4-FFF2-40B4-BE49-F238E27FC236}">
                <a16:creationId xmlns:a16="http://schemas.microsoft.com/office/drawing/2014/main" id="{F00CD77F-DAE5-B984-76B9-B5B2041B82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1336" y="1799462"/>
            <a:ext cx="866403" cy="866403"/>
          </a:xfrm>
          <a:prstGeom prst="rect">
            <a:avLst/>
          </a:prstGeom>
        </p:spPr>
      </p:pic>
      <p:cxnSp>
        <p:nvCxnSpPr>
          <p:cNvPr id="7" name="Straight Connector 6">
            <a:extLst>
              <a:ext uri="{FF2B5EF4-FFF2-40B4-BE49-F238E27FC236}">
                <a16:creationId xmlns:a16="http://schemas.microsoft.com/office/drawing/2014/main" id="{CC5F1D14-2804-2B5A-93FD-80DA5B4A6C3E}"/>
              </a:ext>
            </a:extLst>
          </p:cNvPr>
          <p:cNvCxnSpPr>
            <a:cxnSpLocks/>
          </p:cNvCxnSpPr>
          <p:nvPr/>
        </p:nvCxnSpPr>
        <p:spPr>
          <a:xfrm>
            <a:off x="1385154" y="2232664"/>
            <a:ext cx="1384300" cy="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11" name="Text Placeholder 3">
            <a:extLst>
              <a:ext uri="{FF2B5EF4-FFF2-40B4-BE49-F238E27FC236}">
                <a16:creationId xmlns:a16="http://schemas.microsoft.com/office/drawing/2014/main" id="{038DF557-D09F-074B-6637-E87B132F16FD}"/>
              </a:ext>
            </a:extLst>
          </p:cNvPr>
          <p:cNvSpPr txBox="1">
            <a:spLocks/>
          </p:cNvSpPr>
          <p:nvPr/>
        </p:nvSpPr>
        <p:spPr>
          <a:xfrm>
            <a:off x="6716113" y="2743780"/>
            <a:ext cx="3998220" cy="2045169"/>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B5D66"/>
                </a:solidFill>
              </a:rPr>
              <a:t>Prior tax year information: </a:t>
            </a:r>
          </a:p>
          <a:p>
            <a:pPr marL="64008" indent="0" algn="ctr">
              <a:buNone/>
            </a:pPr>
            <a:r>
              <a:rPr lang="en-US" dirty="0"/>
              <a:t>Taxpayers can request</a:t>
            </a:r>
            <a:br>
              <a:rPr lang="en-US" dirty="0"/>
            </a:br>
            <a:r>
              <a:rPr lang="en-US" dirty="0"/>
              <a:t>a transcript by calling</a:t>
            </a:r>
            <a:br>
              <a:rPr lang="en-US" dirty="0"/>
            </a:br>
            <a:r>
              <a:rPr lang="en-US" b="1" dirty="0">
                <a:solidFill>
                  <a:srgbClr val="0B5D66"/>
                </a:solidFill>
              </a:rPr>
              <a:t>518-457-5181</a:t>
            </a:r>
            <a:r>
              <a:rPr lang="en-US" dirty="0"/>
              <a:t>. </a:t>
            </a:r>
          </a:p>
        </p:txBody>
      </p:sp>
      <p:cxnSp>
        <p:nvCxnSpPr>
          <p:cNvPr id="13" name="Straight Connector 12">
            <a:extLst>
              <a:ext uri="{FF2B5EF4-FFF2-40B4-BE49-F238E27FC236}">
                <a16:creationId xmlns:a16="http://schemas.microsoft.com/office/drawing/2014/main" id="{264AEB45-3333-B24A-A043-45900C50E73E}"/>
              </a:ext>
            </a:extLst>
          </p:cNvPr>
          <p:cNvCxnSpPr>
            <a:cxnSpLocks/>
          </p:cNvCxnSpPr>
          <p:nvPr/>
        </p:nvCxnSpPr>
        <p:spPr>
          <a:xfrm>
            <a:off x="6736661" y="2232664"/>
            <a:ext cx="1384300"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49848E6-3E2E-A1D0-C9D1-F9E231D651D7}"/>
              </a:ext>
            </a:extLst>
          </p:cNvPr>
          <p:cNvCxnSpPr>
            <a:cxnSpLocks/>
          </p:cNvCxnSpPr>
          <p:nvPr/>
        </p:nvCxnSpPr>
        <p:spPr>
          <a:xfrm>
            <a:off x="9309485" y="2232664"/>
            <a:ext cx="1384300"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15" name="Graphic 14">
            <a:extLst>
              <a:ext uri="{FF2B5EF4-FFF2-40B4-BE49-F238E27FC236}">
                <a16:creationId xmlns:a16="http://schemas.microsoft.com/office/drawing/2014/main" id="{9C8FA9ED-0DFE-3277-F20B-FC84C60F24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29588" y="1799462"/>
            <a:ext cx="839384" cy="839384"/>
          </a:xfrm>
          <a:prstGeom prst="rect">
            <a:avLst/>
          </a:prstGeom>
        </p:spPr>
      </p:pic>
      <p:cxnSp>
        <p:nvCxnSpPr>
          <p:cNvPr id="18" name="Straight Connector 17">
            <a:extLst>
              <a:ext uri="{FF2B5EF4-FFF2-40B4-BE49-F238E27FC236}">
                <a16:creationId xmlns:a16="http://schemas.microsoft.com/office/drawing/2014/main" id="{4F15F759-028B-51C8-6339-BB59FF2BBC8E}"/>
              </a:ext>
            </a:extLst>
          </p:cNvPr>
          <p:cNvCxnSpPr>
            <a:cxnSpLocks/>
          </p:cNvCxnSpPr>
          <p:nvPr/>
        </p:nvCxnSpPr>
        <p:spPr>
          <a:xfrm>
            <a:off x="4005064" y="2232663"/>
            <a:ext cx="13843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34876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F224E-EFC6-8510-CDD7-AF7D3B3B8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4EC3EB-50CB-204F-888B-56854952E112}"/>
              </a:ext>
            </a:extLst>
          </p:cNvPr>
          <p:cNvSpPr>
            <a:spLocks noGrp="1"/>
          </p:cNvSpPr>
          <p:nvPr>
            <p:ph type="title"/>
          </p:nvPr>
        </p:nvSpPr>
        <p:spPr/>
        <p:txBody>
          <a:bodyPr/>
          <a:lstStyle/>
          <a:p>
            <a:r>
              <a:rPr lang="en-US" dirty="0"/>
              <a:t>Form 1099-G Information</a:t>
            </a:r>
          </a:p>
        </p:txBody>
      </p:sp>
      <p:sp>
        <p:nvSpPr>
          <p:cNvPr id="3" name="Text Placeholder 2">
            <a:extLst>
              <a:ext uri="{FF2B5EF4-FFF2-40B4-BE49-F238E27FC236}">
                <a16:creationId xmlns:a16="http://schemas.microsoft.com/office/drawing/2014/main" id="{111F98F9-8947-6825-11CA-47100A62D903}"/>
              </a:ext>
            </a:extLst>
          </p:cNvPr>
          <p:cNvSpPr>
            <a:spLocks noGrp="1"/>
          </p:cNvSpPr>
          <p:nvPr>
            <p:ph type="body" sz="quarter" idx="11"/>
          </p:nvPr>
        </p:nvSpPr>
        <p:spPr>
          <a:xfrm>
            <a:off x="617693" y="1034472"/>
            <a:ext cx="7611907" cy="503021"/>
          </a:xfrm>
        </p:spPr>
        <p:txBody>
          <a:bodyPr/>
          <a:lstStyle/>
          <a:p>
            <a:r>
              <a:rPr lang="en-US" sz="2400" dirty="0"/>
              <a:t>Form 1099-G, </a:t>
            </a:r>
            <a:r>
              <a:rPr lang="en-US" sz="2400" i="1" dirty="0"/>
              <a:t>Certain Government Payments</a:t>
            </a:r>
            <a:endParaRPr lang="en-US" sz="2400" dirty="0"/>
          </a:p>
        </p:txBody>
      </p:sp>
      <p:sp>
        <p:nvSpPr>
          <p:cNvPr id="4" name="Text Placeholder 3">
            <a:extLst>
              <a:ext uri="{FF2B5EF4-FFF2-40B4-BE49-F238E27FC236}">
                <a16:creationId xmlns:a16="http://schemas.microsoft.com/office/drawing/2014/main" id="{8ECD48F3-A503-B4D3-C595-9AB6479C6E24}"/>
              </a:ext>
            </a:extLst>
          </p:cNvPr>
          <p:cNvSpPr>
            <a:spLocks noGrp="1"/>
          </p:cNvSpPr>
          <p:nvPr>
            <p:ph type="body" sz="quarter" idx="12"/>
          </p:nvPr>
        </p:nvSpPr>
        <p:spPr>
          <a:xfrm>
            <a:off x="723899" y="1646422"/>
            <a:ext cx="10164817" cy="1685357"/>
          </a:xfrm>
        </p:spPr>
        <p:txBody>
          <a:bodyPr/>
          <a:lstStyle/>
          <a:p>
            <a:r>
              <a:rPr lang="en-US" sz="2200" dirty="0"/>
              <a:t>The 1099-G amount reflects the amount of state and local taxes a taxpayer overpaid through withholding or estimated tax payments.</a:t>
            </a:r>
          </a:p>
          <a:p>
            <a:r>
              <a:rPr lang="en-US" sz="2200" dirty="0"/>
              <a:t>Taxpayers may view and print Form 1099-G, </a:t>
            </a:r>
            <a:r>
              <a:rPr lang="en-US" sz="2200" i="1" dirty="0"/>
              <a:t>Statement for Recipients of State Income Tax Refunds, </a:t>
            </a:r>
            <a:r>
              <a:rPr lang="en-US" sz="2200" dirty="0"/>
              <a:t>directly from the Tax Department’s website. </a:t>
            </a:r>
          </a:p>
          <a:p>
            <a:endParaRPr lang="en-US" sz="2200" dirty="0"/>
          </a:p>
          <a:p>
            <a:pPr marL="64008" indent="0">
              <a:buNone/>
            </a:pPr>
            <a:endParaRPr lang="en-US" sz="2000" dirty="0"/>
          </a:p>
          <a:p>
            <a:r>
              <a:rPr lang="en-US" sz="2200" dirty="0"/>
              <a:t>If taxpayer received unemployment compensation in 2025, including any income taxes withheld.</a:t>
            </a:r>
          </a:p>
          <a:p>
            <a:r>
              <a:rPr lang="en-US" sz="2200" dirty="0"/>
              <a:t>Taxpayers may view and print Form 1095-G from the New York State Department of Labor’s website.</a:t>
            </a:r>
          </a:p>
        </p:txBody>
      </p:sp>
      <p:sp>
        <p:nvSpPr>
          <p:cNvPr id="6" name="Text Placeholder 2">
            <a:extLst>
              <a:ext uri="{FF2B5EF4-FFF2-40B4-BE49-F238E27FC236}">
                <a16:creationId xmlns:a16="http://schemas.microsoft.com/office/drawing/2014/main" id="{FBC4C389-11BD-6B48-F444-C00131428414}"/>
              </a:ext>
            </a:extLst>
          </p:cNvPr>
          <p:cNvSpPr txBox="1">
            <a:spLocks/>
          </p:cNvSpPr>
          <p:nvPr/>
        </p:nvSpPr>
        <p:spPr>
          <a:xfrm>
            <a:off x="617693" y="3549637"/>
            <a:ext cx="7611907" cy="5030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Form 1099-G, unemployment compensation</a:t>
            </a:r>
            <a:r>
              <a:rPr lang="en-US" b="0" dirty="0"/>
              <a:t>.</a:t>
            </a:r>
            <a:endParaRPr lang="en-US" dirty="0"/>
          </a:p>
        </p:txBody>
      </p:sp>
    </p:spTree>
    <p:extLst>
      <p:ext uri="{BB962C8B-B14F-4D97-AF65-F5344CB8AC3E}">
        <p14:creationId xmlns:p14="http://schemas.microsoft.com/office/powerpoint/2010/main" val="36863336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ABFF7B-09B4-5632-0EBA-934B0A43B937}"/>
              </a:ext>
            </a:extLst>
          </p:cNvPr>
          <p:cNvSpPr/>
          <p:nvPr/>
        </p:nvSpPr>
        <p:spPr>
          <a:xfrm>
            <a:off x="0" y="3714864"/>
            <a:ext cx="8583566" cy="2593310"/>
          </a:xfrm>
          <a:prstGeom prst="rect">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449974-71BE-E054-A04F-01475012FD32}"/>
              </a:ext>
            </a:extLst>
          </p:cNvPr>
          <p:cNvSpPr>
            <a:spLocks noGrp="1"/>
          </p:cNvSpPr>
          <p:nvPr>
            <p:ph type="title"/>
          </p:nvPr>
        </p:nvSpPr>
        <p:spPr/>
        <p:txBody>
          <a:bodyPr/>
          <a:lstStyle/>
          <a:p>
            <a:r>
              <a:rPr lang="en-US" dirty="0"/>
              <a:t>Requests for Additional Information</a:t>
            </a:r>
          </a:p>
        </p:txBody>
      </p:sp>
      <p:sp>
        <p:nvSpPr>
          <p:cNvPr id="3" name="Content Placeholder 2">
            <a:extLst>
              <a:ext uri="{FF2B5EF4-FFF2-40B4-BE49-F238E27FC236}">
                <a16:creationId xmlns:a16="http://schemas.microsoft.com/office/drawing/2014/main" id="{2F280027-A699-AFF2-4649-7B20D2586D4D}"/>
              </a:ext>
            </a:extLst>
          </p:cNvPr>
          <p:cNvSpPr txBox="1">
            <a:spLocks/>
          </p:cNvSpPr>
          <p:nvPr/>
        </p:nvSpPr>
        <p:spPr>
          <a:xfrm>
            <a:off x="842123" y="1557732"/>
            <a:ext cx="9769083" cy="14940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5999E"/>
              </a:buClr>
              <a:buSzPct val="90000"/>
            </a:pPr>
            <a:r>
              <a:rPr lang="en-US" sz="2600" dirty="0">
                <a:latin typeface="Proxima Nova Rg" panose="02000506030000020004" pitchFamily="50" charset="0"/>
              </a:rPr>
              <a:t>Form DTF-948 or DTF-948-O, </a:t>
            </a:r>
            <a:r>
              <a:rPr lang="en-US" sz="2600" i="1" dirty="0">
                <a:latin typeface="Proxima Nova Rg" panose="02000506030000020004" pitchFamily="50" charset="0"/>
              </a:rPr>
              <a:t>Request for Information </a:t>
            </a:r>
            <a:r>
              <a:rPr lang="en-US" sz="2600" dirty="0">
                <a:latin typeface="Proxima Nova Rg" panose="02000506030000020004" pitchFamily="50" charset="0"/>
              </a:rPr>
              <a:t>(RFI),</a:t>
            </a:r>
            <a:br>
              <a:rPr lang="en-US" sz="2600" dirty="0">
                <a:latin typeface="Proxima Nova Rg" panose="02000506030000020004" pitchFamily="50" charset="0"/>
              </a:rPr>
            </a:br>
            <a:r>
              <a:rPr lang="en-US" sz="2600" dirty="0">
                <a:latin typeface="Proxima Nova Rg" panose="02000506030000020004" pitchFamily="50" charset="0"/>
              </a:rPr>
              <a:t>is used to request additional information or documentation. </a:t>
            </a:r>
          </a:p>
          <a:p>
            <a:pPr>
              <a:buClr>
                <a:srgbClr val="65999E"/>
              </a:buClr>
              <a:buSzPct val="90000"/>
            </a:pPr>
            <a:r>
              <a:rPr lang="en-US" sz="2600" dirty="0">
                <a:latin typeface="Proxima Nova Rg" panose="02000506030000020004" pitchFamily="50" charset="0"/>
              </a:rPr>
              <a:t>It’s important to respond by the date printed on the letter. </a:t>
            </a:r>
          </a:p>
          <a:p>
            <a:pPr marL="0" indent="0">
              <a:buClr>
                <a:srgbClr val="65999E"/>
              </a:buClr>
              <a:buSzPct val="110000"/>
              <a:buNone/>
            </a:pPr>
            <a:endParaRPr lang="en-US" dirty="0">
              <a:latin typeface="Proxima Nova Rg" panose="02000506030000020004" pitchFamily="50" charset="0"/>
            </a:endParaRPr>
          </a:p>
        </p:txBody>
      </p:sp>
      <p:pic>
        <p:nvPicPr>
          <p:cNvPr id="4" name="Picture 3" descr="A person using a computer&#10;&#10;AI-generated content may be incorrect.">
            <a:extLst>
              <a:ext uri="{FF2B5EF4-FFF2-40B4-BE49-F238E27FC236}">
                <a16:creationId xmlns:a16="http://schemas.microsoft.com/office/drawing/2014/main" id="{0340936F-7CEF-495B-A4F1-19D783EB54F9}"/>
              </a:ext>
            </a:extLst>
          </p:cNvPr>
          <p:cNvPicPr>
            <a:picLocks noChangeAspect="1"/>
          </p:cNvPicPr>
          <p:nvPr/>
        </p:nvPicPr>
        <p:blipFill>
          <a:blip r:embed="rId3">
            <a:extLst>
              <a:ext uri="{28A0092B-C50C-407E-A947-70E740481C1C}">
                <a14:useLocalDpi xmlns:a14="http://schemas.microsoft.com/office/drawing/2010/main" val="0"/>
              </a:ext>
            </a:extLst>
          </a:blip>
          <a:srcRect b="10165"/>
          <a:stretch/>
        </p:blipFill>
        <p:spPr>
          <a:xfrm>
            <a:off x="8583567" y="3715244"/>
            <a:ext cx="3608433" cy="2593310"/>
          </a:xfrm>
          <a:prstGeom prst="rect">
            <a:avLst/>
          </a:prstGeom>
        </p:spPr>
      </p:pic>
      <p:pic>
        <p:nvPicPr>
          <p:cNvPr id="7" name="Graphic 6">
            <a:extLst>
              <a:ext uri="{FF2B5EF4-FFF2-40B4-BE49-F238E27FC236}">
                <a16:creationId xmlns:a16="http://schemas.microsoft.com/office/drawing/2014/main" id="{A1A4BCDE-B452-18DE-132F-9A9207F1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062" y="4405035"/>
            <a:ext cx="1137102" cy="1137102"/>
          </a:xfrm>
          <a:prstGeom prst="rect">
            <a:avLst/>
          </a:prstGeom>
        </p:spPr>
      </p:pic>
      <p:sp>
        <p:nvSpPr>
          <p:cNvPr id="8" name="Content Placeholder 2">
            <a:extLst>
              <a:ext uri="{FF2B5EF4-FFF2-40B4-BE49-F238E27FC236}">
                <a16:creationId xmlns:a16="http://schemas.microsoft.com/office/drawing/2014/main" id="{62BCC68C-D5CB-955C-03F9-B0C425CA5E1E}"/>
              </a:ext>
            </a:extLst>
          </p:cNvPr>
          <p:cNvSpPr txBox="1">
            <a:spLocks/>
          </p:cNvSpPr>
          <p:nvPr/>
        </p:nvSpPr>
        <p:spPr>
          <a:xfrm>
            <a:off x="2190317" y="4362003"/>
            <a:ext cx="6178097" cy="1077182"/>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667"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267"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SzPct val="110000"/>
              <a:buNone/>
            </a:pPr>
            <a:r>
              <a:rPr lang="en-US" sz="2400" dirty="0">
                <a:latin typeface="Proxima Nova Rg" panose="02000506030000020004" pitchFamily="50" charset="0"/>
              </a:rPr>
              <a:t>Easiest, fastest way to respond is</a:t>
            </a:r>
            <a:br>
              <a:rPr lang="en-US" sz="2400" dirty="0">
                <a:latin typeface="Proxima Nova Rg" panose="02000506030000020004" pitchFamily="50" charset="0"/>
              </a:rPr>
            </a:br>
            <a:r>
              <a:rPr lang="en-US" sz="2400" dirty="0">
                <a:latin typeface="Proxima Nova Rg" panose="02000506030000020004" pitchFamily="50" charset="0"/>
              </a:rPr>
              <a:t>through the </a:t>
            </a:r>
            <a:r>
              <a:rPr lang="en-US" sz="2400" i="1" dirty="0">
                <a:solidFill>
                  <a:srgbClr val="0B5E66"/>
                </a:solidFill>
                <a:latin typeface="Proxima Nova Rg" panose="02000506030000020004" pitchFamily="50" charset="0"/>
              </a:rPr>
              <a:t>Respond to Department Notice </a:t>
            </a:r>
            <a:r>
              <a:rPr lang="en-US" sz="2400" dirty="0">
                <a:latin typeface="Proxima Nova Rg" panose="02000506030000020004" pitchFamily="50" charset="0"/>
              </a:rPr>
              <a:t>application in Online Services.  </a:t>
            </a:r>
          </a:p>
        </p:txBody>
      </p:sp>
    </p:spTree>
    <p:extLst>
      <p:ext uri="{BB962C8B-B14F-4D97-AF65-F5344CB8AC3E}">
        <p14:creationId xmlns:p14="http://schemas.microsoft.com/office/powerpoint/2010/main" val="18247132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4AE6338F-502D-F2C9-0709-1D47D1DAC3CB}"/>
              </a:ext>
            </a:extLst>
          </p:cNvPr>
          <p:cNvSpPr/>
          <p:nvPr/>
        </p:nvSpPr>
        <p:spPr>
          <a:xfrm>
            <a:off x="8434812" y="4259749"/>
            <a:ext cx="3044515" cy="1844054"/>
          </a:xfrm>
          <a:prstGeom prst="roundRect">
            <a:avLst>
              <a:gd name="adj" fmla="val 6362"/>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2"/>
            <a:endParaRPr lang="en-US" sz="2100" dirty="0">
              <a:solidFill>
                <a:schemeClr val="tx1"/>
              </a:solidFill>
            </a:endParaRPr>
          </a:p>
        </p:txBody>
      </p:sp>
      <p:sp>
        <p:nvSpPr>
          <p:cNvPr id="2" name="Title 1">
            <a:extLst>
              <a:ext uri="{FF2B5EF4-FFF2-40B4-BE49-F238E27FC236}">
                <a16:creationId xmlns:a16="http://schemas.microsoft.com/office/drawing/2014/main" id="{81949057-8F59-1622-3AEF-F2B86A223DC2}"/>
              </a:ext>
            </a:extLst>
          </p:cNvPr>
          <p:cNvSpPr>
            <a:spLocks noGrp="1"/>
          </p:cNvSpPr>
          <p:nvPr>
            <p:ph type="title"/>
          </p:nvPr>
        </p:nvSpPr>
        <p:spPr/>
        <p:txBody>
          <a:bodyPr/>
          <a:lstStyle/>
          <a:p>
            <a:r>
              <a:rPr lang="en-US" dirty="0"/>
              <a:t>Protest Rights </a:t>
            </a:r>
          </a:p>
        </p:txBody>
      </p:sp>
      <p:sp>
        <p:nvSpPr>
          <p:cNvPr id="14" name="Text Placeholder 13">
            <a:extLst>
              <a:ext uri="{FF2B5EF4-FFF2-40B4-BE49-F238E27FC236}">
                <a16:creationId xmlns:a16="http://schemas.microsoft.com/office/drawing/2014/main" id="{D95C3D7B-3697-F31B-C0E7-F0C66F876A75}"/>
              </a:ext>
            </a:extLst>
          </p:cNvPr>
          <p:cNvSpPr>
            <a:spLocks noGrp="1"/>
          </p:cNvSpPr>
          <p:nvPr>
            <p:ph type="body" sz="quarter" idx="12"/>
          </p:nvPr>
        </p:nvSpPr>
        <p:spPr>
          <a:xfrm>
            <a:off x="617693" y="1606351"/>
            <a:ext cx="8494485" cy="2513013"/>
          </a:xfrm>
        </p:spPr>
        <p:txBody>
          <a:bodyPr/>
          <a:lstStyle/>
          <a:p>
            <a:pPr>
              <a:spcAft>
                <a:spcPts val="1200"/>
              </a:spcAft>
            </a:pPr>
            <a:r>
              <a:rPr lang="en-US" dirty="0"/>
              <a:t>Certain notices (additional tax due, refund denial) have protest rights</a:t>
            </a:r>
          </a:p>
          <a:p>
            <a:pPr>
              <a:spcAft>
                <a:spcPts val="1200"/>
              </a:spcAft>
            </a:pPr>
            <a:r>
              <a:rPr lang="en-US" dirty="0"/>
              <a:t>Taxpayers must respond within 90 days and request either</a:t>
            </a:r>
          </a:p>
          <a:p>
            <a:pPr marL="521208" lvl="1" indent="0">
              <a:spcAft>
                <a:spcPts val="1200"/>
              </a:spcAft>
              <a:buNone/>
            </a:pPr>
            <a:r>
              <a:rPr lang="en-US" sz="2600" dirty="0"/>
              <a:t>	Free conciliation conference</a:t>
            </a:r>
          </a:p>
          <a:p>
            <a:pPr marL="521208" lvl="1" indent="0">
              <a:spcAft>
                <a:spcPts val="1200"/>
              </a:spcAft>
              <a:buNone/>
            </a:pPr>
            <a:r>
              <a:rPr lang="en-US" sz="2600" dirty="0"/>
              <a:t>	Tax Appeals hearing</a:t>
            </a:r>
            <a:endParaRPr lang="en-US" dirty="0"/>
          </a:p>
        </p:txBody>
      </p:sp>
      <p:sp>
        <p:nvSpPr>
          <p:cNvPr id="13" name="TextBox 12">
            <a:extLst>
              <a:ext uri="{FF2B5EF4-FFF2-40B4-BE49-F238E27FC236}">
                <a16:creationId xmlns:a16="http://schemas.microsoft.com/office/drawing/2014/main" id="{867A35D4-B4A6-E047-58C1-93D9E6420DA5}"/>
              </a:ext>
            </a:extLst>
          </p:cNvPr>
          <p:cNvSpPr txBox="1"/>
          <p:nvPr/>
        </p:nvSpPr>
        <p:spPr>
          <a:xfrm>
            <a:off x="8542495" y="5037238"/>
            <a:ext cx="2839880" cy="954107"/>
          </a:xfrm>
          <a:prstGeom prst="rect">
            <a:avLst/>
          </a:prstGeom>
          <a:noFill/>
        </p:spPr>
        <p:txBody>
          <a:bodyPr wrap="square" rtlCol="0">
            <a:spAutoFit/>
          </a:bodyPr>
          <a:lstStyle/>
          <a:p>
            <a:pPr algn="ctr"/>
            <a:r>
              <a:rPr lang="en-US" sz="2800" b="1" dirty="0">
                <a:solidFill>
                  <a:schemeClr val="accent1"/>
                </a:solidFill>
                <a:latin typeface="Proxima Nova Rg" panose="02000506030000020004" charset="0"/>
              </a:rPr>
              <a:t>Respond within</a:t>
            </a:r>
          </a:p>
          <a:p>
            <a:pPr algn="ctr"/>
            <a:r>
              <a:rPr lang="en-US" sz="2800" b="1" dirty="0">
                <a:solidFill>
                  <a:srgbClr val="0B5D66"/>
                </a:solidFill>
                <a:latin typeface="Proxima Nova Rg" panose="02000506030000020004" charset="0"/>
              </a:rPr>
              <a:t>90 days</a:t>
            </a:r>
            <a:endParaRPr lang="en-US" sz="2800" dirty="0">
              <a:solidFill>
                <a:srgbClr val="0B5D66"/>
              </a:solidFill>
              <a:latin typeface="Proxima Nova Rg" panose="02000506030000020004" charset="0"/>
            </a:endParaRPr>
          </a:p>
        </p:txBody>
      </p:sp>
      <p:sp>
        <p:nvSpPr>
          <p:cNvPr id="16" name="Freeform: Shape 15">
            <a:extLst>
              <a:ext uri="{FF2B5EF4-FFF2-40B4-BE49-F238E27FC236}">
                <a16:creationId xmlns:a16="http://schemas.microsoft.com/office/drawing/2014/main" id="{07F6A18F-442B-493E-DAF4-148A8312014F}"/>
              </a:ext>
            </a:extLst>
          </p:cNvPr>
          <p:cNvSpPr/>
          <p:nvPr/>
        </p:nvSpPr>
        <p:spPr>
          <a:xfrm>
            <a:off x="-674370" y="5514292"/>
            <a:ext cx="6177359" cy="559031"/>
          </a:xfrm>
          <a:custGeom>
            <a:avLst/>
            <a:gdLst>
              <a:gd name="connsiteX0" fmla="*/ 0 w 6177359"/>
              <a:gd name="connsiteY0" fmla="*/ 0 h 559031"/>
              <a:gd name="connsiteX1" fmla="*/ 5903983 w 6177359"/>
              <a:gd name="connsiteY1" fmla="*/ 6802 h 559031"/>
              <a:gd name="connsiteX2" fmla="*/ 6177359 w 6177359"/>
              <a:gd name="connsiteY2" fmla="*/ 280178 h 559031"/>
              <a:gd name="connsiteX3" fmla="*/ 6177358 w 6177359"/>
              <a:gd name="connsiteY3" fmla="*/ 280178 h 559031"/>
              <a:gd name="connsiteX4" fmla="*/ 5903982 w 6177359"/>
              <a:gd name="connsiteY4" fmla="*/ 553554 h 559031"/>
              <a:gd name="connsiteX5" fmla="*/ 0 w 6177359"/>
              <a:gd name="connsiteY5" fmla="*/ 559031 h 55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7359" h="559031">
                <a:moveTo>
                  <a:pt x="0" y="0"/>
                </a:moveTo>
                <a:lnTo>
                  <a:pt x="5903983" y="6802"/>
                </a:lnTo>
                <a:cubicBezTo>
                  <a:pt x="6054964" y="6802"/>
                  <a:pt x="6177359" y="129197"/>
                  <a:pt x="6177359" y="280178"/>
                </a:cubicBezTo>
                <a:lnTo>
                  <a:pt x="6177358" y="280178"/>
                </a:lnTo>
                <a:cubicBezTo>
                  <a:pt x="6177358" y="431159"/>
                  <a:pt x="6054963" y="553554"/>
                  <a:pt x="5903982" y="553554"/>
                </a:cubicBezTo>
                <a:lnTo>
                  <a:pt x="0" y="55903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Graphic 16">
            <a:extLst>
              <a:ext uri="{FF2B5EF4-FFF2-40B4-BE49-F238E27FC236}">
                <a16:creationId xmlns:a16="http://schemas.microsoft.com/office/drawing/2014/main" id="{DBEDA828-C59C-378F-4454-16E53C5F17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6881" y="5519727"/>
            <a:ext cx="629615" cy="629615"/>
          </a:xfrm>
          <a:prstGeom prst="rect">
            <a:avLst/>
          </a:prstGeom>
        </p:spPr>
      </p:pic>
      <p:sp>
        <p:nvSpPr>
          <p:cNvPr id="18" name="TextBox 17">
            <a:extLst>
              <a:ext uri="{FF2B5EF4-FFF2-40B4-BE49-F238E27FC236}">
                <a16:creationId xmlns:a16="http://schemas.microsoft.com/office/drawing/2014/main" id="{90E92084-74A2-C72C-95BC-063469316039}"/>
              </a:ext>
            </a:extLst>
          </p:cNvPr>
          <p:cNvSpPr txBox="1"/>
          <p:nvPr/>
        </p:nvSpPr>
        <p:spPr>
          <a:xfrm>
            <a:off x="782018" y="5591298"/>
            <a:ext cx="498060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protest</a:t>
            </a:r>
            <a:r>
              <a:rPr lang="en-US" sz="2000" dirty="0">
                <a:latin typeface="Proxima Nova Rg" panose="02000506030000020004" pitchFamily="50" charset="0"/>
              </a:rPr>
              <a:t>)  </a:t>
            </a:r>
          </a:p>
        </p:txBody>
      </p:sp>
      <p:pic>
        <p:nvPicPr>
          <p:cNvPr id="12" name="Graphic 11">
            <a:extLst>
              <a:ext uri="{FF2B5EF4-FFF2-40B4-BE49-F238E27FC236}">
                <a16:creationId xmlns:a16="http://schemas.microsoft.com/office/drawing/2014/main" id="{053C963B-4319-A477-AB93-A830C7C002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2255" y="4419600"/>
            <a:ext cx="789276" cy="699616"/>
          </a:xfrm>
          <a:prstGeom prst="rect">
            <a:avLst/>
          </a:prstGeom>
        </p:spPr>
      </p:pic>
      <p:sp>
        <p:nvSpPr>
          <p:cNvPr id="19" name="Oval 18">
            <a:extLst>
              <a:ext uri="{FF2B5EF4-FFF2-40B4-BE49-F238E27FC236}">
                <a16:creationId xmlns:a16="http://schemas.microsoft.com/office/drawing/2014/main" id="{D4E33EDC-168D-00ED-746F-1D44B0A4654E}"/>
              </a:ext>
            </a:extLst>
          </p:cNvPr>
          <p:cNvSpPr/>
          <p:nvPr/>
        </p:nvSpPr>
        <p:spPr>
          <a:xfrm>
            <a:off x="1141801" y="3206272"/>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Checkmark with solid fill">
            <a:extLst>
              <a:ext uri="{FF2B5EF4-FFF2-40B4-BE49-F238E27FC236}">
                <a16:creationId xmlns:a16="http://schemas.microsoft.com/office/drawing/2014/main" id="{2DFD2AD6-6DFE-FA63-FF37-C49E7E413C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329" y="3246801"/>
            <a:ext cx="261041" cy="261041"/>
          </a:xfrm>
          <a:prstGeom prst="rect">
            <a:avLst/>
          </a:prstGeom>
        </p:spPr>
      </p:pic>
      <p:sp>
        <p:nvSpPr>
          <p:cNvPr id="21" name="Oval 20">
            <a:extLst>
              <a:ext uri="{FF2B5EF4-FFF2-40B4-BE49-F238E27FC236}">
                <a16:creationId xmlns:a16="http://schemas.microsoft.com/office/drawing/2014/main" id="{FD15518F-0B09-6B35-C037-C1827EB40884}"/>
              </a:ext>
            </a:extLst>
          </p:cNvPr>
          <p:cNvSpPr/>
          <p:nvPr/>
        </p:nvSpPr>
        <p:spPr>
          <a:xfrm>
            <a:off x="1109360" y="3805193"/>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Checkmark with solid fill">
            <a:extLst>
              <a:ext uri="{FF2B5EF4-FFF2-40B4-BE49-F238E27FC236}">
                <a16:creationId xmlns:a16="http://schemas.microsoft.com/office/drawing/2014/main" id="{2D87A425-6733-C1E5-3DC2-CE6A10F68D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9889" y="3845722"/>
            <a:ext cx="261041" cy="261041"/>
          </a:xfrm>
          <a:prstGeom prst="rect">
            <a:avLst/>
          </a:prstGeom>
        </p:spPr>
      </p:pic>
    </p:spTree>
    <p:extLst>
      <p:ext uri="{BB962C8B-B14F-4D97-AF65-F5344CB8AC3E}">
        <p14:creationId xmlns:p14="http://schemas.microsoft.com/office/powerpoint/2010/main" val="39913349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D67A02B-26D2-0AD5-5C8A-689998BE0211}"/>
              </a:ext>
            </a:extLst>
          </p:cNvPr>
          <p:cNvSpPr/>
          <p:nvPr/>
        </p:nvSpPr>
        <p:spPr>
          <a:xfrm>
            <a:off x="5488986" y="3069728"/>
            <a:ext cx="4185536" cy="1596671"/>
          </a:xfrm>
          <a:prstGeom prst="roundRect">
            <a:avLst>
              <a:gd name="adj" fmla="val 6362"/>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2"/>
            <a:endParaRPr lang="en-US" sz="2100" dirty="0">
              <a:solidFill>
                <a:schemeClr val="tx1"/>
              </a:solidFill>
            </a:endParaRPr>
          </a:p>
        </p:txBody>
      </p:sp>
      <p:sp>
        <p:nvSpPr>
          <p:cNvPr id="3" name="Rectangle: Rounded Corners 2">
            <a:extLst>
              <a:ext uri="{FF2B5EF4-FFF2-40B4-BE49-F238E27FC236}">
                <a16:creationId xmlns:a16="http://schemas.microsoft.com/office/drawing/2014/main" id="{5F98A00E-192F-B2C7-E7E3-4531AB360D5D}"/>
              </a:ext>
            </a:extLst>
          </p:cNvPr>
          <p:cNvSpPr/>
          <p:nvPr/>
        </p:nvSpPr>
        <p:spPr>
          <a:xfrm>
            <a:off x="803600" y="3069728"/>
            <a:ext cx="4185536" cy="1596671"/>
          </a:xfrm>
          <a:prstGeom prst="roundRect">
            <a:avLst>
              <a:gd name="adj" fmla="val 6362"/>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2"/>
            <a:endParaRPr lang="en-US" sz="2100" dirty="0">
              <a:solidFill>
                <a:schemeClr val="tx1"/>
              </a:solidFill>
            </a:endParaRPr>
          </a:p>
        </p:txBody>
      </p:sp>
      <p:sp>
        <p:nvSpPr>
          <p:cNvPr id="2" name="Title 1">
            <a:extLst>
              <a:ext uri="{FF2B5EF4-FFF2-40B4-BE49-F238E27FC236}">
                <a16:creationId xmlns:a16="http://schemas.microsoft.com/office/drawing/2014/main" id="{EDC7D6CB-7D95-333B-7BD8-293CE7F5DF25}"/>
              </a:ext>
            </a:extLst>
          </p:cNvPr>
          <p:cNvSpPr>
            <a:spLocks noGrp="1"/>
          </p:cNvSpPr>
          <p:nvPr>
            <p:ph type="title"/>
          </p:nvPr>
        </p:nvSpPr>
        <p:spPr/>
        <p:txBody>
          <a:bodyPr/>
          <a:lstStyle/>
          <a:p>
            <a:r>
              <a:rPr lang="en-US" dirty="0"/>
              <a:t>Installment Payment Agreements </a:t>
            </a:r>
          </a:p>
        </p:txBody>
      </p:sp>
      <p:sp>
        <p:nvSpPr>
          <p:cNvPr id="9" name="Text Placeholder 8">
            <a:extLst>
              <a:ext uri="{FF2B5EF4-FFF2-40B4-BE49-F238E27FC236}">
                <a16:creationId xmlns:a16="http://schemas.microsoft.com/office/drawing/2014/main" id="{BF550210-29D1-2302-65F1-D830F12C3321}"/>
              </a:ext>
            </a:extLst>
          </p:cNvPr>
          <p:cNvSpPr>
            <a:spLocks noGrp="1"/>
          </p:cNvSpPr>
          <p:nvPr>
            <p:ph type="body" sz="quarter" idx="12"/>
          </p:nvPr>
        </p:nvSpPr>
        <p:spPr>
          <a:xfrm>
            <a:off x="723900" y="1867448"/>
            <a:ext cx="8494485" cy="937690"/>
          </a:xfrm>
        </p:spPr>
        <p:txBody>
          <a:bodyPr/>
          <a:lstStyle/>
          <a:p>
            <a:r>
              <a:rPr lang="en-US" dirty="0"/>
              <a:t>request an installment payment agreement (IPA), and</a:t>
            </a:r>
          </a:p>
          <a:p>
            <a:r>
              <a:rPr lang="en-US" dirty="0"/>
              <a:t>make monthly payments towards the unpaid tax balance. </a:t>
            </a:r>
          </a:p>
          <a:p>
            <a:endParaRPr lang="en-US" dirty="0"/>
          </a:p>
        </p:txBody>
      </p:sp>
      <p:sp>
        <p:nvSpPr>
          <p:cNvPr id="7" name="Text Placeholder 2">
            <a:extLst>
              <a:ext uri="{FF2B5EF4-FFF2-40B4-BE49-F238E27FC236}">
                <a16:creationId xmlns:a16="http://schemas.microsoft.com/office/drawing/2014/main" id="{638EAEAF-FD0A-E074-A0DE-7D49FB110941}"/>
              </a:ext>
            </a:extLst>
          </p:cNvPr>
          <p:cNvSpPr txBox="1">
            <a:spLocks/>
          </p:cNvSpPr>
          <p:nvPr/>
        </p:nvSpPr>
        <p:spPr>
          <a:xfrm>
            <a:off x="617693" y="1400118"/>
            <a:ext cx="9217838" cy="441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0B5D66"/>
                </a:solidFill>
                <a:latin typeface="Proxima Nova Rg" panose="02000506030000020004" charset="0"/>
              </a:rPr>
              <a:t>If a taxpayer is unable to pay a tax bill in full, they can: </a:t>
            </a:r>
          </a:p>
        </p:txBody>
      </p:sp>
      <p:sp>
        <p:nvSpPr>
          <p:cNvPr id="12" name="TextBox 11">
            <a:extLst>
              <a:ext uri="{FF2B5EF4-FFF2-40B4-BE49-F238E27FC236}">
                <a16:creationId xmlns:a16="http://schemas.microsoft.com/office/drawing/2014/main" id="{E9FB9CBB-AD9B-8564-882B-E06FFC5D4D5C}"/>
              </a:ext>
            </a:extLst>
          </p:cNvPr>
          <p:cNvSpPr txBox="1"/>
          <p:nvPr/>
        </p:nvSpPr>
        <p:spPr>
          <a:xfrm>
            <a:off x="803600" y="3264172"/>
            <a:ext cx="4177009" cy="1200329"/>
          </a:xfrm>
          <a:prstGeom prst="rect">
            <a:avLst/>
          </a:prstGeom>
          <a:noFill/>
        </p:spPr>
        <p:txBody>
          <a:bodyPr wrap="square" rtlCol="0">
            <a:spAutoFit/>
          </a:bodyPr>
          <a:lstStyle/>
          <a:p>
            <a:pPr algn="ctr"/>
            <a:r>
              <a:rPr lang="en-US" sz="2400" b="1" dirty="0">
                <a:solidFill>
                  <a:srgbClr val="0B5D66"/>
                </a:solidFill>
                <a:latin typeface="Proxima Nova Rg" panose="02000506030000020004" charset="0"/>
              </a:rPr>
              <a:t>Easiest</a:t>
            </a:r>
            <a:r>
              <a:rPr lang="en-US" sz="2400" dirty="0">
                <a:latin typeface="Proxima Nova Rg" panose="02000506030000020004" charset="0"/>
              </a:rPr>
              <a:t> and </a:t>
            </a:r>
            <a:r>
              <a:rPr lang="en-US" sz="2400" b="1" dirty="0">
                <a:solidFill>
                  <a:srgbClr val="0B5D66"/>
                </a:solidFill>
                <a:latin typeface="Proxima Nova Rg" panose="02000506030000020004" charset="0"/>
              </a:rPr>
              <a:t>fastest</a:t>
            </a:r>
            <a:r>
              <a:rPr lang="en-US" sz="2400" dirty="0">
                <a:latin typeface="Proxima Nova Rg" panose="02000506030000020004" charset="0"/>
              </a:rPr>
              <a:t> </a:t>
            </a:r>
          </a:p>
          <a:p>
            <a:pPr algn="ctr"/>
            <a:r>
              <a:rPr lang="en-US" sz="2400" dirty="0">
                <a:latin typeface="Proxima Nova Rg" panose="02000506030000020004" charset="0"/>
              </a:rPr>
              <a:t>way to request an IPA </a:t>
            </a:r>
          </a:p>
          <a:p>
            <a:pPr algn="ctr"/>
            <a:r>
              <a:rPr lang="en-US" sz="2400" dirty="0">
                <a:latin typeface="Proxima Nova Rg" panose="02000506030000020004" charset="0"/>
              </a:rPr>
              <a:t>through Online Services</a:t>
            </a:r>
          </a:p>
        </p:txBody>
      </p:sp>
      <p:sp>
        <p:nvSpPr>
          <p:cNvPr id="14" name="TextBox 13">
            <a:extLst>
              <a:ext uri="{FF2B5EF4-FFF2-40B4-BE49-F238E27FC236}">
                <a16:creationId xmlns:a16="http://schemas.microsoft.com/office/drawing/2014/main" id="{726E5A0D-257B-CF08-E994-7D2D4ADDAF42}"/>
              </a:ext>
            </a:extLst>
          </p:cNvPr>
          <p:cNvSpPr txBox="1"/>
          <p:nvPr/>
        </p:nvSpPr>
        <p:spPr>
          <a:xfrm>
            <a:off x="5488986" y="3264172"/>
            <a:ext cx="4174940" cy="1200329"/>
          </a:xfrm>
          <a:prstGeom prst="rect">
            <a:avLst/>
          </a:prstGeom>
          <a:noFill/>
        </p:spPr>
        <p:txBody>
          <a:bodyPr wrap="square" rtlCol="0">
            <a:spAutoFit/>
          </a:bodyPr>
          <a:lstStyle/>
          <a:p>
            <a:pPr algn="ctr"/>
            <a:r>
              <a:rPr lang="en-US" sz="2400" b="1" dirty="0">
                <a:solidFill>
                  <a:srgbClr val="0B5D66"/>
                </a:solidFill>
                <a:latin typeface="Proxima Nova Rg" panose="02000506030000020004" charset="0"/>
              </a:rPr>
              <a:t>Balance of $20,000 or less</a:t>
            </a:r>
            <a:endParaRPr lang="en-US" sz="2400" dirty="0">
              <a:latin typeface="Proxima Nova Rg" panose="02000506030000020004" charset="0"/>
            </a:endParaRPr>
          </a:p>
          <a:p>
            <a:pPr algn="ctr"/>
            <a:r>
              <a:rPr lang="en-US" sz="2400" dirty="0">
                <a:latin typeface="Proxima Nova Rg" panose="02000506030000020004" charset="0"/>
              </a:rPr>
              <a:t>with 36 or fewer                      monthly payments </a:t>
            </a:r>
          </a:p>
        </p:txBody>
      </p:sp>
      <p:sp>
        <p:nvSpPr>
          <p:cNvPr id="15" name="Freeform: Shape 14">
            <a:extLst>
              <a:ext uri="{FF2B5EF4-FFF2-40B4-BE49-F238E27FC236}">
                <a16:creationId xmlns:a16="http://schemas.microsoft.com/office/drawing/2014/main" id="{60403769-AFED-F4B9-3BE2-C27C6AECE0DE}"/>
              </a:ext>
            </a:extLst>
          </p:cNvPr>
          <p:cNvSpPr/>
          <p:nvPr/>
        </p:nvSpPr>
        <p:spPr>
          <a:xfrm>
            <a:off x="0" y="5514292"/>
            <a:ext cx="4980609" cy="559031"/>
          </a:xfrm>
          <a:custGeom>
            <a:avLst/>
            <a:gdLst>
              <a:gd name="connsiteX0" fmla="*/ 0 w 6177359"/>
              <a:gd name="connsiteY0" fmla="*/ 0 h 559031"/>
              <a:gd name="connsiteX1" fmla="*/ 5903983 w 6177359"/>
              <a:gd name="connsiteY1" fmla="*/ 6802 h 559031"/>
              <a:gd name="connsiteX2" fmla="*/ 6177359 w 6177359"/>
              <a:gd name="connsiteY2" fmla="*/ 280178 h 559031"/>
              <a:gd name="connsiteX3" fmla="*/ 6177358 w 6177359"/>
              <a:gd name="connsiteY3" fmla="*/ 280178 h 559031"/>
              <a:gd name="connsiteX4" fmla="*/ 5903982 w 6177359"/>
              <a:gd name="connsiteY4" fmla="*/ 553554 h 559031"/>
              <a:gd name="connsiteX5" fmla="*/ 0 w 6177359"/>
              <a:gd name="connsiteY5" fmla="*/ 559031 h 55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7359" h="559031">
                <a:moveTo>
                  <a:pt x="0" y="0"/>
                </a:moveTo>
                <a:lnTo>
                  <a:pt x="5903983" y="6802"/>
                </a:lnTo>
                <a:cubicBezTo>
                  <a:pt x="6054964" y="6802"/>
                  <a:pt x="6177359" y="129197"/>
                  <a:pt x="6177359" y="280178"/>
                </a:cubicBezTo>
                <a:lnTo>
                  <a:pt x="6177358" y="280178"/>
                </a:lnTo>
                <a:cubicBezTo>
                  <a:pt x="6177358" y="431159"/>
                  <a:pt x="6054963" y="553554"/>
                  <a:pt x="5903982" y="553554"/>
                </a:cubicBezTo>
                <a:lnTo>
                  <a:pt x="0" y="55903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10DA160F-FFEC-398B-3126-FA2B0F59B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sp>
        <p:nvSpPr>
          <p:cNvPr id="17" name="TextBox 16">
            <a:extLst>
              <a:ext uri="{FF2B5EF4-FFF2-40B4-BE49-F238E27FC236}">
                <a16:creationId xmlns:a16="http://schemas.microsoft.com/office/drawing/2014/main" id="{E362CFB7-FE69-3ECB-6107-C55D5355B318}"/>
              </a:ext>
            </a:extLst>
          </p:cNvPr>
          <p:cNvSpPr txBox="1"/>
          <p:nvPr/>
        </p:nvSpPr>
        <p:spPr>
          <a:xfrm>
            <a:off x="782018" y="5591298"/>
            <a:ext cx="498060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err="1">
                <a:solidFill>
                  <a:srgbClr val="0B5D66"/>
                </a:solidFill>
                <a:latin typeface="Proxima Nova Rg" panose="02000506030000020004" pitchFamily="50" charset="0"/>
              </a:rPr>
              <a:t>ipa</a:t>
            </a:r>
            <a:r>
              <a:rPr lang="en-US" sz="2000" dirty="0">
                <a:latin typeface="Proxima Nova Rg" panose="02000506030000020004" pitchFamily="50" charset="0"/>
              </a:rPr>
              <a:t>)  </a:t>
            </a:r>
          </a:p>
        </p:txBody>
      </p:sp>
    </p:spTree>
    <p:extLst>
      <p:ext uri="{BB962C8B-B14F-4D97-AF65-F5344CB8AC3E}">
        <p14:creationId xmlns:p14="http://schemas.microsoft.com/office/powerpoint/2010/main" val="26396119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13AC7-1B2B-256C-30F8-9680BAEA2F2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118851A-E854-0012-11FE-F6A1B206A41D}"/>
              </a:ext>
            </a:extLst>
          </p:cNvPr>
          <p:cNvSpPr/>
          <p:nvPr/>
        </p:nvSpPr>
        <p:spPr>
          <a:xfrm>
            <a:off x="5488986" y="3287696"/>
            <a:ext cx="4499966" cy="1596671"/>
          </a:xfrm>
          <a:prstGeom prst="roundRect">
            <a:avLst>
              <a:gd name="adj" fmla="val 6362"/>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2"/>
            <a:endParaRPr lang="en-US" sz="2100" dirty="0">
              <a:solidFill>
                <a:schemeClr val="tx1"/>
              </a:solidFill>
            </a:endParaRPr>
          </a:p>
        </p:txBody>
      </p:sp>
      <p:sp>
        <p:nvSpPr>
          <p:cNvPr id="3" name="Rectangle: Rounded Corners 2">
            <a:extLst>
              <a:ext uri="{FF2B5EF4-FFF2-40B4-BE49-F238E27FC236}">
                <a16:creationId xmlns:a16="http://schemas.microsoft.com/office/drawing/2014/main" id="{02A2E7C5-186D-C593-F212-122E5581E487}"/>
              </a:ext>
            </a:extLst>
          </p:cNvPr>
          <p:cNvSpPr/>
          <p:nvPr/>
        </p:nvSpPr>
        <p:spPr>
          <a:xfrm>
            <a:off x="896496" y="3296834"/>
            <a:ext cx="4185536" cy="1347552"/>
          </a:xfrm>
          <a:prstGeom prst="roundRect">
            <a:avLst>
              <a:gd name="adj" fmla="val 6362"/>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2"/>
            <a:endParaRPr lang="en-US" sz="2100" dirty="0">
              <a:solidFill>
                <a:schemeClr val="tx1"/>
              </a:solidFill>
            </a:endParaRPr>
          </a:p>
        </p:txBody>
      </p:sp>
      <p:sp>
        <p:nvSpPr>
          <p:cNvPr id="2" name="Title 1">
            <a:extLst>
              <a:ext uri="{FF2B5EF4-FFF2-40B4-BE49-F238E27FC236}">
                <a16:creationId xmlns:a16="http://schemas.microsoft.com/office/drawing/2014/main" id="{E3D33839-B4BB-8A1F-BE7C-A8FE3E80BE73}"/>
              </a:ext>
            </a:extLst>
          </p:cNvPr>
          <p:cNvSpPr>
            <a:spLocks noGrp="1"/>
          </p:cNvSpPr>
          <p:nvPr>
            <p:ph type="title"/>
          </p:nvPr>
        </p:nvSpPr>
        <p:spPr>
          <a:xfrm>
            <a:off x="617693" y="138734"/>
            <a:ext cx="10515600" cy="347779"/>
          </a:xfrm>
        </p:spPr>
        <p:txBody>
          <a:bodyPr/>
          <a:lstStyle/>
          <a:p>
            <a:r>
              <a:rPr lang="en-US" dirty="0"/>
              <a:t>Voluntary Disclosure and Compliance Program</a:t>
            </a:r>
          </a:p>
        </p:txBody>
      </p:sp>
      <p:sp>
        <p:nvSpPr>
          <p:cNvPr id="9" name="Text Placeholder 8">
            <a:extLst>
              <a:ext uri="{FF2B5EF4-FFF2-40B4-BE49-F238E27FC236}">
                <a16:creationId xmlns:a16="http://schemas.microsoft.com/office/drawing/2014/main" id="{935E255F-DA80-6B8B-1962-60F4A908B872}"/>
              </a:ext>
            </a:extLst>
          </p:cNvPr>
          <p:cNvSpPr>
            <a:spLocks noGrp="1"/>
          </p:cNvSpPr>
          <p:nvPr>
            <p:ph type="body" sz="quarter" idx="12"/>
          </p:nvPr>
        </p:nvSpPr>
        <p:spPr>
          <a:xfrm>
            <a:off x="733366" y="1674429"/>
            <a:ext cx="8494485" cy="1347552"/>
          </a:xfrm>
        </p:spPr>
        <p:txBody>
          <a:bodyPr/>
          <a:lstStyle/>
          <a:p>
            <a:r>
              <a:rPr lang="en-US" dirty="0"/>
              <a:t>telling the department what taxes they owe;</a:t>
            </a:r>
          </a:p>
          <a:p>
            <a:r>
              <a:rPr lang="en-US" dirty="0"/>
              <a:t>paying those taxes; and</a:t>
            </a:r>
          </a:p>
          <a:p>
            <a:r>
              <a:rPr lang="en-US" dirty="0"/>
              <a:t>entering an agreement to pay all future taxes. </a:t>
            </a:r>
          </a:p>
          <a:p>
            <a:endParaRPr lang="en-US" dirty="0"/>
          </a:p>
        </p:txBody>
      </p:sp>
      <p:sp>
        <p:nvSpPr>
          <p:cNvPr id="7" name="Text Placeholder 2">
            <a:extLst>
              <a:ext uri="{FF2B5EF4-FFF2-40B4-BE49-F238E27FC236}">
                <a16:creationId xmlns:a16="http://schemas.microsoft.com/office/drawing/2014/main" id="{9AA27E7A-35E0-F5D6-E09D-5CEA29C3966E}"/>
              </a:ext>
            </a:extLst>
          </p:cNvPr>
          <p:cNvSpPr txBox="1">
            <a:spLocks/>
          </p:cNvSpPr>
          <p:nvPr/>
        </p:nvSpPr>
        <p:spPr>
          <a:xfrm>
            <a:off x="617693" y="1019555"/>
            <a:ext cx="9521730" cy="5833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0B5D66"/>
                </a:solidFill>
                <a:latin typeface="Proxima Nova Rg" panose="02000506030000020004" charset="0"/>
              </a:rPr>
              <a:t>If a taxpayer owe back taxes and haven't filed related returns:</a:t>
            </a:r>
          </a:p>
        </p:txBody>
      </p:sp>
      <p:sp>
        <p:nvSpPr>
          <p:cNvPr id="12" name="TextBox 11">
            <a:extLst>
              <a:ext uri="{FF2B5EF4-FFF2-40B4-BE49-F238E27FC236}">
                <a16:creationId xmlns:a16="http://schemas.microsoft.com/office/drawing/2014/main" id="{286FAFC2-34C1-DB6D-569F-D5C7F363EC4B}"/>
              </a:ext>
            </a:extLst>
          </p:cNvPr>
          <p:cNvSpPr txBox="1"/>
          <p:nvPr/>
        </p:nvSpPr>
        <p:spPr>
          <a:xfrm>
            <a:off x="803600" y="3264172"/>
            <a:ext cx="4177009" cy="1200329"/>
          </a:xfrm>
          <a:prstGeom prst="rect">
            <a:avLst/>
          </a:prstGeom>
          <a:noFill/>
        </p:spPr>
        <p:txBody>
          <a:bodyPr wrap="square" rtlCol="0">
            <a:spAutoFit/>
          </a:bodyPr>
          <a:lstStyle/>
          <a:p>
            <a:pPr algn="ctr"/>
            <a:endParaRPr lang="en-US" sz="2400" b="1" dirty="0">
              <a:solidFill>
                <a:srgbClr val="0B5D66"/>
              </a:solidFill>
              <a:latin typeface="Proxima Nova Rg" panose="02000506030000020004" charset="0"/>
            </a:endParaRPr>
          </a:p>
          <a:p>
            <a:pPr algn="ctr"/>
            <a:r>
              <a:rPr lang="en-US" sz="2400" b="1" dirty="0">
                <a:solidFill>
                  <a:srgbClr val="0B5D66"/>
                </a:solidFill>
                <a:latin typeface="Proxima Nova Rg" panose="02000506030000020004" charset="0"/>
              </a:rPr>
              <a:t>Avoid monetary penalties</a:t>
            </a:r>
            <a:r>
              <a:rPr lang="en-US" sz="2400" dirty="0">
                <a:latin typeface="Proxima Nova Rg" panose="02000506030000020004" charset="0"/>
              </a:rPr>
              <a:t> and possible criminal charges </a:t>
            </a:r>
          </a:p>
        </p:txBody>
      </p:sp>
      <p:sp>
        <p:nvSpPr>
          <p:cNvPr id="14" name="TextBox 13">
            <a:extLst>
              <a:ext uri="{FF2B5EF4-FFF2-40B4-BE49-F238E27FC236}">
                <a16:creationId xmlns:a16="http://schemas.microsoft.com/office/drawing/2014/main" id="{21395E7F-4190-4AE8-1E96-151B67D811A3}"/>
              </a:ext>
            </a:extLst>
          </p:cNvPr>
          <p:cNvSpPr txBox="1"/>
          <p:nvPr/>
        </p:nvSpPr>
        <p:spPr>
          <a:xfrm>
            <a:off x="5488986" y="3264172"/>
            <a:ext cx="4174940" cy="1569660"/>
          </a:xfrm>
          <a:prstGeom prst="rect">
            <a:avLst/>
          </a:prstGeom>
          <a:noFill/>
        </p:spPr>
        <p:txBody>
          <a:bodyPr wrap="square" rtlCol="0">
            <a:spAutoFit/>
          </a:bodyPr>
          <a:lstStyle/>
          <a:p>
            <a:pPr algn="ctr"/>
            <a:r>
              <a:rPr lang="en-US" sz="2400" b="1" dirty="0">
                <a:solidFill>
                  <a:srgbClr val="0B5D66"/>
                </a:solidFill>
                <a:latin typeface="Proxima Nova Rg" panose="02000506030000020004" charset="0"/>
              </a:rPr>
              <a:t>It’s easy to apply</a:t>
            </a:r>
            <a:endParaRPr lang="en-US" sz="2400" dirty="0">
              <a:latin typeface="Proxima Nova Rg" panose="02000506030000020004" charset="0"/>
            </a:endParaRPr>
          </a:p>
          <a:p>
            <a:pPr algn="ctr"/>
            <a:r>
              <a:rPr lang="en-US" sz="2400" dirty="0">
                <a:latin typeface="Proxima Nova Rg" panose="02000506030000020004" charset="0"/>
              </a:rPr>
              <a:t>answer a few questions, and submit your application electronically</a:t>
            </a:r>
          </a:p>
        </p:txBody>
      </p:sp>
      <p:sp>
        <p:nvSpPr>
          <p:cNvPr id="15" name="Freeform: Shape 14">
            <a:extLst>
              <a:ext uri="{FF2B5EF4-FFF2-40B4-BE49-F238E27FC236}">
                <a16:creationId xmlns:a16="http://schemas.microsoft.com/office/drawing/2014/main" id="{7B2D49E5-DE58-EAC4-D6C8-64963DAC53CF}"/>
              </a:ext>
            </a:extLst>
          </p:cNvPr>
          <p:cNvSpPr/>
          <p:nvPr/>
        </p:nvSpPr>
        <p:spPr>
          <a:xfrm>
            <a:off x="0" y="5514292"/>
            <a:ext cx="4980609" cy="559031"/>
          </a:xfrm>
          <a:custGeom>
            <a:avLst/>
            <a:gdLst>
              <a:gd name="connsiteX0" fmla="*/ 0 w 6177359"/>
              <a:gd name="connsiteY0" fmla="*/ 0 h 559031"/>
              <a:gd name="connsiteX1" fmla="*/ 5903983 w 6177359"/>
              <a:gd name="connsiteY1" fmla="*/ 6802 h 559031"/>
              <a:gd name="connsiteX2" fmla="*/ 6177359 w 6177359"/>
              <a:gd name="connsiteY2" fmla="*/ 280178 h 559031"/>
              <a:gd name="connsiteX3" fmla="*/ 6177358 w 6177359"/>
              <a:gd name="connsiteY3" fmla="*/ 280178 h 559031"/>
              <a:gd name="connsiteX4" fmla="*/ 5903982 w 6177359"/>
              <a:gd name="connsiteY4" fmla="*/ 553554 h 559031"/>
              <a:gd name="connsiteX5" fmla="*/ 0 w 6177359"/>
              <a:gd name="connsiteY5" fmla="*/ 559031 h 55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7359" h="559031">
                <a:moveTo>
                  <a:pt x="0" y="0"/>
                </a:moveTo>
                <a:lnTo>
                  <a:pt x="5903983" y="6802"/>
                </a:lnTo>
                <a:cubicBezTo>
                  <a:pt x="6054964" y="6802"/>
                  <a:pt x="6177359" y="129197"/>
                  <a:pt x="6177359" y="280178"/>
                </a:cubicBezTo>
                <a:lnTo>
                  <a:pt x="6177358" y="280178"/>
                </a:lnTo>
                <a:cubicBezTo>
                  <a:pt x="6177358" y="431159"/>
                  <a:pt x="6054963" y="553554"/>
                  <a:pt x="5903982" y="553554"/>
                </a:cubicBezTo>
                <a:lnTo>
                  <a:pt x="0" y="55903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37D261FC-E2ED-CD68-20D9-E85E6D1EE2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sp>
        <p:nvSpPr>
          <p:cNvPr id="17" name="TextBox 16">
            <a:extLst>
              <a:ext uri="{FF2B5EF4-FFF2-40B4-BE49-F238E27FC236}">
                <a16:creationId xmlns:a16="http://schemas.microsoft.com/office/drawing/2014/main" id="{BE02FB7C-C0BC-4B64-FB48-FE7F8DF01426}"/>
              </a:ext>
            </a:extLst>
          </p:cNvPr>
          <p:cNvSpPr txBox="1"/>
          <p:nvPr/>
        </p:nvSpPr>
        <p:spPr>
          <a:xfrm>
            <a:off x="782018" y="5591298"/>
            <a:ext cx="498060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err="1">
                <a:solidFill>
                  <a:srgbClr val="0B5D66"/>
                </a:solidFill>
                <a:latin typeface="Proxima Nova Rg" panose="02000506030000020004" pitchFamily="50" charset="0"/>
              </a:rPr>
              <a:t>vold</a:t>
            </a:r>
            <a:r>
              <a:rPr lang="en-US" sz="2000" dirty="0">
                <a:latin typeface="Proxima Nova Rg" panose="02000506030000020004" pitchFamily="50" charset="0"/>
              </a:rPr>
              <a:t>)  </a:t>
            </a:r>
          </a:p>
        </p:txBody>
      </p:sp>
    </p:spTree>
    <p:extLst>
      <p:ext uri="{BB962C8B-B14F-4D97-AF65-F5344CB8AC3E}">
        <p14:creationId xmlns:p14="http://schemas.microsoft.com/office/powerpoint/2010/main" val="11244839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9499-6942-E513-2C78-DCBE26B22849}"/>
              </a:ext>
            </a:extLst>
          </p:cNvPr>
          <p:cNvSpPr>
            <a:spLocks noGrp="1"/>
          </p:cNvSpPr>
          <p:nvPr>
            <p:ph type="title"/>
          </p:nvPr>
        </p:nvSpPr>
        <p:spPr/>
        <p:txBody>
          <a:bodyPr/>
          <a:lstStyle/>
          <a:p>
            <a:r>
              <a:rPr lang="en-US" dirty="0"/>
              <a:t>Protect Personal Information </a:t>
            </a:r>
          </a:p>
        </p:txBody>
      </p:sp>
      <p:sp>
        <p:nvSpPr>
          <p:cNvPr id="3" name="Content Placeholder 2">
            <a:extLst>
              <a:ext uri="{FF2B5EF4-FFF2-40B4-BE49-F238E27FC236}">
                <a16:creationId xmlns:a16="http://schemas.microsoft.com/office/drawing/2014/main" id="{9D9A6312-551C-D3DD-08DA-073029EBDC29}"/>
              </a:ext>
            </a:extLst>
          </p:cNvPr>
          <p:cNvSpPr txBox="1">
            <a:spLocks/>
          </p:cNvSpPr>
          <p:nvPr/>
        </p:nvSpPr>
        <p:spPr>
          <a:xfrm>
            <a:off x="539750" y="1697077"/>
            <a:ext cx="9373683" cy="34398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2839" lvl="1" indent="0">
              <a:buFont typeface="Arial" panose="020B0604020202020204" pitchFamily="34" charset="0"/>
              <a:buNone/>
            </a:pPr>
            <a:r>
              <a:rPr lang="en-US" b="1" dirty="0">
                <a:solidFill>
                  <a:srgbClr val="0B5D66"/>
                </a:solidFill>
                <a:latin typeface="Proxima Nova Rg" panose="02000506030000020004" charset="0"/>
              </a:rPr>
              <a:t>Scammers</a:t>
            </a:r>
            <a:r>
              <a:rPr lang="en-US" dirty="0">
                <a:solidFill>
                  <a:srgbClr val="111111"/>
                </a:solidFill>
                <a:latin typeface="Proxima Nova Rg" panose="02000506030000020004" charset="0"/>
              </a:rPr>
              <a:t> will use scare tactics to get individuals to share personal and financial information with them.</a:t>
            </a:r>
          </a:p>
          <a:p>
            <a:pPr marL="512839" lvl="1" indent="0">
              <a:buFont typeface="Arial" panose="020B0604020202020204" pitchFamily="34" charset="0"/>
              <a:buNone/>
            </a:pPr>
            <a:endParaRPr lang="en-US" sz="2533" dirty="0">
              <a:solidFill>
                <a:srgbClr val="111111"/>
              </a:solidFill>
              <a:latin typeface="Proxima Nova Rg" panose="02000506030000020004" charset="0"/>
            </a:endParaRPr>
          </a:p>
          <a:p>
            <a:pPr marL="512839" lvl="1" indent="0">
              <a:buFont typeface="Arial" panose="020B0604020202020204" pitchFamily="34" charset="0"/>
              <a:buNone/>
            </a:pPr>
            <a:r>
              <a:rPr lang="en-US" b="1" dirty="0">
                <a:solidFill>
                  <a:srgbClr val="0B5D66"/>
                </a:solidFill>
                <a:latin typeface="Proxima Nova Rg" panose="02000506030000020004" charset="0"/>
              </a:rPr>
              <a:t>Scammers may:</a:t>
            </a:r>
          </a:p>
          <a:p>
            <a:pPr lvl="1">
              <a:buClr>
                <a:srgbClr val="65999E"/>
              </a:buClr>
              <a:buSzPct val="90000"/>
            </a:pPr>
            <a:r>
              <a:rPr lang="en-US" dirty="0">
                <a:solidFill>
                  <a:srgbClr val="111111"/>
                </a:solidFill>
                <a:latin typeface="Proxima Nova Rg" panose="02000506030000020004" charset="0"/>
              </a:rPr>
              <a:t>demand immediate payment for a tax debt;</a:t>
            </a:r>
          </a:p>
          <a:p>
            <a:pPr lvl="1">
              <a:buClr>
                <a:srgbClr val="65999E"/>
              </a:buClr>
              <a:buSzPct val="90000"/>
            </a:pPr>
            <a:r>
              <a:rPr lang="en-US" dirty="0">
                <a:solidFill>
                  <a:srgbClr val="111111"/>
                </a:solidFill>
                <a:latin typeface="Proxima Nova Rg" panose="02000506030000020004" charset="0"/>
              </a:rPr>
              <a:t>make threats over the phone, possibly with police action or deportation; or</a:t>
            </a:r>
          </a:p>
          <a:p>
            <a:pPr lvl="1">
              <a:buClr>
                <a:srgbClr val="65999E"/>
              </a:buClr>
              <a:buSzPct val="90000"/>
            </a:pPr>
            <a:r>
              <a:rPr lang="en-US" dirty="0">
                <a:solidFill>
                  <a:srgbClr val="111111"/>
                </a:solidFill>
                <a:latin typeface="Proxima Nova Rg" panose="02000506030000020004" charset="0"/>
              </a:rPr>
              <a:t>demand payment in a specific way, such as through prepaid debit cards, gift cards, or in person.</a:t>
            </a:r>
          </a:p>
          <a:p>
            <a:endParaRPr lang="en-US" dirty="0"/>
          </a:p>
        </p:txBody>
      </p:sp>
      <p:pic>
        <p:nvPicPr>
          <p:cNvPr id="4" name="Graphic 3">
            <a:extLst>
              <a:ext uri="{FF2B5EF4-FFF2-40B4-BE49-F238E27FC236}">
                <a16:creationId xmlns:a16="http://schemas.microsoft.com/office/drawing/2014/main" id="{5716DE2C-773D-0FEC-55F5-C173FAA858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796" y="1697076"/>
            <a:ext cx="631233" cy="631233"/>
          </a:xfrm>
          <a:prstGeom prst="rect">
            <a:avLst/>
          </a:prstGeom>
        </p:spPr>
      </p:pic>
      <p:pic>
        <p:nvPicPr>
          <p:cNvPr id="6" name="Graphic 5">
            <a:extLst>
              <a:ext uri="{FF2B5EF4-FFF2-40B4-BE49-F238E27FC236}">
                <a16:creationId xmlns:a16="http://schemas.microsoft.com/office/drawing/2014/main" id="{754FE7F1-DAE2-492B-B1E7-CAC3342754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795" y="2836961"/>
            <a:ext cx="631233" cy="631233"/>
          </a:xfrm>
          <a:prstGeom prst="rect">
            <a:avLst/>
          </a:prstGeom>
        </p:spPr>
      </p:pic>
    </p:spTree>
    <p:extLst>
      <p:ext uri="{BB962C8B-B14F-4D97-AF65-F5344CB8AC3E}">
        <p14:creationId xmlns:p14="http://schemas.microsoft.com/office/powerpoint/2010/main" val="36447794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7DC5-1446-CE08-FCD4-C8C7FD620BF7}"/>
              </a:ext>
            </a:extLst>
          </p:cNvPr>
          <p:cNvSpPr>
            <a:spLocks noGrp="1"/>
          </p:cNvSpPr>
          <p:nvPr>
            <p:ph type="title"/>
          </p:nvPr>
        </p:nvSpPr>
        <p:spPr/>
        <p:txBody>
          <a:bodyPr/>
          <a:lstStyle/>
          <a:p>
            <a:r>
              <a:rPr lang="en-US" dirty="0"/>
              <a:t>Protect Personal Information</a:t>
            </a:r>
          </a:p>
        </p:txBody>
      </p:sp>
      <p:sp>
        <p:nvSpPr>
          <p:cNvPr id="3" name="Text Placeholder 2">
            <a:extLst>
              <a:ext uri="{FF2B5EF4-FFF2-40B4-BE49-F238E27FC236}">
                <a16:creationId xmlns:a16="http://schemas.microsoft.com/office/drawing/2014/main" id="{C9C234F2-D5CA-C1B9-B17E-22D80D9022F5}"/>
              </a:ext>
            </a:extLst>
          </p:cNvPr>
          <p:cNvSpPr>
            <a:spLocks noGrp="1"/>
          </p:cNvSpPr>
          <p:nvPr>
            <p:ph type="body" sz="quarter" idx="11"/>
          </p:nvPr>
        </p:nvSpPr>
        <p:spPr>
          <a:xfrm>
            <a:off x="617693" y="1640442"/>
            <a:ext cx="8569170" cy="503021"/>
          </a:xfrm>
        </p:spPr>
        <p:txBody>
          <a:bodyPr/>
          <a:lstStyle/>
          <a:p>
            <a:r>
              <a:rPr lang="en-US" dirty="0"/>
              <a:t>The Tax Department and the IRS will never: </a:t>
            </a:r>
          </a:p>
        </p:txBody>
      </p:sp>
      <p:sp>
        <p:nvSpPr>
          <p:cNvPr id="4" name="Text Placeholder 3">
            <a:extLst>
              <a:ext uri="{FF2B5EF4-FFF2-40B4-BE49-F238E27FC236}">
                <a16:creationId xmlns:a16="http://schemas.microsoft.com/office/drawing/2014/main" id="{F223A6E7-835A-3FED-23EA-93C7A33EF80E}"/>
              </a:ext>
            </a:extLst>
          </p:cNvPr>
          <p:cNvSpPr>
            <a:spLocks noGrp="1"/>
          </p:cNvSpPr>
          <p:nvPr>
            <p:ph type="body" sz="quarter" idx="12"/>
          </p:nvPr>
        </p:nvSpPr>
        <p:spPr>
          <a:xfrm>
            <a:off x="723900" y="2176858"/>
            <a:ext cx="9501768" cy="2662911"/>
          </a:xfrm>
        </p:spPr>
        <p:txBody>
          <a:bodyPr/>
          <a:lstStyle/>
          <a:p>
            <a:r>
              <a:rPr lang="en-US" dirty="0"/>
              <a:t>request personal information over the phone, or by text or email</a:t>
            </a:r>
          </a:p>
          <a:p>
            <a:r>
              <a:rPr lang="en-US" dirty="0"/>
              <a:t>threaten taxpayers for failure to pay a tax debt;</a:t>
            </a:r>
          </a:p>
          <a:p>
            <a:r>
              <a:rPr lang="en-US" dirty="0"/>
              <a:t>refuse a request to call us back using a number found on our website; </a:t>
            </a:r>
            <a:r>
              <a:rPr lang="en-US" b="1" dirty="0">
                <a:solidFill>
                  <a:srgbClr val="0B5D66"/>
                </a:solidFill>
              </a:rPr>
              <a:t>or</a:t>
            </a:r>
          </a:p>
          <a:p>
            <a:r>
              <a:rPr lang="en-US" dirty="0"/>
              <a:t>demand taxpayers pay taxes without the option to question or appeal the amount owed.</a:t>
            </a:r>
          </a:p>
        </p:txBody>
      </p:sp>
    </p:spTree>
    <p:extLst>
      <p:ext uri="{BB962C8B-B14F-4D97-AF65-F5344CB8AC3E}">
        <p14:creationId xmlns:p14="http://schemas.microsoft.com/office/powerpoint/2010/main" val="31702521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08E2-E668-57A1-7DDE-B5C93BA15051}"/>
              </a:ext>
            </a:extLst>
          </p:cNvPr>
          <p:cNvSpPr>
            <a:spLocks noGrp="1"/>
          </p:cNvSpPr>
          <p:nvPr>
            <p:ph type="title"/>
          </p:nvPr>
        </p:nvSpPr>
        <p:spPr/>
        <p:txBody>
          <a:bodyPr/>
          <a:lstStyle/>
          <a:p>
            <a:r>
              <a:rPr lang="en-US" dirty="0"/>
              <a:t>Report Fraud or Identity Theft </a:t>
            </a:r>
          </a:p>
        </p:txBody>
      </p:sp>
      <p:sp>
        <p:nvSpPr>
          <p:cNvPr id="6" name="Content Placeholder 2">
            <a:extLst>
              <a:ext uri="{FF2B5EF4-FFF2-40B4-BE49-F238E27FC236}">
                <a16:creationId xmlns:a16="http://schemas.microsoft.com/office/drawing/2014/main" id="{073692ED-DCF8-8FA7-D6DE-D946C1E4847F}"/>
              </a:ext>
            </a:extLst>
          </p:cNvPr>
          <p:cNvSpPr>
            <a:spLocks noGrp="1"/>
          </p:cNvSpPr>
          <p:nvPr>
            <p:ph type="body" sz="quarter" idx="12"/>
          </p:nvPr>
        </p:nvSpPr>
        <p:spPr>
          <a:xfrm>
            <a:off x="1079717" y="1460810"/>
            <a:ext cx="8635783" cy="3591250"/>
          </a:xfrm>
        </p:spPr>
        <p:txBody>
          <a:bodyPr/>
          <a:lstStyle/>
          <a:p>
            <a:pPr marL="0" indent="0">
              <a:buNone/>
            </a:pPr>
            <a:r>
              <a:rPr lang="en-US" sz="2400" b="1" dirty="0">
                <a:solidFill>
                  <a:srgbClr val="0B5D66"/>
                </a:solidFill>
              </a:rPr>
              <a:t>Report a scam</a:t>
            </a:r>
          </a:p>
          <a:p>
            <a:pPr marL="0" indent="0">
              <a:spcBef>
                <a:spcPts val="800"/>
              </a:spcBef>
              <a:buNone/>
            </a:pPr>
            <a:r>
              <a:rPr lang="en-US" sz="2400" dirty="0"/>
              <a:t>For more information, visit </a:t>
            </a:r>
            <a:r>
              <a:rPr lang="en-US" sz="2400" b="1" dirty="0">
                <a:solidFill>
                  <a:srgbClr val="0B5D66"/>
                </a:solidFill>
              </a:rPr>
              <a:t>www.tax.ny.gov </a:t>
            </a:r>
            <a:r>
              <a:rPr lang="en-US" sz="2400" dirty="0"/>
              <a:t>(</a:t>
            </a:r>
            <a:r>
              <a:rPr lang="en-US" sz="2400" i="1" dirty="0"/>
              <a:t>search: </a:t>
            </a:r>
            <a:r>
              <a:rPr lang="en-US" sz="2400" b="1" i="1" dirty="0">
                <a:solidFill>
                  <a:srgbClr val="0B5D66"/>
                </a:solidFill>
              </a:rPr>
              <a:t>fraud</a:t>
            </a:r>
            <a:r>
              <a:rPr lang="en-US" sz="2400" dirty="0"/>
              <a:t>) for more information on </a:t>
            </a:r>
            <a:r>
              <a:rPr lang="en-US" sz="2400" spc="-67" dirty="0"/>
              <a:t>common scams and how to report them to the Tax Department. </a:t>
            </a:r>
          </a:p>
          <a:p>
            <a:pPr marL="0" indent="0">
              <a:spcBef>
                <a:spcPts val="4000"/>
              </a:spcBef>
              <a:buNone/>
            </a:pPr>
            <a:r>
              <a:rPr lang="en-US" sz="2400" b="1" dirty="0">
                <a:solidFill>
                  <a:srgbClr val="0B5D66"/>
                </a:solidFill>
              </a:rPr>
              <a:t>Report identity theft </a:t>
            </a:r>
          </a:p>
          <a:p>
            <a:pPr>
              <a:buFont typeface="Arial" panose="020B0604020202020204" pitchFamily="34" charset="0"/>
              <a:buChar char="•"/>
            </a:pPr>
            <a:r>
              <a:rPr lang="en-US" sz="2400" dirty="0"/>
              <a:t>complete Form DTF-275, </a:t>
            </a:r>
            <a:r>
              <a:rPr lang="en-US" sz="2400" i="1" dirty="0"/>
              <a:t>Identify Theft Declaration</a:t>
            </a:r>
          </a:p>
          <a:p>
            <a:pPr>
              <a:buFont typeface="Arial" panose="020B0604020202020204" pitchFamily="34" charset="0"/>
              <a:buChar char="•"/>
            </a:pPr>
            <a:r>
              <a:rPr lang="en-US" sz="2400" dirty="0"/>
              <a:t>mail or fax to the Tax Department </a:t>
            </a:r>
            <a:r>
              <a:rPr lang="en-US" sz="2400" i="1" dirty="0"/>
              <a:t> </a:t>
            </a:r>
          </a:p>
          <a:p>
            <a:pPr marL="0" indent="0">
              <a:buNone/>
            </a:pPr>
            <a:endParaRPr lang="en-US" sz="2400" dirty="0"/>
          </a:p>
          <a:p>
            <a:pPr marL="64008" indent="0">
              <a:buNone/>
            </a:pPr>
            <a:endParaRPr lang="en-US" sz="2400" dirty="0"/>
          </a:p>
        </p:txBody>
      </p:sp>
      <p:pic>
        <p:nvPicPr>
          <p:cNvPr id="7" name="Graphic 6">
            <a:extLst>
              <a:ext uri="{FF2B5EF4-FFF2-40B4-BE49-F238E27FC236}">
                <a16:creationId xmlns:a16="http://schemas.microsoft.com/office/drawing/2014/main" id="{34387A91-4D47-05D4-F108-E0E57B6D9C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247" y="1446884"/>
            <a:ext cx="754470" cy="754470"/>
          </a:xfrm>
          <a:prstGeom prst="rect">
            <a:avLst/>
          </a:prstGeom>
        </p:spPr>
      </p:pic>
      <p:pic>
        <p:nvPicPr>
          <p:cNvPr id="8" name="Graphic 7">
            <a:extLst>
              <a:ext uri="{FF2B5EF4-FFF2-40B4-BE49-F238E27FC236}">
                <a16:creationId xmlns:a16="http://schemas.microsoft.com/office/drawing/2014/main" id="{00859783-D971-EC07-7E4E-A4C5EADB35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247" y="3596588"/>
            <a:ext cx="754470" cy="754470"/>
          </a:xfrm>
          <a:prstGeom prst="rect">
            <a:avLst/>
          </a:prstGeom>
        </p:spPr>
      </p:pic>
    </p:spTree>
    <p:extLst>
      <p:ext uri="{BB962C8B-B14F-4D97-AF65-F5344CB8AC3E}">
        <p14:creationId xmlns:p14="http://schemas.microsoft.com/office/powerpoint/2010/main" val="3947219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F13A-319B-8FBD-FD7B-3FEA87031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3218D7-7314-B3E9-3381-648C2795996F}"/>
              </a:ext>
            </a:extLst>
          </p:cNvPr>
          <p:cNvSpPr>
            <a:spLocks noGrp="1"/>
          </p:cNvSpPr>
          <p:nvPr>
            <p:ph type="title"/>
          </p:nvPr>
        </p:nvSpPr>
        <p:spPr/>
        <p:txBody>
          <a:bodyPr/>
          <a:lstStyle/>
          <a:p>
            <a:r>
              <a:rPr lang="en-US" dirty="0"/>
              <a:t>2025 Volunteer Packet </a:t>
            </a:r>
          </a:p>
        </p:txBody>
      </p:sp>
      <p:sp>
        <p:nvSpPr>
          <p:cNvPr id="6" name="Text Placeholder 2">
            <a:extLst>
              <a:ext uri="{FF2B5EF4-FFF2-40B4-BE49-F238E27FC236}">
                <a16:creationId xmlns:a16="http://schemas.microsoft.com/office/drawing/2014/main" id="{962D54C7-6558-54B5-3682-D074AEFBF157}"/>
              </a:ext>
            </a:extLst>
          </p:cNvPr>
          <p:cNvSpPr>
            <a:spLocks noGrp="1"/>
          </p:cNvSpPr>
          <p:nvPr>
            <p:ph type="body" sz="quarter" idx="11"/>
          </p:nvPr>
        </p:nvSpPr>
        <p:spPr>
          <a:xfrm>
            <a:off x="617538" y="1068566"/>
            <a:ext cx="7712423" cy="646887"/>
          </a:xfrm>
        </p:spPr>
        <p:txBody>
          <a:bodyPr/>
          <a:lstStyle/>
          <a:p>
            <a:r>
              <a:rPr lang="en-US" dirty="0"/>
              <a:t>Volunteer Packets will include the following forms and instructions: </a:t>
            </a:r>
          </a:p>
        </p:txBody>
      </p:sp>
      <p:sp>
        <p:nvSpPr>
          <p:cNvPr id="7" name="Text Placeholder 3">
            <a:extLst>
              <a:ext uri="{FF2B5EF4-FFF2-40B4-BE49-F238E27FC236}">
                <a16:creationId xmlns:a16="http://schemas.microsoft.com/office/drawing/2014/main" id="{0C2B4864-5F83-89F3-BFC8-DBECB1B685C4}"/>
              </a:ext>
            </a:extLst>
          </p:cNvPr>
          <p:cNvSpPr txBox="1">
            <a:spLocks noGrp="1"/>
          </p:cNvSpPr>
          <p:nvPr>
            <p:ph type="body" sz="quarter" idx="12"/>
          </p:nvPr>
        </p:nvSpPr>
        <p:spPr>
          <a:xfrm>
            <a:off x="723900" y="1882606"/>
            <a:ext cx="9848850" cy="4192858"/>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dirty="0"/>
              <a:t>Form IT-270, </a:t>
            </a:r>
            <a:r>
              <a:rPr lang="en-US" i="1" dirty="0"/>
              <a:t>New York City Income Tax Elimination Credit</a:t>
            </a:r>
          </a:p>
          <a:p>
            <a:pPr>
              <a:spcBef>
                <a:spcPts val="1200"/>
              </a:spcBef>
            </a:pPr>
            <a:r>
              <a:rPr lang="en-US" spc="-50" dirty="0"/>
              <a:t>IT-268, </a:t>
            </a:r>
            <a:r>
              <a:rPr lang="en-US" i="1" spc="-50" dirty="0"/>
              <a:t>Central Business District Toll Credit </a:t>
            </a:r>
          </a:p>
          <a:p>
            <a:pPr>
              <a:spcBef>
                <a:spcPts val="1200"/>
              </a:spcBef>
            </a:pPr>
            <a:r>
              <a:rPr lang="en-US" spc="-50" dirty="0"/>
              <a:t>NYC-210 and NYC-210-I, </a:t>
            </a:r>
            <a:r>
              <a:rPr lang="en-US" i="1" spc="-50" dirty="0"/>
              <a:t>Claim for New York City School Tax Credit </a:t>
            </a:r>
          </a:p>
          <a:p>
            <a:pPr lvl="0">
              <a:spcBef>
                <a:spcPts val="1200"/>
              </a:spcBef>
            </a:pPr>
            <a:r>
              <a:rPr lang="en-US" dirty="0"/>
              <a:t>DTF-215, </a:t>
            </a:r>
            <a:r>
              <a:rPr lang="en-US" i="1" dirty="0"/>
              <a:t>The Earned Income Tax Credit - Recordkeeping Suggestions for Self-employed Persons</a:t>
            </a:r>
          </a:p>
          <a:p>
            <a:pPr>
              <a:spcBef>
                <a:spcPts val="1200"/>
              </a:spcBef>
            </a:pPr>
            <a:r>
              <a:rPr lang="en-US" spc="-50" dirty="0"/>
              <a:t>TP-301, </a:t>
            </a:r>
            <a:r>
              <a:rPr lang="en-US" i="1" spc="-50" dirty="0"/>
              <a:t>Income Tax Worksheet</a:t>
            </a:r>
          </a:p>
          <a:p>
            <a:pPr marL="64008" indent="0">
              <a:spcBef>
                <a:spcPts val="1200"/>
              </a:spcBef>
              <a:buNone/>
            </a:pPr>
            <a:r>
              <a:rPr lang="en-US" b="1" dirty="0">
                <a:solidFill>
                  <a:srgbClr val="0B5D66"/>
                </a:solidFill>
              </a:rPr>
              <a:t>Note</a:t>
            </a:r>
            <a:r>
              <a:rPr lang="en-US" dirty="0">
                <a:solidFill>
                  <a:srgbClr val="0B5D66"/>
                </a:solidFill>
              </a:rPr>
              <a:t>: </a:t>
            </a:r>
            <a:r>
              <a:rPr lang="en-US" dirty="0"/>
              <a:t>additional supplies of some forms are available by mail during</a:t>
            </a:r>
            <a:br>
              <a:rPr lang="en-US" dirty="0"/>
            </a:br>
            <a:r>
              <a:rPr lang="en-US" dirty="0"/>
              <a:t>the filing season by emailing </a:t>
            </a:r>
            <a:r>
              <a:rPr lang="en-US" b="1" i="1" dirty="0">
                <a:solidFill>
                  <a:srgbClr val="0B5D66"/>
                </a:solidFill>
              </a:rPr>
              <a:t>NYStax.SpecReq@tax.ny.gov</a:t>
            </a:r>
            <a:r>
              <a:rPr lang="en-US" dirty="0"/>
              <a:t>. </a:t>
            </a:r>
          </a:p>
          <a:p>
            <a:endParaRPr lang="en-US" dirty="0">
              <a:solidFill>
                <a:srgbClr val="0B5D66"/>
              </a:solidFill>
            </a:endParaRPr>
          </a:p>
        </p:txBody>
      </p:sp>
    </p:spTree>
    <p:extLst>
      <p:ext uri="{BB962C8B-B14F-4D97-AF65-F5344CB8AC3E}">
        <p14:creationId xmlns:p14="http://schemas.microsoft.com/office/powerpoint/2010/main" val="15274479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57BB6-CB0F-EC7C-61D6-83F24CBC40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FA87BF-9F69-A0A6-B60A-98CA2914A1E8}"/>
              </a:ext>
            </a:extLst>
          </p:cNvPr>
          <p:cNvSpPr>
            <a:spLocks noGrp="1"/>
          </p:cNvSpPr>
          <p:nvPr>
            <p:ph type="title"/>
          </p:nvPr>
        </p:nvSpPr>
        <p:spPr/>
        <p:txBody>
          <a:bodyPr/>
          <a:lstStyle/>
          <a:p>
            <a:r>
              <a:rPr lang="en-US" dirty="0"/>
              <a:t>Taxpayer Rights Advocate</a:t>
            </a:r>
          </a:p>
        </p:txBody>
      </p:sp>
      <p:sp>
        <p:nvSpPr>
          <p:cNvPr id="8" name="Text Placeholder 7">
            <a:extLst>
              <a:ext uri="{FF2B5EF4-FFF2-40B4-BE49-F238E27FC236}">
                <a16:creationId xmlns:a16="http://schemas.microsoft.com/office/drawing/2014/main" id="{4863FDA5-5D36-27C3-46BE-35D91D9BBF38}"/>
              </a:ext>
            </a:extLst>
          </p:cNvPr>
          <p:cNvSpPr>
            <a:spLocks noGrp="1"/>
          </p:cNvSpPr>
          <p:nvPr>
            <p:ph type="body" sz="quarter" idx="12"/>
          </p:nvPr>
        </p:nvSpPr>
        <p:spPr>
          <a:xfrm>
            <a:off x="723900" y="1399993"/>
            <a:ext cx="8900160" cy="4058013"/>
          </a:xfrm>
        </p:spPr>
        <p:txBody>
          <a:bodyPr/>
          <a:lstStyle/>
          <a:p>
            <a:pPr>
              <a:spcBef>
                <a:spcPts val="800"/>
              </a:spcBef>
            </a:pPr>
            <a:r>
              <a:rPr lang="en-US" dirty="0"/>
              <a:t>Provides free and independent New York State tax</a:t>
            </a:r>
            <a:br>
              <a:rPr lang="en-US" dirty="0"/>
            </a:br>
            <a:r>
              <a:rPr lang="en-US" dirty="0"/>
              <a:t>issue assistance.</a:t>
            </a:r>
          </a:p>
          <a:p>
            <a:pPr>
              <a:spcBef>
                <a:spcPts val="800"/>
              </a:spcBef>
            </a:pPr>
            <a:r>
              <a:rPr lang="en-US" dirty="0"/>
              <a:t>Ensures that the taxpayer’s New York State tax issue is reviewed in a timely manner.</a:t>
            </a:r>
          </a:p>
          <a:p>
            <a:pPr>
              <a:spcBef>
                <a:spcPts val="800"/>
              </a:spcBef>
            </a:pPr>
            <a:r>
              <a:rPr lang="en-US" dirty="0"/>
              <a:t>Helps the taxpayer understand important notices</a:t>
            </a:r>
            <a:br>
              <a:rPr lang="en-US" dirty="0"/>
            </a:br>
            <a:r>
              <a:rPr lang="en-US" dirty="0"/>
              <a:t>and deadlines.</a:t>
            </a:r>
          </a:p>
          <a:p>
            <a:pPr>
              <a:spcBef>
                <a:spcPts val="800"/>
              </a:spcBef>
            </a:pPr>
            <a:r>
              <a:rPr lang="en-US" dirty="0"/>
              <a:t>Explains taxpayer rights and responsibilities under the</a:t>
            </a:r>
            <a:br>
              <a:rPr lang="en-US" dirty="0"/>
            </a:br>
            <a:r>
              <a:rPr lang="en-US" dirty="0"/>
              <a:t>New York State Tax Law.</a:t>
            </a:r>
          </a:p>
          <a:p>
            <a:pPr>
              <a:spcBef>
                <a:spcPts val="800"/>
              </a:spcBef>
            </a:pPr>
            <a:r>
              <a:rPr lang="en-US" dirty="0"/>
              <a:t>Helps resolve long-standing tax issues.</a:t>
            </a:r>
          </a:p>
        </p:txBody>
      </p:sp>
    </p:spTree>
    <p:extLst>
      <p:ext uri="{BB962C8B-B14F-4D97-AF65-F5344CB8AC3E}">
        <p14:creationId xmlns:p14="http://schemas.microsoft.com/office/powerpoint/2010/main" val="28580770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AB589-239E-D6C2-C49E-5605F9B38BC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9DA0F17-0B0C-7F34-F9A5-EB128F7080C3}"/>
              </a:ext>
            </a:extLst>
          </p:cNvPr>
          <p:cNvSpPr>
            <a:spLocks noGrp="1"/>
          </p:cNvSpPr>
          <p:nvPr>
            <p:ph type="title"/>
          </p:nvPr>
        </p:nvSpPr>
        <p:spPr/>
        <p:txBody>
          <a:bodyPr/>
          <a:lstStyle/>
          <a:p>
            <a:r>
              <a:rPr lang="en-US" dirty="0"/>
              <a:t>Get Help From the Advocate</a:t>
            </a:r>
          </a:p>
        </p:txBody>
      </p:sp>
      <p:sp>
        <p:nvSpPr>
          <p:cNvPr id="8" name="Text Placeholder 7">
            <a:extLst>
              <a:ext uri="{FF2B5EF4-FFF2-40B4-BE49-F238E27FC236}">
                <a16:creationId xmlns:a16="http://schemas.microsoft.com/office/drawing/2014/main" id="{AF03B4ED-CE75-5FBD-1F57-B16BDB2627BF}"/>
              </a:ext>
            </a:extLst>
          </p:cNvPr>
          <p:cNvSpPr>
            <a:spLocks noGrp="1"/>
          </p:cNvSpPr>
          <p:nvPr>
            <p:ph type="body" sz="quarter" idx="12"/>
          </p:nvPr>
        </p:nvSpPr>
        <p:spPr>
          <a:xfrm>
            <a:off x="723901" y="1141259"/>
            <a:ext cx="5111820" cy="3931089"/>
          </a:xfrm>
        </p:spPr>
        <p:txBody>
          <a:bodyPr/>
          <a:lstStyle/>
          <a:p>
            <a:r>
              <a:rPr lang="en-US" spc="-50" dirty="0"/>
              <a:t>The Office of the Taxpayer Rights Advocate (OTRA) works with taxpayers and the Tax  Department to find tax issue resolution. </a:t>
            </a:r>
          </a:p>
          <a:p>
            <a:pPr>
              <a:spcBef>
                <a:spcPts val="1000"/>
              </a:spcBef>
            </a:pPr>
            <a:r>
              <a:rPr lang="en-US" dirty="0"/>
              <a:t>For assistance: </a:t>
            </a:r>
          </a:p>
          <a:p>
            <a:pPr lvl="1">
              <a:spcBef>
                <a:spcPts val="300"/>
              </a:spcBef>
            </a:pPr>
            <a:r>
              <a:rPr lang="en-US" sz="2400" dirty="0"/>
              <a:t>complete </a:t>
            </a:r>
            <a:r>
              <a:rPr lang="en-US" sz="2400" b="1" dirty="0">
                <a:solidFill>
                  <a:srgbClr val="0B5D66"/>
                </a:solidFill>
              </a:rPr>
              <a:t>Form DTF-911</a:t>
            </a:r>
          </a:p>
          <a:p>
            <a:pPr lvl="1">
              <a:spcBef>
                <a:spcPts val="0"/>
              </a:spcBef>
            </a:pPr>
            <a:r>
              <a:rPr lang="en-US" sz="2400" dirty="0"/>
              <a:t>fax or mail to department</a:t>
            </a:r>
          </a:p>
          <a:p>
            <a:pPr lvl="1">
              <a:spcBef>
                <a:spcPts val="0"/>
              </a:spcBef>
            </a:pPr>
            <a:r>
              <a:rPr lang="en-US" sz="2400" dirty="0"/>
              <a:t>Call: </a:t>
            </a:r>
            <a:r>
              <a:rPr lang="en-US" sz="2400" b="1" dirty="0">
                <a:solidFill>
                  <a:srgbClr val="0B5D66"/>
                </a:solidFill>
              </a:rPr>
              <a:t>518-530-4357</a:t>
            </a:r>
            <a:endParaRPr lang="en-US" sz="2400" dirty="0"/>
          </a:p>
          <a:p>
            <a:r>
              <a:rPr lang="en-US" dirty="0"/>
              <a:t>You will be assigned an advocate.</a:t>
            </a:r>
          </a:p>
        </p:txBody>
      </p:sp>
      <p:pic>
        <p:nvPicPr>
          <p:cNvPr id="5" name="Picture 4" descr="Table&#10;&#10;AI-generated content may be incorrect.">
            <a:extLst>
              <a:ext uri="{FF2B5EF4-FFF2-40B4-BE49-F238E27FC236}">
                <a16:creationId xmlns:a16="http://schemas.microsoft.com/office/drawing/2014/main" id="{847D6B66-251F-888F-AF3F-EBEC1D23F222}"/>
              </a:ext>
            </a:extLst>
          </p:cNvPr>
          <p:cNvPicPr>
            <a:picLocks noChangeAspect="1"/>
          </p:cNvPicPr>
          <p:nvPr/>
        </p:nvPicPr>
        <p:blipFill>
          <a:blip r:embed="rId3">
            <a:extLst>
              <a:ext uri="{28A0092B-C50C-407E-A947-70E740481C1C}">
                <a14:useLocalDpi xmlns:a14="http://schemas.microsoft.com/office/drawing/2010/main" val="0"/>
              </a:ext>
            </a:extLst>
          </a:blip>
          <a:srcRect b="22358"/>
          <a:stretch/>
        </p:blipFill>
        <p:spPr>
          <a:xfrm>
            <a:off x="6669667" y="1264089"/>
            <a:ext cx="5017093" cy="5041543"/>
          </a:xfrm>
          <a:prstGeom prst="rect">
            <a:avLst/>
          </a:prstGeom>
          <a:ln w="12700">
            <a:solidFill>
              <a:srgbClr val="E5EDED"/>
            </a:solidFill>
          </a:ln>
        </p:spPr>
      </p:pic>
      <p:sp>
        <p:nvSpPr>
          <p:cNvPr id="12" name="Freeform: Shape 11">
            <a:extLst>
              <a:ext uri="{FF2B5EF4-FFF2-40B4-BE49-F238E27FC236}">
                <a16:creationId xmlns:a16="http://schemas.microsoft.com/office/drawing/2014/main" id="{E67EEF93-C039-CE3A-AEC2-1FF178C1DD14}"/>
              </a:ext>
            </a:extLst>
          </p:cNvPr>
          <p:cNvSpPr/>
          <p:nvPr/>
        </p:nvSpPr>
        <p:spPr>
          <a:xfrm>
            <a:off x="0" y="5511634"/>
            <a:ext cx="5653668" cy="546752"/>
          </a:xfrm>
          <a:custGeom>
            <a:avLst/>
            <a:gdLst>
              <a:gd name="connsiteX0" fmla="*/ 0 w 5075632"/>
              <a:gd name="connsiteY0" fmla="*/ 0 h 546752"/>
              <a:gd name="connsiteX1" fmla="*/ 4802256 w 5075632"/>
              <a:gd name="connsiteY1" fmla="*/ 0 h 546752"/>
              <a:gd name="connsiteX2" fmla="*/ 5075632 w 5075632"/>
              <a:gd name="connsiteY2" fmla="*/ 273376 h 546752"/>
              <a:gd name="connsiteX3" fmla="*/ 5075631 w 5075632"/>
              <a:gd name="connsiteY3" fmla="*/ 273376 h 546752"/>
              <a:gd name="connsiteX4" fmla="*/ 4802255 w 5075632"/>
              <a:gd name="connsiteY4" fmla="*/ 546752 h 546752"/>
              <a:gd name="connsiteX5" fmla="*/ 0 w 5075632"/>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5632" h="546752">
                <a:moveTo>
                  <a:pt x="0" y="0"/>
                </a:moveTo>
                <a:lnTo>
                  <a:pt x="4802256" y="0"/>
                </a:lnTo>
                <a:cubicBezTo>
                  <a:pt x="4953237" y="0"/>
                  <a:pt x="5075632" y="122395"/>
                  <a:pt x="5075632" y="273376"/>
                </a:cubicBezTo>
                <a:lnTo>
                  <a:pt x="5075631" y="273376"/>
                </a:lnTo>
                <a:cubicBezTo>
                  <a:pt x="5075631" y="424357"/>
                  <a:pt x="4953236" y="546752"/>
                  <a:pt x="4802255"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8D07A4F9-C7DB-D569-5A49-3CBAF807D15D}"/>
              </a:ext>
            </a:extLst>
          </p:cNvPr>
          <p:cNvSpPr txBox="1"/>
          <p:nvPr/>
        </p:nvSpPr>
        <p:spPr>
          <a:xfrm>
            <a:off x="782018" y="5591298"/>
            <a:ext cx="468178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advocate</a:t>
            </a:r>
            <a:r>
              <a:rPr lang="en-US" sz="2000" dirty="0">
                <a:latin typeface="Proxima Nova Rg" panose="02000506030000020004" pitchFamily="50" charset="0"/>
              </a:rPr>
              <a:t>)  </a:t>
            </a:r>
          </a:p>
        </p:txBody>
      </p:sp>
      <p:pic>
        <p:nvPicPr>
          <p:cNvPr id="10" name="Graphic 9">
            <a:extLst>
              <a:ext uri="{FF2B5EF4-FFF2-40B4-BE49-F238E27FC236}">
                <a16:creationId xmlns:a16="http://schemas.microsoft.com/office/drawing/2014/main" id="{46777C28-CB43-83FA-2E7C-6AAED5F8F7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881" y="5519727"/>
            <a:ext cx="629615" cy="629615"/>
          </a:xfrm>
          <a:prstGeom prst="rect">
            <a:avLst/>
          </a:prstGeom>
        </p:spPr>
      </p:pic>
    </p:spTree>
    <p:extLst>
      <p:ext uri="{BB962C8B-B14F-4D97-AF65-F5344CB8AC3E}">
        <p14:creationId xmlns:p14="http://schemas.microsoft.com/office/powerpoint/2010/main" val="19515973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37699-6147-B7B1-C8CB-74ABD2544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BD36B2-DCE1-BC50-CCE6-A41FC797A310}"/>
              </a:ext>
            </a:extLst>
          </p:cNvPr>
          <p:cNvSpPr>
            <a:spLocks noGrp="1"/>
          </p:cNvSpPr>
          <p:nvPr>
            <p:ph type="title"/>
          </p:nvPr>
        </p:nvSpPr>
        <p:spPr/>
        <p:txBody>
          <a:bodyPr/>
          <a:lstStyle/>
          <a:p>
            <a:r>
              <a:rPr lang="en-US" dirty="0">
                <a:cs typeface="Arial" panose="020B0604020202020204" pitchFamily="34" charset="0"/>
              </a:rPr>
              <a:t>Subscription Services</a:t>
            </a:r>
            <a:endParaRPr lang="en-US" dirty="0"/>
          </a:p>
        </p:txBody>
      </p:sp>
      <p:sp>
        <p:nvSpPr>
          <p:cNvPr id="9" name="AutoShape 2" descr="desktop showing ols account messages. messages read refund issues, web file reminder, respond to letter">
            <a:extLst>
              <a:ext uri="{FF2B5EF4-FFF2-40B4-BE49-F238E27FC236}">
                <a16:creationId xmlns:a16="http://schemas.microsoft.com/office/drawing/2014/main" id="{862FFA43-DF0C-A2DB-AA59-A1A9840694D3}"/>
              </a:ext>
            </a:extLst>
          </p:cNvPr>
          <p:cNvSpPr>
            <a:spLocks noChangeAspect="1" noChangeArrowheads="1"/>
          </p:cNvSpPr>
          <p:nvPr/>
        </p:nvSpPr>
        <p:spPr bwMode="auto">
          <a:xfrm>
            <a:off x="0" y="382588"/>
            <a:ext cx="12192000" cy="60912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Proxima Nova Rg" panose="02000506030000020004" pitchFamily="50" charset="0"/>
            </a:endParaRPr>
          </a:p>
        </p:txBody>
      </p:sp>
      <p:grpSp>
        <p:nvGrpSpPr>
          <p:cNvPr id="27" name="Group 26">
            <a:extLst>
              <a:ext uri="{FF2B5EF4-FFF2-40B4-BE49-F238E27FC236}">
                <a16:creationId xmlns:a16="http://schemas.microsoft.com/office/drawing/2014/main" id="{624FC286-A275-88DC-9D46-FF1F6A9ED561}"/>
              </a:ext>
            </a:extLst>
          </p:cNvPr>
          <p:cNvGrpSpPr/>
          <p:nvPr/>
        </p:nvGrpSpPr>
        <p:grpSpPr>
          <a:xfrm>
            <a:off x="3669182" y="742873"/>
            <a:ext cx="4412622" cy="4309063"/>
            <a:chOff x="6228642" y="740641"/>
            <a:chExt cx="4412622" cy="4309063"/>
          </a:xfrm>
        </p:grpSpPr>
        <p:sp>
          <p:nvSpPr>
            <p:cNvPr id="10" name="Rectangle: Rounded Corners 9">
              <a:extLst>
                <a:ext uri="{FF2B5EF4-FFF2-40B4-BE49-F238E27FC236}">
                  <a16:creationId xmlns:a16="http://schemas.microsoft.com/office/drawing/2014/main" id="{71F0FE18-D2CE-8C63-56A2-65DFA61BB9FC}"/>
                </a:ext>
              </a:extLst>
            </p:cNvPr>
            <p:cNvSpPr/>
            <p:nvPr/>
          </p:nvSpPr>
          <p:spPr>
            <a:xfrm>
              <a:off x="6228996" y="1763454"/>
              <a:ext cx="4412268" cy="3286250"/>
            </a:xfrm>
            <a:prstGeom prst="roundRect">
              <a:avLst>
                <a:gd name="adj" fmla="val 10182"/>
              </a:avLst>
            </a:prstGeom>
            <a:solidFill>
              <a:schemeClr val="bg1">
                <a:lumMod val="95000"/>
              </a:schemeClr>
            </a:solidFill>
            <a:ln w="3175">
              <a:solidFill>
                <a:srgbClr val="D0D0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roxima Nova Rg" panose="02000506030000020004" pitchFamily="50" charset="0"/>
                </a:rPr>
                <a:t>   </a:t>
              </a:r>
            </a:p>
          </p:txBody>
        </p:sp>
        <p:pic>
          <p:nvPicPr>
            <p:cNvPr id="14" name="Graphic 13">
              <a:extLst>
                <a:ext uri="{FF2B5EF4-FFF2-40B4-BE49-F238E27FC236}">
                  <a16:creationId xmlns:a16="http://schemas.microsoft.com/office/drawing/2014/main" id="{E6147AD3-17C2-5F12-0B4A-73F71173F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9350" y="740641"/>
              <a:ext cx="4411914" cy="2205958"/>
            </a:xfrm>
            <a:prstGeom prst="rect">
              <a:avLst/>
            </a:prstGeom>
          </p:spPr>
        </p:pic>
        <p:sp>
          <p:nvSpPr>
            <p:cNvPr id="18" name="TextBox 17">
              <a:extLst>
                <a:ext uri="{FF2B5EF4-FFF2-40B4-BE49-F238E27FC236}">
                  <a16:creationId xmlns:a16="http://schemas.microsoft.com/office/drawing/2014/main" id="{23377AEF-73C3-14D6-A17B-0CBCC53342D8}"/>
                </a:ext>
              </a:extLst>
            </p:cNvPr>
            <p:cNvSpPr txBox="1"/>
            <p:nvPr/>
          </p:nvSpPr>
          <p:spPr>
            <a:xfrm>
              <a:off x="6485833" y="3137422"/>
              <a:ext cx="3691308" cy="857292"/>
            </a:xfrm>
            <a:prstGeom prst="rect">
              <a:avLst/>
            </a:prstGeom>
            <a:noFill/>
          </p:spPr>
          <p:txBody>
            <a:bodyPr wrap="square" rtlCol="0">
              <a:spAutoFit/>
            </a:bodyPr>
            <a:lstStyle/>
            <a:p>
              <a:r>
                <a:rPr lang="en-US" sz="2400" b="1" dirty="0">
                  <a:latin typeface="Proxima Nova Rg" panose="02000506030000020004" pitchFamily="50" charset="0"/>
                </a:rPr>
                <a:t>Subscribe to tax tips, news, and updates</a:t>
              </a:r>
            </a:p>
          </p:txBody>
        </p:sp>
        <p:sp>
          <p:nvSpPr>
            <p:cNvPr id="19" name="Rectangle: Rounded Corners 17">
              <a:extLst>
                <a:ext uri="{FF2B5EF4-FFF2-40B4-BE49-F238E27FC236}">
                  <a16:creationId xmlns:a16="http://schemas.microsoft.com/office/drawing/2014/main" id="{DEA85066-71D9-71AD-34B1-DFBAA00FD018}"/>
                </a:ext>
              </a:extLst>
            </p:cNvPr>
            <p:cNvSpPr/>
            <p:nvPr/>
          </p:nvSpPr>
          <p:spPr>
            <a:xfrm>
              <a:off x="6228642" y="4509673"/>
              <a:ext cx="4412621" cy="540031"/>
            </a:xfrm>
            <a:custGeom>
              <a:avLst/>
              <a:gdLst>
                <a:gd name="connsiteX0" fmla="*/ 0 w 3639766"/>
                <a:gd name="connsiteY0" fmla="*/ 276292 h 2713534"/>
                <a:gd name="connsiteX1" fmla="*/ 276292 w 3639766"/>
                <a:gd name="connsiteY1" fmla="*/ 0 h 2713534"/>
                <a:gd name="connsiteX2" fmla="*/ 3363474 w 3639766"/>
                <a:gd name="connsiteY2" fmla="*/ 0 h 2713534"/>
                <a:gd name="connsiteX3" fmla="*/ 3639766 w 3639766"/>
                <a:gd name="connsiteY3" fmla="*/ 276292 h 2713534"/>
                <a:gd name="connsiteX4" fmla="*/ 3639766 w 3639766"/>
                <a:gd name="connsiteY4" fmla="*/ 2437242 h 2713534"/>
                <a:gd name="connsiteX5" fmla="*/ 3363474 w 3639766"/>
                <a:gd name="connsiteY5" fmla="*/ 2713534 h 2713534"/>
                <a:gd name="connsiteX6" fmla="*/ 276292 w 3639766"/>
                <a:gd name="connsiteY6" fmla="*/ 2713534 h 2713534"/>
                <a:gd name="connsiteX7" fmla="*/ 0 w 3639766"/>
                <a:gd name="connsiteY7" fmla="*/ 2437242 h 2713534"/>
                <a:gd name="connsiteX8" fmla="*/ 0 w 3639766"/>
                <a:gd name="connsiteY8" fmla="*/ 276292 h 2713534"/>
                <a:gd name="connsiteX0" fmla="*/ 0 w 3639766"/>
                <a:gd name="connsiteY0" fmla="*/ 296063 h 2733305"/>
                <a:gd name="connsiteX1" fmla="*/ 3363474 w 3639766"/>
                <a:gd name="connsiteY1" fmla="*/ 19771 h 2733305"/>
                <a:gd name="connsiteX2" fmla="*/ 3639766 w 3639766"/>
                <a:gd name="connsiteY2" fmla="*/ 296063 h 2733305"/>
                <a:gd name="connsiteX3" fmla="*/ 3639766 w 3639766"/>
                <a:gd name="connsiteY3" fmla="*/ 2457013 h 2733305"/>
                <a:gd name="connsiteX4" fmla="*/ 3363474 w 3639766"/>
                <a:gd name="connsiteY4" fmla="*/ 2733305 h 2733305"/>
                <a:gd name="connsiteX5" fmla="*/ 276292 w 3639766"/>
                <a:gd name="connsiteY5" fmla="*/ 2733305 h 2733305"/>
                <a:gd name="connsiteX6" fmla="*/ 0 w 3639766"/>
                <a:gd name="connsiteY6" fmla="*/ 2457013 h 2733305"/>
                <a:gd name="connsiteX7" fmla="*/ 0 w 3639766"/>
                <a:gd name="connsiteY7" fmla="*/ 296063 h 2733305"/>
                <a:gd name="connsiteX0" fmla="*/ 0 w 3639766"/>
                <a:gd name="connsiteY0" fmla="*/ 270119 h 2707361"/>
                <a:gd name="connsiteX1" fmla="*/ 3639766 w 3639766"/>
                <a:gd name="connsiteY1" fmla="*/ 270119 h 2707361"/>
                <a:gd name="connsiteX2" fmla="*/ 3639766 w 3639766"/>
                <a:gd name="connsiteY2" fmla="*/ 2431069 h 2707361"/>
                <a:gd name="connsiteX3" fmla="*/ 3363474 w 3639766"/>
                <a:gd name="connsiteY3" fmla="*/ 2707361 h 2707361"/>
                <a:gd name="connsiteX4" fmla="*/ 276292 w 3639766"/>
                <a:gd name="connsiteY4" fmla="*/ 2707361 h 2707361"/>
                <a:gd name="connsiteX5" fmla="*/ 0 w 3639766"/>
                <a:gd name="connsiteY5" fmla="*/ 2431069 h 2707361"/>
                <a:gd name="connsiteX6" fmla="*/ 0 w 3639766"/>
                <a:gd name="connsiteY6" fmla="*/ 270119 h 2707361"/>
                <a:gd name="connsiteX0" fmla="*/ 0 w 3639766"/>
                <a:gd name="connsiteY0" fmla="*/ 0 h 2437242"/>
                <a:gd name="connsiteX1" fmla="*/ 3639766 w 3639766"/>
                <a:gd name="connsiteY1" fmla="*/ 0 h 2437242"/>
                <a:gd name="connsiteX2" fmla="*/ 3639766 w 3639766"/>
                <a:gd name="connsiteY2" fmla="*/ 2160950 h 2437242"/>
                <a:gd name="connsiteX3" fmla="*/ 3363474 w 3639766"/>
                <a:gd name="connsiteY3" fmla="*/ 2437242 h 2437242"/>
                <a:gd name="connsiteX4" fmla="*/ 276292 w 3639766"/>
                <a:gd name="connsiteY4" fmla="*/ 2437242 h 2437242"/>
                <a:gd name="connsiteX5" fmla="*/ 0 w 3639766"/>
                <a:gd name="connsiteY5" fmla="*/ 2160950 h 2437242"/>
                <a:gd name="connsiteX6" fmla="*/ 0 w 3639766"/>
                <a:gd name="connsiteY6" fmla="*/ 0 h 2437242"/>
                <a:gd name="connsiteX0" fmla="*/ 290 w 3640056"/>
                <a:gd name="connsiteY0" fmla="*/ 0 h 2437242"/>
                <a:gd name="connsiteX1" fmla="*/ 3640056 w 3640056"/>
                <a:gd name="connsiteY1" fmla="*/ 0 h 2437242"/>
                <a:gd name="connsiteX2" fmla="*/ 3640056 w 3640056"/>
                <a:gd name="connsiteY2" fmla="*/ 2160950 h 2437242"/>
                <a:gd name="connsiteX3" fmla="*/ 3363764 w 3640056"/>
                <a:gd name="connsiteY3" fmla="*/ 2437242 h 2437242"/>
                <a:gd name="connsiteX4" fmla="*/ 276582 w 3640056"/>
                <a:gd name="connsiteY4" fmla="*/ 2437242 h 2437242"/>
                <a:gd name="connsiteX5" fmla="*/ 290 w 3640056"/>
                <a:gd name="connsiteY5" fmla="*/ 2160950 h 2437242"/>
                <a:gd name="connsiteX6" fmla="*/ 0 w 3640056"/>
                <a:gd name="connsiteY6" fmla="*/ 1991326 h 2437242"/>
                <a:gd name="connsiteX7" fmla="*/ 290 w 3640056"/>
                <a:gd name="connsiteY7" fmla="*/ 0 h 2437242"/>
                <a:gd name="connsiteX0" fmla="*/ 290 w 3640056"/>
                <a:gd name="connsiteY0" fmla="*/ 0 h 2437242"/>
                <a:gd name="connsiteX1" fmla="*/ 3640056 w 3640056"/>
                <a:gd name="connsiteY1" fmla="*/ 0 h 2437242"/>
                <a:gd name="connsiteX2" fmla="*/ 3632718 w 3640056"/>
                <a:gd name="connsiteY2" fmla="*/ 1997547 h 2437242"/>
                <a:gd name="connsiteX3" fmla="*/ 3640056 w 3640056"/>
                <a:gd name="connsiteY3" fmla="*/ 2160950 h 2437242"/>
                <a:gd name="connsiteX4" fmla="*/ 3363764 w 3640056"/>
                <a:gd name="connsiteY4" fmla="*/ 2437242 h 2437242"/>
                <a:gd name="connsiteX5" fmla="*/ 276582 w 3640056"/>
                <a:gd name="connsiteY5" fmla="*/ 2437242 h 2437242"/>
                <a:gd name="connsiteX6" fmla="*/ 290 w 3640056"/>
                <a:gd name="connsiteY6" fmla="*/ 2160950 h 2437242"/>
                <a:gd name="connsiteX7" fmla="*/ 0 w 3640056"/>
                <a:gd name="connsiteY7" fmla="*/ 1991326 h 2437242"/>
                <a:gd name="connsiteX8" fmla="*/ 290 w 3640056"/>
                <a:gd name="connsiteY8" fmla="*/ 0 h 2437242"/>
                <a:gd name="connsiteX0" fmla="*/ 290 w 3640056"/>
                <a:gd name="connsiteY0" fmla="*/ 0 h 2437242"/>
                <a:gd name="connsiteX1" fmla="*/ 3632718 w 3640056"/>
                <a:gd name="connsiteY1" fmla="*/ 1997547 h 2437242"/>
                <a:gd name="connsiteX2" fmla="*/ 3640056 w 3640056"/>
                <a:gd name="connsiteY2" fmla="*/ 2160950 h 2437242"/>
                <a:gd name="connsiteX3" fmla="*/ 3363764 w 3640056"/>
                <a:gd name="connsiteY3" fmla="*/ 2437242 h 2437242"/>
                <a:gd name="connsiteX4" fmla="*/ 276582 w 3640056"/>
                <a:gd name="connsiteY4" fmla="*/ 2437242 h 2437242"/>
                <a:gd name="connsiteX5" fmla="*/ 290 w 3640056"/>
                <a:gd name="connsiteY5" fmla="*/ 2160950 h 2437242"/>
                <a:gd name="connsiteX6" fmla="*/ 0 w 3640056"/>
                <a:gd name="connsiteY6" fmla="*/ 1991326 h 2437242"/>
                <a:gd name="connsiteX7" fmla="*/ 290 w 3640056"/>
                <a:gd name="connsiteY7" fmla="*/ 0 h 2437242"/>
                <a:gd name="connsiteX0" fmla="*/ 0 w 3640056"/>
                <a:gd name="connsiteY0" fmla="*/ 17923 h 463839"/>
                <a:gd name="connsiteX1" fmla="*/ 3632718 w 3640056"/>
                <a:gd name="connsiteY1" fmla="*/ 24144 h 463839"/>
                <a:gd name="connsiteX2" fmla="*/ 3640056 w 3640056"/>
                <a:gd name="connsiteY2" fmla="*/ 187547 h 463839"/>
                <a:gd name="connsiteX3" fmla="*/ 3363764 w 3640056"/>
                <a:gd name="connsiteY3" fmla="*/ 463839 h 463839"/>
                <a:gd name="connsiteX4" fmla="*/ 276582 w 3640056"/>
                <a:gd name="connsiteY4" fmla="*/ 463839 h 463839"/>
                <a:gd name="connsiteX5" fmla="*/ 290 w 3640056"/>
                <a:gd name="connsiteY5" fmla="*/ 187547 h 463839"/>
                <a:gd name="connsiteX6" fmla="*/ 0 w 3640056"/>
                <a:gd name="connsiteY6" fmla="*/ 17923 h 463839"/>
                <a:gd name="connsiteX0" fmla="*/ 0 w 3640056"/>
                <a:gd name="connsiteY0" fmla="*/ 0 h 445916"/>
                <a:gd name="connsiteX1" fmla="*/ 3632718 w 3640056"/>
                <a:gd name="connsiteY1" fmla="*/ 6221 h 445916"/>
                <a:gd name="connsiteX2" fmla="*/ 3640056 w 3640056"/>
                <a:gd name="connsiteY2" fmla="*/ 169624 h 445916"/>
                <a:gd name="connsiteX3" fmla="*/ 3363764 w 3640056"/>
                <a:gd name="connsiteY3" fmla="*/ 445916 h 445916"/>
                <a:gd name="connsiteX4" fmla="*/ 276582 w 3640056"/>
                <a:gd name="connsiteY4" fmla="*/ 445916 h 445916"/>
                <a:gd name="connsiteX5" fmla="*/ 290 w 3640056"/>
                <a:gd name="connsiteY5" fmla="*/ 169624 h 445916"/>
                <a:gd name="connsiteX6" fmla="*/ 0 w 3640056"/>
                <a:gd name="connsiteY6" fmla="*/ 0 h 445916"/>
                <a:gd name="connsiteX0" fmla="*/ 0 w 3649406"/>
                <a:gd name="connsiteY0" fmla="*/ 0 h 445916"/>
                <a:gd name="connsiteX1" fmla="*/ 3649406 w 3649406"/>
                <a:gd name="connsiteY1" fmla="*/ 6221 h 445916"/>
                <a:gd name="connsiteX2" fmla="*/ 3640056 w 3649406"/>
                <a:gd name="connsiteY2" fmla="*/ 169624 h 445916"/>
                <a:gd name="connsiteX3" fmla="*/ 3363764 w 3649406"/>
                <a:gd name="connsiteY3" fmla="*/ 445916 h 445916"/>
                <a:gd name="connsiteX4" fmla="*/ 276582 w 3649406"/>
                <a:gd name="connsiteY4" fmla="*/ 445916 h 445916"/>
                <a:gd name="connsiteX5" fmla="*/ 290 w 3649406"/>
                <a:gd name="connsiteY5" fmla="*/ 169624 h 445916"/>
                <a:gd name="connsiteX6" fmla="*/ 0 w 3649406"/>
                <a:gd name="connsiteY6" fmla="*/ 0 h 445916"/>
                <a:gd name="connsiteX0" fmla="*/ 0 w 3640056"/>
                <a:gd name="connsiteY0" fmla="*/ 0 h 445916"/>
                <a:gd name="connsiteX1" fmla="*/ 3636056 w 3640056"/>
                <a:gd name="connsiteY1" fmla="*/ 16232 h 445916"/>
                <a:gd name="connsiteX2" fmla="*/ 3640056 w 3640056"/>
                <a:gd name="connsiteY2" fmla="*/ 169624 h 445916"/>
                <a:gd name="connsiteX3" fmla="*/ 3363764 w 3640056"/>
                <a:gd name="connsiteY3" fmla="*/ 445916 h 445916"/>
                <a:gd name="connsiteX4" fmla="*/ 276582 w 3640056"/>
                <a:gd name="connsiteY4" fmla="*/ 445916 h 445916"/>
                <a:gd name="connsiteX5" fmla="*/ 290 w 3640056"/>
                <a:gd name="connsiteY5" fmla="*/ 169624 h 445916"/>
                <a:gd name="connsiteX6" fmla="*/ 0 w 3640056"/>
                <a:gd name="connsiteY6" fmla="*/ 0 h 445916"/>
                <a:gd name="connsiteX0" fmla="*/ 0 w 3642730"/>
                <a:gd name="connsiteY0" fmla="*/ 0 h 445916"/>
                <a:gd name="connsiteX1" fmla="*/ 3642730 w 3642730"/>
                <a:gd name="connsiteY1" fmla="*/ 16232 h 445916"/>
                <a:gd name="connsiteX2" fmla="*/ 3640056 w 3642730"/>
                <a:gd name="connsiteY2" fmla="*/ 169624 h 445916"/>
                <a:gd name="connsiteX3" fmla="*/ 3363764 w 3642730"/>
                <a:gd name="connsiteY3" fmla="*/ 445916 h 445916"/>
                <a:gd name="connsiteX4" fmla="*/ 276582 w 3642730"/>
                <a:gd name="connsiteY4" fmla="*/ 445916 h 445916"/>
                <a:gd name="connsiteX5" fmla="*/ 290 w 3642730"/>
                <a:gd name="connsiteY5" fmla="*/ 169624 h 445916"/>
                <a:gd name="connsiteX6" fmla="*/ 0 w 3642730"/>
                <a:gd name="connsiteY6" fmla="*/ 0 h 44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2730" h="445916">
                  <a:moveTo>
                    <a:pt x="0" y="0"/>
                  </a:moveTo>
                  <a:lnTo>
                    <a:pt x="3642730" y="16232"/>
                  </a:lnTo>
                  <a:cubicBezTo>
                    <a:pt x="3641839" y="67363"/>
                    <a:pt x="3640947" y="118493"/>
                    <a:pt x="3640056" y="169624"/>
                  </a:cubicBezTo>
                  <a:cubicBezTo>
                    <a:pt x="3640056" y="322216"/>
                    <a:pt x="3516356" y="445916"/>
                    <a:pt x="3363764" y="445916"/>
                  </a:cubicBezTo>
                  <a:lnTo>
                    <a:pt x="276582" y="445916"/>
                  </a:lnTo>
                  <a:cubicBezTo>
                    <a:pt x="123990" y="445916"/>
                    <a:pt x="290" y="322216"/>
                    <a:pt x="290" y="169624"/>
                  </a:cubicBezTo>
                  <a:cubicBezTo>
                    <a:pt x="193" y="113083"/>
                    <a:pt x="97" y="56541"/>
                    <a:pt x="0" y="0"/>
                  </a:cubicBezTo>
                  <a:close/>
                </a:path>
              </a:pathLst>
            </a:custGeom>
            <a:solidFill>
              <a:schemeClr val="bg1"/>
            </a:solidFill>
            <a:ln w="3175">
              <a:solidFill>
                <a:srgbClr val="D0D0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roxima Nova Rg" panose="02000506030000020004" pitchFamily="50" charset="0"/>
                </a:rPr>
                <a:t>   </a:t>
              </a:r>
            </a:p>
          </p:txBody>
        </p:sp>
        <p:pic>
          <p:nvPicPr>
            <p:cNvPr id="23" name="Picture 22" descr="Logo&#10;&#10;AI-generated content may be incorrect.">
              <a:extLst>
                <a:ext uri="{FF2B5EF4-FFF2-40B4-BE49-F238E27FC236}">
                  <a16:creationId xmlns:a16="http://schemas.microsoft.com/office/drawing/2014/main" id="{D0D73E76-EB01-73DD-5ED6-0225A6EFA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5986" y="4588690"/>
              <a:ext cx="1498895" cy="402929"/>
            </a:xfrm>
            <a:prstGeom prst="rect">
              <a:avLst/>
            </a:prstGeom>
          </p:spPr>
        </p:pic>
        <p:sp>
          <p:nvSpPr>
            <p:cNvPr id="25" name="Rectangle: Rounded Corners 24">
              <a:extLst>
                <a:ext uri="{FF2B5EF4-FFF2-40B4-BE49-F238E27FC236}">
                  <a16:creationId xmlns:a16="http://schemas.microsoft.com/office/drawing/2014/main" id="{91680602-9B27-1065-E8E1-EBB9E1764613}"/>
                </a:ext>
              </a:extLst>
            </p:cNvPr>
            <p:cNvSpPr/>
            <p:nvPr/>
          </p:nvSpPr>
          <p:spPr>
            <a:xfrm>
              <a:off x="6485194" y="4588690"/>
              <a:ext cx="1539962" cy="397250"/>
            </a:xfrm>
            <a:prstGeom prst="roundRect">
              <a:avLst>
                <a:gd name="adj" fmla="val 50000"/>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grpSp>
      <p:sp>
        <p:nvSpPr>
          <p:cNvPr id="12" name="Freeform: Shape 11">
            <a:extLst>
              <a:ext uri="{FF2B5EF4-FFF2-40B4-BE49-F238E27FC236}">
                <a16:creationId xmlns:a16="http://schemas.microsoft.com/office/drawing/2014/main" id="{C70DB2DE-339F-BE7F-938C-F210D2348CA4}"/>
              </a:ext>
            </a:extLst>
          </p:cNvPr>
          <p:cNvSpPr/>
          <p:nvPr/>
        </p:nvSpPr>
        <p:spPr>
          <a:xfrm>
            <a:off x="0" y="5511635"/>
            <a:ext cx="5670926" cy="555889"/>
          </a:xfrm>
          <a:custGeom>
            <a:avLst/>
            <a:gdLst>
              <a:gd name="connsiteX0" fmla="*/ 0 w 5670926"/>
              <a:gd name="connsiteY0" fmla="*/ 0 h 555889"/>
              <a:gd name="connsiteX1" fmla="*/ 5397550 w 5670926"/>
              <a:gd name="connsiteY1" fmla="*/ 0 h 555889"/>
              <a:gd name="connsiteX2" fmla="*/ 5670926 w 5670926"/>
              <a:gd name="connsiteY2" fmla="*/ 273376 h 555889"/>
              <a:gd name="connsiteX3" fmla="*/ 5670925 w 5670926"/>
              <a:gd name="connsiteY3" fmla="*/ 273376 h 555889"/>
              <a:gd name="connsiteX4" fmla="*/ 5397549 w 5670926"/>
              <a:gd name="connsiteY4" fmla="*/ 546752 h 555889"/>
              <a:gd name="connsiteX5" fmla="*/ 0 w 5670926"/>
              <a:gd name="connsiteY5" fmla="*/ 555889 h 55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0926" h="555889">
                <a:moveTo>
                  <a:pt x="0" y="0"/>
                </a:moveTo>
                <a:lnTo>
                  <a:pt x="5397550" y="0"/>
                </a:lnTo>
                <a:cubicBezTo>
                  <a:pt x="5548531" y="0"/>
                  <a:pt x="5670926" y="122395"/>
                  <a:pt x="5670926" y="273376"/>
                </a:cubicBezTo>
                <a:lnTo>
                  <a:pt x="5670925" y="273376"/>
                </a:lnTo>
                <a:cubicBezTo>
                  <a:pt x="5670925" y="424357"/>
                  <a:pt x="5548530" y="546752"/>
                  <a:pt x="5397549" y="546752"/>
                </a:cubicBezTo>
                <a:lnTo>
                  <a:pt x="0" y="555889"/>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115C67AA-F66F-86DC-69B8-C95F6AD7F9A4}"/>
              </a:ext>
            </a:extLst>
          </p:cNvPr>
          <p:cNvSpPr txBox="1"/>
          <p:nvPr/>
        </p:nvSpPr>
        <p:spPr>
          <a:xfrm>
            <a:off x="782017" y="5591298"/>
            <a:ext cx="5228257"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subscribe</a:t>
            </a:r>
            <a:r>
              <a:rPr lang="en-US" sz="2000" dirty="0">
                <a:latin typeface="Proxima Nova Rg" panose="02000506030000020004" pitchFamily="50" charset="0"/>
              </a:rPr>
              <a:t>)  </a:t>
            </a:r>
          </a:p>
        </p:txBody>
      </p:sp>
      <p:pic>
        <p:nvPicPr>
          <p:cNvPr id="8" name="Graphic 7">
            <a:extLst>
              <a:ext uri="{FF2B5EF4-FFF2-40B4-BE49-F238E27FC236}">
                <a16:creationId xmlns:a16="http://schemas.microsoft.com/office/drawing/2014/main" id="{68AFA3F9-79EE-33F0-53E9-3070CBBBA8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6881" y="5519727"/>
            <a:ext cx="629615" cy="629615"/>
          </a:xfrm>
          <a:prstGeom prst="rect">
            <a:avLst/>
          </a:prstGeom>
        </p:spPr>
      </p:pic>
    </p:spTree>
    <p:extLst>
      <p:ext uri="{BB962C8B-B14F-4D97-AF65-F5344CB8AC3E}">
        <p14:creationId xmlns:p14="http://schemas.microsoft.com/office/powerpoint/2010/main" val="4514446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DFB53-13CA-F550-2348-33F8FCEB9F4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879BCAD-3808-0516-C0A8-179316F16D1F}"/>
              </a:ext>
            </a:extLst>
          </p:cNvPr>
          <p:cNvSpPr>
            <a:spLocks noGrp="1"/>
          </p:cNvSpPr>
          <p:nvPr>
            <p:ph type="title"/>
          </p:nvPr>
        </p:nvSpPr>
        <p:spPr/>
        <p:txBody>
          <a:bodyPr/>
          <a:lstStyle/>
          <a:p>
            <a:r>
              <a:rPr lang="en-US" dirty="0">
                <a:cs typeface="Arial" panose="020B0604020202020204" pitchFamily="34" charset="0"/>
              </a:rPr>
              <a:t>Subscription Services</a:t>
            </a:r>
            <a:endParaRPr lang="en-US" dirty="0"/>
          </a:p>
        </p:txBody>
      </p:sp>
      <p:sp>
        <p:nvSpPr>
          <p:cNvPr id="7" name="Text Placeholder 6">
            <a:extLst>
              <a:ext uri="{FF2B5EF4-FFF2-40B4-BE49-F238E27FC236}">
                <a16:creationId xmlns:a16="http://schemas.microsoft.com/office/drawing/2014/main" id="{ABE75176-9A5B-7145-9CCC-B71AF5EDD3A5}"/>
              </a:ext>
            </a:extLst>
          </p:cNvPr>
          <p:cNvSpPr>
            <a:spLocks noGrp="1"/>
          </p:cNvSpPr>
          <p:nvPr>
            <p:ph type="body" sz="quarter" idx="11"/>
          </p:nvPr>
        </p:nvSpPr>
        <p:spPr>
          <a:xfrm>
            <a:off x="617693" y="1614211"/>
            <a:ext cx="5478308" cy="503021"/>
          </a:xfrm>
        </p:spPr>
        <p:txBody>
          <a:bodyPr/>
          <a:lstStyle/>
          <a:p>
            <a:r>
              <a:rPr lang="en-US" dirty="0">
                <a:latin typeface="Proxima Nova Rg" panose="02000506030000020004" pitchFamily="50" charset="0"/>
              </a:rPr>
              <a:t>Subscribe to receive emails with:</a:t>
            </a:r>
          </a:p>
        </p:txBody>
      </p:sp>
      <p:sp>
        <p:nvSpPr>
          <p:cNvPr id="8" name="Text Placeholder 7">
            <a:extLst>
              <a:ext uri="{FF2B5EF4-FFF2-40B4-BE49-F238E27FC236}">
                <a16:creationId xmlns:a16="http://schemas.microsoft.com/office/drawing/2014/main" id="{1CB0FC8C-B63E-60AA-46BF-604C4F8C4D0D}"/>
              </a:ext>
            </a:extLst>
          </p:cNvPr>
          <p:cNvSpPr>
            <a:spLocks noGrp="1"/>
          </p:cNvSpPr>
          <p:nvPr>
            <p:ph type="body" sz="quarter" idx="12"/>
          </p:nvPr>
        </p:nvSpPr>
        <p:spPr>
          <a:xfrm>
            <a:off x="723901" y="2150627"/>
            <a:ext cx="5010977" cy="2513013"/>
          </a:xfrm>
        </p:spPr>
        <p:txBody>
          <a:bodyPr/>
          <a:lstStyle/>
          <a:p>
            <a:r>
              <a:rPr lang="en-US" dirty="0"/>
              <a:t>tax tips</a:t>
            </a:r>
          </a:p>
          <a:p>
            <a:r>
              <a:rPr lang="en-US" dirty="0"/>
              <a:t>tax guidance, such as new publications or regulation changes</a:t>
            </a:r>
          </a:p>
          <a:p>
            <a:r>
              <a:rPr lang="en-US" dirty="0"/>
              <a:t>filing updates and reminders, and </a:t>
            </a:r>
          </a:p>
          <a:p>
            <a:r>
              <a:rPr lang="en-US" dirty="0"/>
              <a:t>press releases.</a:t>
            </a:r>
          </a:p>
          <a:p>
            <a:pPr marL="64008" indent="0">
              <a:buNone/>
            </a:pPr>
            <a:endParaRPr lang="en-US" dirty="0"/>
          </a:p>
        </p:txBody>
      </p:sp>
      <p:sp>
        <p:nvSpPr>
          <p:cNvPr id="13" name="Rectangle: Rounded Corners 12">
            <a:extLst>
              <a:ext uri="{FF2B5EF4-FFF2-40B4-BE49-F238E27FC236}">
                <a16:creationId xmlns:a16="http://schemas.microsoft.com/office/drawing/2014/main" id="{6022C180-2093-DB30-EB99-250E93DB1516}"/>
              </a:ext>
            </a:extLst>
          </p:cNvPr>
          <p:cNvSpPr/>
          <p:nvPr/>
        </p:nvSpPr>
        <p:spPr>
          <a:xfrm>
            <a:off x="7109717" y="863978"/>
            <a:ext cx="3585682" cy="5285431"/>
          </a:xfrm>
          <a:prstGeom prst="roundRect">
            <a:avLst>
              <a:gd name="adj" fmla="val 7686"/>
            </a:avLst>
          </a:prstGeom>
          <a:solidFill>
            <a:srgbClr val="E5EDED">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4" name="Text Placeholder 7">
            <a:extLst>
              <a:ext uri="{FF2B5EF4-FFF2-40B4-BE49-F238E27FC236}">
                <a16:creationId xmlns:a16="http://schemas.microsoft.com/office/drawing/2014/main" id="{066D09C5-F258-98B8-C25B-87C0C106F723}"/>
              </a:ext>
            </a:extLst>
          </p:cNvPr>
          <p:cNvSpPr txBox="1">
            <a:spLocks/>
          </p:cNvSpPr>
          <p:nvPr/>
        </p:nvSpPr>
        <p:spPr>
          <a:xfrm>
            <a:off x="7313870" y="982332"/>
            <a:ext cx="3227416" cy="4678232"/>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0B5D66"/>
              </a:buClr>
              <a:buNone/>
            </a:pPr>
            <a:r>
              <a:rPr lang="en-US" sz="1800" b="1" dirty="0">
                <a:solidFill>
                  <a:srgbClr val="0B5D66"/>
                </a:solidFill>
              </a:rPr>
              <a:t>Tax Type Information</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Adult-use cannabis</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Alcoholic beverages tax and beverage</a:t>
            </a:r>
            <a:br>
              <a:rPr lang="en-US" sz="1100" dirty="0"/>
            </a:br>
            <a:r>
              <a:rPr lang="en-US" sz="1100" dirty="0"/>
              <a:t>container deposits</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Cigarette, tobacco, and vapor products taxes</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Congestion surcharge</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Corporation tax</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Employer Compensation Expense Program</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Medical cannabis and opioid taxes</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Metropolitan commuter transportation mobility tax (MCTMT)</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Miscellaneous tax</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Personal income tax</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Real estate transfer tax and mortgage</a:t>
            </a:r>
            <a:br>
              <a:rPr lang="en-US" sz="1100" dirty="0"/>
            </a:br>
            <a:r>
              <a:rPr lang="en-US" sz="1100" dirty="0"/>
              <a:t>recording tax</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Sales tax</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Sales tax exempt organizations</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Wireless communications surcharges  </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Withholding tax</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Partnerships</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Pass-through entity tax (PTET)</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Highway use tax (HUT)</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IFTA  </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Estate tax</a:t>
            </a:r>
          </a:p>
        </p:txBody>
      </p:sp>
    </p:spTree>
    <p:extLst>
      <p:ext uri="{BB962C8B-B14F-4D97-AF65-F5344CB8AC3E}">
        <p14:creationId xmlns:p14="http://schemas.microsoft.com/office/powerpoint/2010/main" val="1883864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EEF98-D8B5-53E1-B48B-FD92979DF641}"/>
            </a:ext>
          </a:extLst>
        </p:cNvPr>
        <p:cNvGrpSpPr/>
        <p:nvPr/>
      </p:nvGrpSpPr>
      <p:grpSpPr>
        <a:xfrm>
          <a:off x="0" y="0"/>
          <a:ext cx="0" cy="0"/>
          <a:chOff x="0" y="0"/>
          <a:chExt cx="0" cy="0"/>
        </a:xfrm>
      </p:grpSpPr>
    </p:spTree>
    <p:extLst>
      <p:ext uri="{BB962C8B-B14F-4D97-AF65-F5344CB8AC3E}">
        <p14:creationId xmlns:p14="http://schemas.microsoft.com/office/powerpoint/2010/main" val="2204009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A4319-0175-19B2-ACCE-ACD9B2FFB69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BCCF812-0C5F-07B0-6EEF-18F4E8B65493}"/>
              </a:ext>
            </a:extLst>
          </p:cNvPr>
          <p:cNvSpPr>
            <a:spLocks noGrp="1"/>
          </p:cNvSpPr>
          <p:nvPr>
            <p:ph type="title"/>
          </p:nvPr>
        </p:nvSpPr>
        <p:spPr/>
        <p:txBody>
          <a:bodyPr/>
          <a:lstStyle/>
          <a:p>
            <a:r>
              <a:rPr lang="en-US" dirty="0"/>
              <a:t>TP-301, </a:t>
            </a:r>
            <a:r>
              <a:rPr lang="en-US" i="1" dirty="0"/>
              <a:t>Income Tax Worksheet </a:t>
            </a:r>
          </a:p>
        </p:txBody>
      </p:sp>
      <p:sp>
        <p:nvSpPr>
          <p:cNvPr id="8" name="Text Placeholder 7">
            <a:extLst>
              <a:ext uri="{FF2B5EF4-FFF2-40B4-BE49-F238E27FC236}">
                <a16:creationId xmlns:a16="http://schemas.microsoft.com/office/drawing/2014/main" id="{981827AC-8E37-20D4-452C-82CBBA29BD99}"/>
              </a:ext>
            </a:extLst>
          </p:cNvPr>
          <p:cNvSpPr>
            <a:spLocks noGrp="1"/>
          </p:cNvSpPr>
          <p:nvPr>
            <p:ph type="body" sz="quarter" idx="12"/>
          </p:nvPr>
        </p:nvSpPr>
        <p:spPr>
          <a:xfrm>
            <a:off x="617693" y="1387366"/>
            <a:ext cx="5152486" cy="4511566"/>
          </a:xfrm>
        </p:spPr>
        <p:txBody>
          <a:bodyPr/>
          <a:lstStyle/>
          <a:p>
            <a:pPr marL="64008" indent="0">
              <a:buNone/>
            </a:pPr>
            <a:r>
              <a:rPr lang="en-US" b="1" dirty="0">
                <a:solidFill>
                  <a:srgbClr val="0B5D66"/>
                </a:solidFill>
              </a:rPr>
              <a:t>Includes all NY specific items that do not automatically carry forward from the federal return, including:</a:t>
            </a:r>
          </a:p>
          <a:p>
            <a:r>
              <a:rPr lang="en-US" b="1" dirty="0"/>
              <a:t>Additions </a:t>
            </a:r>
            <a:r>
              <a:rPr lang="en-US" dirty="0"/>
              <a:t>such as state retirement contributions</a:t>
            </a:r>
          </a:p>
          <a:p>
            <a:r>
              <a:rPr lang="en-US" b="1" dirty="0"/>
              <a:t>Subtractions</a:t>
            </a:r>
            <a:r>
              <a:rPr lang="en-US" dirty="0"/>
              <a:t> such as private and public employee pension exclusions</a:t>
            </a:r>
          </a:p>
          <a:p>
            <a:r>
              <a:rPr lang="en-US" b="1" dirty="0"/>
              <a:t>Credits</a:t>
            </a:r>
            <a:r>
              <a:rPr lang="en-US" dirty="0"/>
              <a:t> that apply to NYS and NYC only</a:t>
            </a:r>
          </a:p>
          <a:p>
            <a:endParaRPr lang="en-US" dirty="0"/>
          </a:p>
        </p:txBody>
      </p:sp>
      <p:pic>
        <p:nvPicPr>
          <p:cNvPr id="9" name="Picture 8">
            <a:extLst>
              <a:ext uri="{FF2B5EF4-FFF2-40B4-BE49-F238E27FC236}">
                <a16:creationId xmlns:a16="http://schemas.microsoft.com/office/drawing/2014/main" id="{CCBF24BC-40B6-2C79-CF10-2DA67CA956CC}"/>
              </a:ext>
            </a:extLst>
          </p:cNvPr>
          <p:cNvPicPr>
            <a:picLocks noChangeAspect="1"/>
          </p:cNvPicPr>
          <p:nvPr/>
        </p:nvPicPr>
        <p:blipFill>
          <a:blip r:embed="rId3"/>
          <a:stretch>
            <a:fillRect/>
          </a:stretch>
        </p:blipFill>
        <p:spPr>
          <a:xfrm>
            <a:off x="6096000" y="803100"/>
            <a:ext cx="5989790" cy="5414352"/>
          </a:xfrm>
          <a:prstGeom prst="rect">
            <a:avLst/>
          </a:prstGeom>
        </p:spPr>
      </p:pic>
    </p:spTree>
    <p:extLst>
      <p:ext uri="{BB962C8B-B14F-4D97-AF65-F5344CB8AC3E}">
        <p14:creationId xmlns:p14="http://schemas.microsoft.com/office/powerpoint/2010/main" val="3529369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1C8EC-EB27-2279-E668-60B9E0E370F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7285CFC-FC5D-608C-3AEE-328D98F11AC8}"/>
              </a:ext>
            </a:extLst>
          </p:cNvPr>
          <p:cNvPicPr>
            <a:picLocks noChangeAspect="1"/>
          </p:cNvPicPr>
          <p:nvPr/>
        </p:nvPicPr>
        <p:blipFill>
          <a:blip r:embed="rId3" cstate="screen">
            <a:extLst>
              <a:ext uri="{28A0092B-C50C-407E-A947-70E740481C1C}">
                <a14:useLocalDpi xmlns:a14="http://schemas.microsoft.com/office/drawing/2010/main"/>
              </a:ext>
            </a:extLst>
          </a:blip>
          <a:srcRect l="14475" r="14461" b="1584"/>
          <a:stretch/>
        </p:blipFill>
        <p:spPr>
          <a:xfrm>
            <a:off x="6096000" y="676274"/>
            <a:ext cx="6096000" cy="5630878"/>
          </a:xfrm>
          <a:prstGeom prst="rect">
            <a:avLst/>
          </a:prstGeom>
        </p:spPr>
      </p:pic>
      <p:sp>
        <p:nvSpPr>
          <p:cNvPr id="6" name="Title 5">
            <a:extLst>
              <a:ext uri="{FF2B5EF4-FFF2-40B4-BE49-F238E27FC236}">
                <a16:creationId xmlns:a16="http://schemas.microsoft.com/office/drawing/2014/main" id="{2EA673D4-C9D0-2635-DF85-711FEAB5B22E}"/>
              </a:ext>
            </a:extLst>
          </p:cNvPr>
          <p:cNvSpPr>
            <a:spLocks noGrp="1"/>
          </p:cNvSpPr>
          <p:nvPr>
            <p:ph type="title"/>
          </p:nvPr>
        </p:nvSpPr>
        <p:spPr/>
        <p:txBody>
          <a:bodyPr/>
          <a:lstStyle/>
          <a:p>
            <a:r>
              <a:rPr lang="en-US" dirty="0"/>
              <a:t>Tax Professional Hotline</a:t>
            </a:r>
          </a:p>
        </p:txBody>
      </p:sp>
      <p:sp>
        <p:nvSpPr>
          <p:cNvPr id="8" name="Text Placeholder 7">
            <a:extLst>
              <a:ext uri="{FF2B5EF4-FFF2-40B4-BE49-F238E27FC236}">
                <a16:creationId xmlns:a16="http://schemas.microsoft.com/office/drawing/2014/main" id="{B100CC85-EC44-A1BC-7F35-71ED695F0F22}"/>
              </a:ext>
            </a:extLst>
          </p:cNvPr>
          <p:cNvSpPr>
            <a:spLocks noGrp="1"/>
          </p:cNvSpPr>
          <p:nvPr>
            <p:ph type="body" sz="quarter" idx="12"/>
          </p:nvPr>
        </p:nvSpPr>
        <p:spPr>
          <a:xfrm>
            <a:off x="723901" y="1632889"/>
            <a:ext cx="5372099" cy="2323236"/>
          </a:xfrm>
        </p:spPr>
        <p:txBody>
          <a:bodyPr/>
          <a:lstStyle/>
          <a:p>
            <a:r>
              <a:rPr lang="en-US" dirty="0"/>
              <a:t>Available to tax professionals and volunteer preparers.</a:t>
            </a:r>
          </a:p>
          <a:p>
            <a:r>
              <a:rPr lang="en-US" dirty="0"/>
              <a:t>Limited or no wait time.</a:t>
            </a:r>
          </a:p>
          <a:p>
            <a:r>
              <a:rPr lang="en-US" dirty="0"/>
              <a:t>Experienced staff to answer</a:t>
            </a:r>
            <a:br>
              <a:rPr lang="en-US" dirty="0"/>
            </a:br>
            <a:r>
              <a:rPr lang="en-US" dirty="0"/>
              <a:t>more technical questions.</a:t>
            </a:r>
          </a:p>
          <a:p>
            <a:endParaRPr lang="en-US" dirty="0"/>
          </a:p>
        </p:txBody>
      </p:sp>
      <p:grpSp>
        <p:nvGrpSpPr>
          <p:cNvPr id="10" name="Group 9">
            <a:extLst>
              <a:ext uri="{FF2B5EF4-FFF2-40B4-BE49-F238E27FC236}">
                <a16:creationId xmlns:a16="http://schemas.microsoft.com/office/drawing/2014/main" id="{CF6EB456-46D6-1670-6400-F2C0D6464FAB}"/>
              </a:ext>
            </a:extLst>
          </p:cNvPr>
          <p:cNvGrpSpPr/>
          <p:nvPr/>
        </p:nvGrpSpPr>
        <p:grpSpPr>
          <a:xfrm>
            <a:off x="617693" y="4057252"/>
            <a:ext cx="4758432" cy="1245333"/>
            <a:chOff x="482322" y="4057252"/>
            <a:chExt cx="4758432" cy="1245333"/>
          </a:xfrm>
        </p:grpSpPr>
        <p:sp>
          <p:nvSpPr>
            <p:cNvPr id="2" name="Rectangle: Rounded Corners 1">
              <a:extLst>
                <a:ext uri="{FF2B5EF4-FFF2-40B4-BE49-F238E27FC236}">
                  <a16:creationId xmlns:a16="http://schemas.microsoft.com/office/drawing/2014/main" id="{83CBEE1D-930E-7F99-4B3A-30F653904946}"/>
                </a:ext>
              </a:extLst>
            </p:cNvPr>
            <p:cNvSpPr/>
            <p:nvPr/>
          </p:nvSpPr>
          <p:spPr>
            <a:xfrm>
              <a:off x="482322" y="4057252"/>
              <a:ext cx="4758432" cy="1245333"/>
            </a:xfrm>
            <a:prstGeom prst="roundRect">
              <a:avLst>
                <a:gd name="adj" fmla="val 50000"/>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100" dirty="0">
                <a:solidFill>
                  <a:schemeClr val="tx1"/>
                </a:solidFill>
                <a:latin typeface="Proxima Nova Rg" panose="02000506030000020004" pitchFamily="50" charset="0"/>
              </a:endParaRPr>
            </a:p>
          </p:txBody>
        </p:sp>
        <p:sp>
          <p:nvSpPr>
            <p:cNvPr id="3" name="TextBox 2">
              <a:extLst>
                <a:ext uri="{FF2B5EF4-FFF2-40B4-BE49-F238E27FC236}">
                  <a16:creationId xmlns:a16="http://schemas.microsoft.com/office/drawing/2014/main" id="{34E6541D-0AA2-66C0-C736-A23E20997315}"/>
                </a:ext>
              </a:extLst>
            </p:cNvPr>
            <p:cNvSpPr txBox="1"/>
            <p:nvPr/>
          </p:nvSpPr>
          <p:spPr>
            <a:xfrm>
              <a:off x="1416819" y="4376559"/>
              <a:ext cx="3803840" cy="646331"/>
            </a:xfrm>
            <a:prstGeom prst="rect">
              <a:avLst/>
            </a:prstGeom>
            <a:noFill/>
          </p:spPr>
          <p:txBody>
            <a:bodyPr wrap="square" rtlCol="0">
              <a:spAutoFit/>
            </a:bodyPr>
            <a:lstStyle/>
            <a:p>
              <a:pPr algn="ctr"/>
              <a:r>
                <a:rPr lang="en-US" sz="3600" b="1" dirty="0">
                  <a:solidFill>
                    <a:srgbClr val="0A5D65"/>
                  </a:solidFill>
                  <a:latin typeface="Proxima Nova Rg" panose="02000506030000020004" pitchFamily="50" charset="0"/>
                </a:rPr>
                <a:t>(518) 457-5451</a:t>
              </a:r>
            </a:p>
          </p:txBody>
        </p:sp>
        <p:pic>
          <p:nvPicPr>
            <p:cNvPr id="4" name="Graphic 3">
              <a:extLst>
                <a:ext uri="{FF2B5EF4-FFF2-40B4-BE49-F238E27FC236}">
                  <a16:creationId xmlns:a16="http://schemas.microsoft.com/office/drawing/2014/main" id="{F3E4C647-804E-3671-456C-2ECBED5375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781" y="4235820"/>
              <a:ext cx="887618" cy="887618"/>
            </a:xfrm>
            <a:prstGeom prst="rect">
              <a:avLst/>
            </a:prstGeom>
          </p:spPr>
        </p:pic>
      </p:grpSp>
    </p:spTree>
    <p:extLst>
      <p:ext uri="{BB962C8B-B14F-4D97-AF65-F5344CB8AC3E}">
        <p14:creationId xmlns:p14="http://schemas.microsoft.com/office/powerpoint/2010/main" val="1024246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FDEC9-D585-F592-D4BA-FC1741FA926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E600281-3FD2-7064-C386-F7B34771124F}"/>
              </a:ext>
            </a:extLst>
          </p:cNvPr>
          <p:cNvPicPr>
            <a:picLocks noChangeAspect="1"/>
          </p:cNvPicPr>
          <p:nvPr/>
        </p:nvPicPr>
        <p:blipFill>
          <a:blip r:embed="rId3" cstate="screen">
            <a:extLst>
              <a:ext uri="{28A0092B-C50C-407E-A947-70E740481C1C}">
                <a14:useLocalDpi xmlns:a14="http://schemas.microsoft.com/office/drawing/2010/main"/>
              </a:ext>
            </a:extLst>
          </a:blip>
          <a:srcRect l="9358" t="12962" r="56" b="10576"/>
          <a:stretch/>
        </p:blipFill>
        <p:spPr>
          <a:xfrm>
            <a:off x="4857" y="-1"/>
            <a:ext cx="12187123" cy="6858001"/>
          </a:xfrm>
          <a:prstGeom prst="rect">
            <a:avLst/>
          </a:prstGeom>
        </p:spPr>
      </p:pic>
      <p:grpSp>
        <p:nvGrpSpPr>
          <p:cNvPr id="18" name="Group 17">
            <a:extLst>
              <a:ext uri="{FF2B5EF4-FFF2-40B4-BE49-F238E27FC236}">
                <a16:creationId xmlns:a16="http://schemas.microsoft.com/office/drawing/2014/main" id="{15644E81-B6A6-8FA8-BD19-3F35E048FCD1}"/>
              </a:ext>
            </a:extLst>
          </p:cNvPr>
          <p:cNvGrpSpPr/>
          <p:nvPr/>
        </p:nvGrpSpPr>
        <p:grpSpPr>
          <a:xfrm>
            <a:off x="0" y="4372584"/>
            <a:ext cx="12192000" cy="883658"/>
            <a:chOff x="0" y="3429000"/>
            <a:chExt cx="12192000" cy="883658"/>
          </a:xfrm>
        </p:grpSpPr>
        <p:sp>
          <p:nvSpPr>
            <p:cNvPr id="19" name="Rectangle 18">
              <a:extLst>
                <a:ext uri="{FF2B5EF4-FFF2-40B4-BE49-F238E27FC236}">
                  <a16:creationId xmlns:a16="http://schemas.microsoft.com/office/drawing/2014/main" id="{43EF5C9B-87B2-12C3-49AF-5B5F6F11BFF4}"/>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20" name="Straight Connector 19">
              <a:extLst>
                <a:ext uri="{FF2B5EF4-FFF2-40B4-BE49-F238E27FC236}">
                  <a16:creationId xmlns:a16="http://schemas.microsoft.com/office/drawing/2014/main" id="{3AF37A7D-92D1-FCB8-854D-E6C47583E778}"/>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CB6B025D-B437-02B4-35D4-078C7660F719}"/>
                </a:ext>
              </a:extLst>
            </p:cNvPr>
            <p:cNvSpPr txBox="1">
              <a:spLocks/>
            </p:cNvSpPr>
            <p:nvPr/>
          </p:nvSpPr>
          <p:spPr>
            <a:xfrm>
              <a:off x="0" y="3530195"/>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Software Set-up</a:t>
              </a:r>
            </a:p>
          </p:txBody>
        </p:sp>
        <p:cxnSp>
          <p:nvCxnSpPr>
            <p:cNvPr id="22" name="Straight Connector 21">
              <a:extLst>
                <a:ext uri="{FF2B5EF4-FFF2-40B4-BE49-F238E27FC236}">
                  <a16:creationId xmlns:a16="http://schemas.microsoft.com/office/drawing/2014/main" id="{B25EBBB3-F8D7-0F1A-6E74-42233D867C78}"/>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711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0C55E-7672-6BC4-76E9-946AC9B7EA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76CF2-8F4B-B86B-3612-B9ADAE45DBF1}"/>
              </a:ext>
            </a:extLst>
          </p:cNvPr>
          <p:cNvSpPr>
            <a:spLocks noGrp="1"/>
          </p:cNvSpPr>
          <p:nvPr>
            <p:ph type="title"/>
          </p:nvPr>
        </p:nvSpPr>
        <p:spPr/>
        <p:txBody>
          <a:bodyPr/>
          <a:lstStyle/>
          <a:p>
            <a:r>
              <a:rPr lang="en-US" dirty="0"/>
              <a:t>E-file Mandate </a:t>
            </a:r>
          </a:p>
        </p:txBody>
      </p:sp>
      <p:sp>
        <p:nvSpPr>
          <p:cNvPr id="4" name="Text Placeholder 3">
            <a:extLst>
              <a:ext uri="{FF2B5EF4-FFF2-40B4-BE49-F238E27FC236}">
                <a16:creationId xmlns:a16="http://schemas.microsoft.com/office/drawing/2014/main" id="{2C785D09-A834-82DF-54E7-61908A94B8CD}"/>
              </a:ext>
            </a:extLst>
          </p:cNvPr>
          <p:cNvSpPr>
            <a:spLocks noGrp="1"/>
          </p:cNvSpPr>
          <p:nvPr>
            <p:ph type="body" sz="quarter" idx="12"/>
          </p:nvPr>
        </p:nvSpPr>
        <p:spPr>
          <a:xfrm>
            <a:off x="617693" y="1278841"/>
            <a:ext cx="9964814" cy="4722565"/>
          </a:xfrm>
        </p:spPr>
        <p:txBody>
          <a:bodyPr/>
          <a:lstStyle/>
          <a:p>
            <a:r>
              <a:rPr lang="en-US" dirty="0"/>
              <a:t>All forms should be e-filed, either directly through software or by PDF attachment to the filing.</a:t>
            </a:r>
          </a:p>
          <a:p>
            <a:r>
              <a:rPr lang="en-US" dirty="0"/>
              <a:t>Volunteer preparers are not subject to e-file mandate.</a:t>
            </a:r>
          </a:p>
          <a:p>
            <a:r>
              <a:rPr lang="en-US" dirty="0"/>
              <a:t>New York State supports both linked and unlinked returns.</a:t>
            </a:r>
          </a:p>
          <a:p>
            <a:pPr lvl="1">
              <a:spcBef>
                <a:spcPts val="1200"/>
              </a:spcBef>
            </a:pPr>
            <a:r>
              <a:rPr lang="en-US" dirty="0"/>
              <a:t>if the IRS does not accept a return, the state return can be submitted as an unlinked return</a:t>
            </a:r>
          </a:p>
          <a:p>
            <a:pPr lvl="1">
              <a:spcBef>
                <a:spcPts val="1000"/>
              </a:spcBef>
            </a:pPr>
            <a:r>
              <a:rPr lang="en-US" dirty="0"/>
              <a:t>most software (including TaxSlayer and TaxWise) allow unlinked returns</a:t>
            </a:r>
          </a:p>
          <a:p>
            <a:r>
              <a:rPr lang="en-US" dirty="0"/>
              <a:t>Individual volunteer tax preparers should not sign tax returns</a:t>
            </a:r>
          </a:p>
          <a:p>
            <a:pPr lvl="1"/>
            <a:r>
              <a:rPr lang="en-US" b="1" dirty="0">
                <a:solidFill>
                  <a:srgbClr val="0B5D66"/>
                </a:solidFill>
              </a:rPr>
              <a:t>Note: </a:t>
            </a:r>
            <a:r>
              <a:rPr lang="en-US" dirty="0"/>
              <a:t>tax returns must list the VITA/TCE site information </a:t>
            </a:r>
          </a:p>
        </p:txBody>
      </p:sp>
    </p:spTree>
    <p:extLst>
      <p:ext uri="{BB962C8B-B14F-4D97-AF65-F5344CB8AC3E}">
        <p14:creationId xmlns:p14="http://schemas.microsoft.com/office/powerpoint/2010/main" val="3277353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903AA-39BC-A678-23F1-DA6B8C360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ABB31-F770-A6BF-0884-A995C190C09E}"/>
              </a:ext>
            </a:extLst>
          </p:cNvPr>
          <p:cNvSpPr>
            <a:spLocks noGrp="1"/>
          </p:cNvSpPr>
          <p:nvPr>
            <p:ph type="title"/>
          </p:nvPr>
        </p:nvSpPr>
        <p:spPr/>
        <p:txBody>
          <a:bodyPr/>
          <a:lstStyle/>
          <a:p>
            <a:r>
              <a:rPr lang="en-US" dirty="0"/>
              <a:t>VITA/TCE Tax Preparer Code</a:t>
            </a:r>
          </a:p>
        </p:txBody>
      </p:sp>
      <p:sp>
        <p:nvSpPr>
          <p:cNvPr id="6" name="Text Placeholder 2">
            <a:extLst>
              <a:ext uri="{FF2B5EF4-FFF2-40B4-BE49-F238E27FC236}">
                <a16:creationId xmlns:a16="http://schemas.microsoft.com/office/drawing/2014/main" id="{3A6D0D60-A590-30D7-7998-9721A71A7B9A}"/>
              </a:ext>
            </a:extLst>
          </p:cNvPr>
          <p:cNvSpPr>
            <a:spLocks noGrp="1"/>
          </p:cNvSpPr>
          <p:nvPr>
            <p:ph type="body" sz="quarter" idx="11"/>
          </p:nvPr>
        </p:nvSpPr>
        <p:spPr>
          <a:xfrm>
            <a:off x="2401476" y="1231851"/>
            <a:ext cx="6948033" cy="814040"/>
          </a:xfrm>
        </p:spPr>
        <p:txBody>
          <a:bodyPr/>
          <a:lstStyle/>
          <a:p>
            <a:r>
              <a:rPr lang="en-US" dirty="0"/>
              <a:t>Tax returns must include the site name and exclusion code 09, </a:t>
            </a:r>
            <a:r>
              <a:rPr lang="en-US" i="1" dirty="0"/>
              <a:t>volunteer tax preparer </a:t>
            </a:r>
          </a:p>
        </p:txBody>
      </p:sp>
      <p:sp>
        <p:nvSpPr>
          <p:cNvPr id="7" name="Text Placeholder 3">
            <a:extLst>
              <a:ext uri="{FF2B5EF4-FFF2-40B4-BE49-F238E27FC236}">
                <a16:creationId xmlns:a16="http://schemas.microsoft.com/office/drawing/2014/main" id="{085E45FB-76CF-6D4C-D4E6-A86EC103D2C8}"/>
              </a:ext>
            </a:extLst>
          </p:cNvPr>
          <p:cNvSpPr txBox="1">
            <a:spLocks noGrp="1"/>
          </p:cNvSpPr>
          <p:nvPr>
            <p:ph type="body" sz="quarter" idx="12"/>
          </p:nvPr>
        </p:nvSpPr>
        <p:spPr>
          <a:xfrm>
            <a:off x="723900" y="2280743"/>
            <a:ext cx="9848850" cy="3720663"/>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spcBef>
                <a:spcPts val="1200"/>
              </a:spcBef>
              <a:buNone/>
            </a:pPr>
            <a:endParaRPr lang="en-US" b="1" dirty="0">
              <a:solidFill>
                <a:srgbClr val="0B5D66"/>
              </a:solidFill>
            </a:endParaRPr>
          </a:p>
          <a:p>
            <a:pPr marL="64008" indent="0">
              <a:spcBef>
                <a:spcPts val="1200"/>
              </a:spcBef>
              <a:buNone/>
            </a:pPr>
            <a:endParaRPr lang="en-US" b="1" dirty="0">
              <a:solidFill>
                <a:srgbClr val="0B5D66"/>
              </a:solidFill>
            </a:endParaRPr>
          </a:p>
          <a:p>
            <a:pPr marL="64008" indent="0">
              <a:spcBef>
                <a:spcPts val="1200"/>
              </a:spcBef>
              <a:buNone/>
            </a:pPr>
            <a:endParaRPr lang="en-US" b="1" dirty="0">
              <a:solidFill>
                <a:srgbClr val="0B5D66"/>
              </a:solidFill>
            </a:endParaRPr>
          </a:p>
          <a:p>
            <a:pPr marL="64008" indent="0">
              <a:spcBef>
                <a:spcPts val="1200"/>
              </a:spcBef>
              <a:buNone/>
            </a:pPr>
            <a:endParaRPr lang="en-US" b="1" dirty="0">
              <a:solidFill>
                <a:srgbClr val="0B5D66"/>
              </a:solidFill>
            </a:endParaRPr>
          </a:p>
          <a:p>
            <a:pPr marL="64008" indent="0">
              <a:spcBef>
                <a:spcPts val="1200"/>
              </a:spcBef>
              <a:buNone/>
            </a:pPr>
            <a:endParaRPr lang="en-US" b="1" dirty="0">
              <a:solidFill>
                <a:srgbClr val="0B5D66"/>
              </a:solidFill>
            </a:endParaRPr>
          </a:p>
          <a:p>
            <a:pPr marL="64008" indent="0">
              <a:buNone/>
            </a:pPr>
            <a:endParaRPr lang="en-US" dirty="0">
              <a:solidFill>
                <a:srgbClr val="0B5D66"/>
              </a:solidFill>
            </a:endParaRPr>
          </a:p>
        </p:txBody>
      </p:sp>
      <p:pic>
        <p:nvPicPr>
          <p:cNvPr id="8" name="Picture 7">
            <a:extLst>
              <a:ext uri="{FF2B5EF4-FFF2-40B4-BE49-F238E27FC236}">
                <a16:creationId xmlns:a16="http://schemas.microsoft.com/office/drawing/2014/main" id="{36651D03-184E-7A3A-95D2-A90BA24CAEDA}"/>
              </a:ext>
            </a:extLst>
          </p:cNvPr>
          <p:cNvPicPr>
            <a:picLocks noChangeAspect="1"/>
          </p:cNvPicPr>
          <p:nvPr/>
        </p:nvPicPr>
        <p:blipFill>
          <a:blip r:embed="rId3"/>
          <a:stretch>
            <a:fillRect/>
          </a:stretch>
        </p:blipFill>
        <p:spPr>
          <a:xfrm>
            <a:off x="2156228" y="2280743"/>
            <a:ext cx="7438527" cy="2510273"/>
          </a:xfrm>
          <a:prstGeom prst="rect">
            <a:avLst/>
          </a:prstGeom>
        </p:spPr>
      </p:pic>
    </p:spTree>
    <p:extLst>
      <p:ext uri="{BB962C8B-B14F-4D97-AF65-F5344CB8AC3E}">
        <p14:creationId xmlns:p14="http://schemas.microsoft.com/office/powerpoint/2010/main" val="318932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2763E-32A5-054E-316C-6C4F725D5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2ADBB-0C4D-AA66-DBFC-523ECC0442BD}"/>
              </a:ext>
            </a:extLst>
          </p:cNvPr>
          <p:cNvSpPr>
            <a:spLocks noGrp="1"/>
          </p:cNvSpPr>
          <p:nvPr>
            <p:ph type="title"/>
          </p:nvPr>
        </p:nvSpPr>
        <p:spPr/>
        <p:txBody>
          <a:bodyPr/>
          <a:lstStyle/>
          <a:p>
            <a:r>
              <a:rPr lang="en-US" dirty="0"/>
              <a:t>Driver License Information</a:t>
            </a:r>
          </a:p>
        </p:txBody>
      </p:sp>
      <p:sp>
        <p:nvSpPr>
          <p:cNvPr id="6" name="Text Placeholder 2">
            <a:extLst>
              <a:ext uri="{FF2B5EF4-FFF2-40B4-BE49-F238E27FC236}">
                <a16:creationId xmlns:a16="http://schemas.microsoft.com/office/drawing/2014/main" id="{577A46D2-B660-6ACF-9D75-90523974B49A}"/>
              </a:ext>
            </a:extLst>
          </p:cNvPr>
          <p:cNvSpPr>
            <a:spLocks noGrp="1"/>
          </p:cNvSpPr>
          <p:nvPr>
            <p:ph type="body" sz="quarter" idx="11"/>
          </p:nvPr>
        </p:nvSpPr>
        <p:spPr>
          <a:xfrm>
            <a:off x="617693" y="973973"/>
            <a:ext cx="9451372" cy="814040"/>
          </a:xfrm>
        </p:spPr>
        <p:txBody>
          <a:bodyPr/>
          <a:lstStyle/>
          <a:p>
            <a:r>
              <a:rPr lang="en-US" dirty="0"/>
              <a:t>At the submission stage, taxpayers are required to provide their New York state driver license information, if they have it: </a:t>
            </a:r>
          </a:p>
        </p:txBody>
      </p:sp>
      <p:sp>
        <p:nvSpPr>
          <p:cNvPr id="7" name="Text Placeholder 3">
            <a:extLst>
              <a:ext uri="{FF2B5EF4-FFF2-40B4-BE49-F238E27FC236}">
                <a16:creationId xmlns:a16="http://schemas.microsoft.com/office/drawing/2014/main" id="{A5CB8A3F-B30D-00AA-DFC4-D2F2865B5DBB}"/>
              </a:ext>
            </a:extLst>
          </p:cNvPr>
          <p:cNvSpPr txBox="1">
            <a:spLocks noGrp="1"/>
          </p:cNvSpPr>
          <p:nvPr>
            <p:ph type="body" sz="quarter" idx="12"/>
          </p:nvPr>
        </p:nvSpPr>
        <p:spPr>
          <a:xfrm>
            <a:off x="723899" y="1957450"/>
            <a:ext cx="10270671" cy="1449173"/>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dirty="0"/>
              <a:t>Driver license information protects taxpayers from fraud and identity theft.</a:t>
            </a:r>
          </a:p>
          <a:p>
            <a:pPr>
              <a:spcBef>
                <a:spcPts val="1200"/>
              </a:spcBef>
            </a:pPr>
            <a:r>
              <a:rPr lang="en-US" spc="-50" dirty="0"/>
              <a:t>Enter the required information from the driver license.</a:t>
            </a:r>
          </a:p>
          <a:p>
            <a:pPr lvl="1">
              <a:spcBef>
                <a:spcPts val="1200"/>
              </a:spcBef>
            </a:pPr>
            <a:r>
              <a:rPr lang="en-US" b="1" spc="-50" dirty="0">
                <a:solidFill>
                  <a:srgbClr val="0B5D66"/>
                </a:solidFill>
              </a:rPr>
              <a:t>Note</a:t>
            </a:r>
            <a:r>
              <a:rPr lang="en-US" spc="-50" dirty="0">
                <a:solidFill>
                  <a:srgbClr val="0B5D66"/>
                </a:solidFill>
              </a:rPr>
              <a:t>: </a:t>
            </a:r>
            <a:r>
              <a:rPr lang="en-US" spc="-50" dirty="0"/>
              <a:t>Only the first three characters of the document number (Doc #)</a:t>
            </a:r>
            <a:br>
              <a:rPr lang="en-US" spc="-50" dirty="0"/>
            </a:br>
            <a:r>
              <a:rPr lang="en-US" spc="-50" dirty="0"/>
              <a:t>are required.</a:t>
            </a:r>
          </a:p>
          <a:p>
            <a:pPr>
              <a:spcBef>
                <a:spcPts val="1200"/>
              </a:spcBef>
            </a:pPr>
            <a:endParaRPr lang="en-US" i="1" spc="-50" dirty="0"/>
          </a:p>
          <a:p>
            <a:pPr marL="64008" indent="0">
              <a:buNone/>
            </a:pPr>
            <a:endParaRPr lang="en-US" dirty="0">
              <a:solidFill>
                <a:srgbClr val="0B5D66"/>
              </a:solidFill>
            </a:endParaRPr>
          </a:p>
        </p:txBody>
      </p:sp>
      <p:sp>
        <p:nvSpPr>
          <p:cNvPr id="4" name="Text Placeholder 2">
            <a:extLst>
              <a:ext uri="{FF2B5EF4-FFF2-40B4-BE49-F238E27FC236}">
                <a16:creationId xmlns:a16="http://schemas.microsoft.com/office/drawing/2014/main" id="{B7D21C11-AC7F-A6BF-4E6F-5470189E94DE}"/>
              </a:ext>
            </a:extLst>
          </p:cNvPr>
          <p:cNvSpPr txBox="1">
            <a:spLocks/>
          </p:cNvSpPr>
          <p:nvPr/>
        </p:nvSpPr>
        <p:spPr>
          <a:xfrm>
            <a:off x="723899" y="4016830"/>
            <a:ext cx="7863052" cy="54128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the taxpayer won’t disclose their ID information: </a:t>
            </a:r>
          </a:p>
        </p:txBody>
      </p:sp>
      <p:sp>
        <p:nvSpPr>
          <p:cNvPr id="5" name="Text Placeholder 3">
            <a:extLst>
              <a:ext uri="{FF2B5EF4-FFF2-40B4-BE49-F238E27FC236}">
                <a16:creationId xmlns:a16="http://schemas.microsoft.com/office/drawing/2014/main" id="{F20C4CE3-BC38-CE5D-97A7-C912BA1A1D9E}"/>
              </a:ext>
            </a:extLst>
          </p:cNvPr>
          <p:cNvSpPr txBox="1">
            <a:spLocks/>
          </p:cNvSpPr>
          <p:nvPr/>
        </p:nvSpPr>
        <p:spPr>
          <a:xfrm>
            <a:off x="723899" y="4558111"/>
            <a:ext cx="9848850" cy="1449173"/>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dirty="0"/>
              <a:t>You may check the box to indicate the taxpayer does not have an ID.</a:t>
            </a:r>
          </a:p>
          <a:p>
            <a:pPr>
              <a:spcBef>
                <a:spcPts val="1200"/>
              </a:spcBef>
            </a:pPr>
            <a:r>
              <a:rPr lang="en-US" spc="-50" dirty="0"/>
              <a:t>You must document you used due diligence to obtain the information,</a:t>
            </a:r>
            <a:br>
              <a:rPr lang="en-US" spc="-50" dirty="0"/>
            </a:br>
            <a:r>
              <a:rPr lang="en-US" spc="-50" dirty="0"/>
              <a:t>and the taxpayer refused.</a:t>
            </a:r>
          </a:p>
          <a:p>
            <a:pPr>
              <a:spcBef>
                <a:spcPts val="1200"/>
              </a:spcBef>
            </a:pPr>
            <a:endParaRPr lang="en-US" i="1" spc="-50" dirty="0"/>
          </a:p>
          <a:p>
            <a:pPr marL="64008" indent="0">
              <a:buFont typeface="Arial" panose="020B0604020202020204" pitchFamily="34" charset="0"/>
              <a:buNone/>
            </a:pPr>
            <a:endParaRPr lang="en-US" dirty="0">
              <a:solidFill>
                <a:srgbClr val="0B5D66"/>
              </a:solidFill>
            </a:endParaRPr>
          </a:p>
        </p:txBody>
      </p:sp>
    </p:spTree>
    <p:extLst>
      <p:ext uri="{BB962C8B-B14F-4D97-AF65-F5344CB8AC3E}">
        <p14:creationId xmlns:p14="http://schemas.microsoft.com/office/powerpoint/2010/main" val="2570089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18BC0-1EDB-09F3-3CFE-B3A5BF2CED0F}"/>
              </a:ext>
            </a:extLst>
          </p:cNvPr>
          <p:cNvSpPr>
            <a:spLocks noGrp="1"/>
          </p:cNvSpPr>
          <p:nvPr>
            <p:ph type="title"/>
          </p:nvPr>
        </p:nvSpPr>
        <p:spPr/>
        <p:txBody>
          <a:bodyPr/>
          <a:lstStyle/>
          <a:p>
            <a:r>
              <a:rPr lang="en-US" dirty="0"/>
              <a:t>Print All Worksheets</a:t>
            </a:r>
          </a:p>
        </p:txBody>
      </p:sp>
      <p:sp>
        <p:nvSpPr>
          <p:cNvPr id="3" name="Text Placeholder 2">
            <a:extLst>
              <a:ext uri="{FF2B5EF4-FFF2-40B4-BE49-F238E27FC236}">
                <a16:creationId xmlns:a16="http://schemas.microsoft.com/office/drawing/2014/main" id="{4B2ECBE6-FA32-C1EF-5B41-593A9E20C3AE}"/>
              </a:ext>
            </a:extLst>
          </p:cNvPr>
          <p:cNvSpPr>
            <a:spLocks noGrp="1"/>
          </p:cNvSpPr>
          <p:nvPr>
            <p:ph type="body" sz="quarter" idx="11"/>
          </p:nvPr>
        </p:nvSpPr>
        <p:spPr>
          <a:xfrm>
            <a:off x="617693" y="1292663"/>
            <a:ext cx="6718528" cy="503021"/>
          </a:xfrm>
        </p:spPr>
        <p:txBody>
          <a:bodyPr/>
          <a:lstStyle/>
          <a:p>
            <a:r>
              <a:rPr lang="en-US" dirty="0"/>
              <a:t>Give a copy of all worksheets to taxpayers:</a:t>
            </a:r>
          </a:p>
        </p:txBody>
      </p:sp>
      <p:sp>
        <p:nvSpPr>
          <p:cNvPr id="4" name="Text Placeholder 3">
            <a:extLst>
              <a:ext uri="{FF2B5EF4-FFF2-40B4-BE49-F238E27FC236}">
                <a16:creationId xmlns:a16="http://schemas.microsoft.com/office/drawing/2014/main" id="{7429B7B9-7969-663F-88EB-C51D087BBB5A}"/>
              </a:ext>
            </a:extLst>
          </p:cNvPr>
          <p:cNvSpPr>
            <a:spLocks noGrp="1"/>
          </p:cNvSpPr>
          <p:nvPr>
            <p:ph type="body" sz="quarter" idx="12"/>
          </p:nvPr>
        </p:nvSpPr>
        <p:spPr>
          <a:xfrm>
            <a:off x="617693" y="1925832"/>
            <a:ext cx="9502665" cy="3736258"/>
          </a:xfrm>
        </p:spPr>
        <p:txBody>
          <a:bodyPr/>
          <a:lstStyle/>
          <a:p>
            <a:pPr>
              <a:spcBef>
                <a:spcPts val="1800"/>
              </a:spcBef>
            </a:pPr>
            <a:r>
              <a:rPr lang="en-US" spc="-50" dirty="0"/>
              <a:t>For both the federal and New York State returns, worksheets </a:t>
            </a:r>
            <a:r>
              <a:rPr lang="en-US" dirty="0"/>
              <a:t>must be completed to support the information on a tax return.</a:t>
            </a:r>
          </a:p>
          <a:p>
            <a:pPr>
              <a:spcBef>
                <a:spcPts val="1600"/>
              </a:spcBef>
            </a:pPr>
            <a:r>
              <a:rPr lang="en-US" dirty="0"/>
              <a:t>Taxpayers keep records and supporting documents for at least three years. It’s important that </a:t>
            </a:r>
            <a:r>
              <a:rPr lang="en-US" b="1" dirty="0"/>
              <a:t>all worksheets be printed and kept with a copy of the return</a:t>
            </a:r>
            <a:r>
              <a:rPr lang="en-US" dirty="0"/>
              <a:t>. </a:t>
            </a:r>
          </a:p>
          <a:p>
            <a:pPr>
              <a:spcBef>
                <a:spcPts val="1600"/>
              </a:spcBef>
            </a:pPr>
            <a:r>
              <a:rPr lang="en-US" dirty="0"/>
              <a:t>Taxpayers must maintain all documents that substantiate entries on a return.  Worksheets are part of their supporting documentation.	</a:t>
            </a:r>
          </a:p>
          <a:p>
            <a:endParaRPr lang="en-US" dirty="0"/>
          </a:p>
        </p:txBody>
      </p:sp>
    </p:spTree>
    <p:extLst>
      <p:ext uri="{BB962C8B-B14F-4D97-AF65-F5344CB8AC3E}">
        <p14:creationId xmlns:p14="http://schemas.microsoft.com/office/powerpoint/2010/main" val="126535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6019-1C9F-A409-5B70-3336B856455E}"/>
              </a:ext>
            </a:extLst>
          </p:cNvPr>
          <p:cNvSpPr>
            <a:spLocks noGrp="1"/>
          </p:cNvSpPr>
          <p:nvPr>
            <p:ph type="title"/>
          </p:nvPr>
        </p:nvSpPr>
        <p:spPr/>
        <p:txBody>
          <a:bodyPr/>
          <a:lstStyle/>
          <a:p>
            <a:r>
              <a:rPr lang="en-US" dirty="0"/>
              <a:t>Amended Returns and Attachments </a:t>
            </a:r>
          </a:p>
        </p:txBody>
      </p:sp>
      <p:sp>
        <p:nvSpPr>
          <p:cNvPr id="3" name="Text Placeholder 2">
            <a:extLst>
              <a:ext uri="{FF2B5EF4-FFF2-40B4-BE49-F238E27FC236}">
                <a16:creationId xmlns:a16="http://schemas.microsoft.com/office/drawing/2014/main" id="{0F9C292F-A1F0-DBBF-AC03-A3334AC0BC22}"/>
              </a:ext>
            </a:extLst>
          </p:cNvPr>
          <p:cNvSpPr>
            <a:spLocks noGrp="1"/>
          </p:cNvSpPr>
          <p:nvPr>
            <p:ph type="body" sz="quarter" idx="11"/>
          </p:nvPr>
        </p:nvSpPr>
        <p:spPr>
          <a:xfrm>
            <a:off x="617693" y="1292663"/>
            <a:ext cx="9987246" cy="735834"/>
          </a:xfrm>
        </p:spPr>
        <p:txBody>
          <a:bodyPr/>
          <a:lstStyle/>
          <a:p>
            <a:r>
              <a:rPr lang="en-US" sz="2400" dirty="0"/>
              <a:t>We treat an amended return as the taxpayer is filing for the first time. </a:t>
            </a:r>
          </a:p>
          <a:p>
            <a:endParaRPr lang="en-US" sz="2200" dirty="0"/>
          </a:p>
          <a:p>
            <a:endParaRPr lang="en-US" sz="2200" b="0" dirty="0">
              <a:solidFill>
                <a:schemeClr val="tx1"/>
              </a:solidFill>
            </a:endParaRPr>
          </a:p>
          <a:p>
            <a:endParaRPr lang="en-US" dirty="0"/>
          </a:p>
        </p:txBody>
      </p:sp>
      <p:sp>
        <p:nvSpPr>
          <p:cNvPr id="4" name="Text Placeholder 3">
            <a:extLst>
              <a:ext uri="{FF2B5EF4-FFF2-40B4-BE49-F238E27FC236}">
                <a16:creationId xmlns:a16="http://schemas.microsoft.com/office/drawing/2014/main" id="{06487A6E-6C41-63D7-EF20-552E20B05F11}"/>
              </a:ext>
            </a:extLst>
          </p:cNvPr>
          <p:cNvSpPr>
            <a:spLocks noGrp="1"/>
          </p:cNvSpPr>
          <p:nvPr>
            <p:ph type="body" sz="quarter" idx="12"/>
          </p:nvPr>
        </p:nvSpPr>
        <p:spPr>
          <a:xfrm>
            <a:off x="746423" y="2028497"/>
            <a:ext cx="10386870" cy="3440179"/>
          </a:xfrm>
        </p:spPr>
        <p:txBody>
          <a:bodyPr/>
          <a:lstStyle/>
          <a:p>
            <a:pPr marL="64008" indent="0">
              <a:buNone/>
            </a:pPr>
            <a:r>
              <a:rPr lang="en-US" dirty="0"/>
              <a:t>Submit all forms relevant to the information on the amended return, such as:</a:t>
            </a:r>
          </a:p>
          <a:p>
            <a:r>
              <a:rPr lang="en-US" dirty="0"/>
              <a:t>forms for any credits that are claimed or amended,</a:t>
            </a:r>
          </a:p>
          <a:p>
            <a:r>
              <a:rPr lang="en-US" dirty="0"/>
              <a:t>forms submitted as attachments to the original return that are still applicable (for example, IT-196, IT-227, IT-201-ATT, or IT-203-ATT), and</a:t>
            </a:r>
          </a:p>
          <a:p>
            <a:r>
              <a:rPr lang="en-US" dirty="0"/>
              <a:t>all wage and tax statements, such as Form IT-2.</a:t>
            </a:r>
          </a:p>
          <a:p>
            <a:pPr marL="64008" indent="0">
              <a:buNone/>
            </a:pPr>
            <a:endParaRPr lang="en-US" dirty="0"/>
          </a:p>
          <a:p>
            <a:endParaRPr lang="en-US" dirty="0"/>
          </a:p>
        </p:txBody>
      </p:sp>
      <p:sp>
        <p:nvSpPr>
          <p:cNvPr id="5" name="Text Placeholder 2">
            <a:extLst>
              <a:ext uri="{FF2B5EF4-FFF2-40B4-BE49-F238E27FC236}">
                <a16:creationId xmlns:a16="http://schemas.microsoft.com/office/drawing/2014/main" id="{8CB2DFB9-B6A8-BC49-D534-C56BA6864B21}"/>
              </a:ext>
            </a:extLst>
          </p:cNvPr>
          <p:cNvSpPr txBox="1">
            <a:spLocks/>
          </p:cNvSpPr>
          <p:nvPr/>
        </p:nvSpPr>
        <p:spPr>
          <a:xfrm>
            <a:off x="746423" y="4732842"/>
            <a:ext cx="9987246" cy="735834"/>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Do not submit a copy of the original IT-201, IT-203, or IT-195.</a:t>
            </a:r>
          </a:p>
          <a:p>
            <a:endParaRPr lang="en-US" sz="2200" dirty="0"/>
          </a:p>
          <a:p>
            <a:endParaRPr lang="en-US" sz="2200" b="0" dirty="0">
              <a:solidFill>
                <a:schemeClr val="tx1"/>
              </a:solidFill>
            </a:endParaRPr>
          </a:p>
          <a:p>
            <a:endParaRPr lang="en-US" dirty="0"/>
          </a:p>
        </p:txBody>
      </p:sp>
    </p:spTree>
    <p:extLst>
      <p:ext uri="{BB962C8B-B14F-4D97-AF65-F5344CB8AC3E}">
        <p14:creationId xmlns:p14="http://schemas.microsoft.com/office/powerpoint/2010/main" val="3684116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23229-99DC-172B-5E33-DD06E9FA4BC3}"/>
            </a:ext>
          </a:extLst>
        </p:cNvPr>
        <p:cNvGrpSpPr/>
        <p:nvPr/>
      </p:nvGrpSpPr>
      <p:grpSpPr>
        <a:xfrm>
          <a:off x="0" y="0"/>
          <a:ext cx="0" cy="0"/>
          <a:chOff x="0" y="0"/>
          <a:chExt cx="0" cy="0"/>
        </a:xfrm>
      </p:grpSpPr>
      <p:pic>
        <p:nvPicPr>
          <p:cNvPr id="3" name="Picture 2" descr="A city with tall buildings&#10;&#10;AI-generated content may be incorrect.">
            <a:extLst>
              <a:ext uri="{FF2B5EF4-FFF2-40B4-BE49-F238E27FC236}">
                <a16:creationId xmlns:a16="http://schemas.microsoft.com/office/drawing/2014/main" id="{68B86B0D-D68B-DD93-486F-DB21ACC35921}"/>
              </a:ext>
            </a:extLst>
          </p:cNvPr>
          <p:cNvPicPr>
            <a:picLocks noChangeAspect="1"/>
          </p:cNvPicPr>
          <p:nvPr/>
        </p:nvPicPr>
        <p:blipFill>
          <a:blip r:embed="rId3" cstate="screen">
            <a:extLst>
              <a:ext uri="{28A0092B-C50C-407E-A947-70E740481C1C}">
                <a14:useLocalDpi xmlns:a14="http://schemas.microsoft.com/office/drawing/2010/main"/>
              </a:ext>
            </a:extLst>
          </a:blip>
          <a:srcRect l="41408" t="9861" r="3883" b="8032"/>
          <a:stretch/>
        </p:blipFill>
        <p:spPr>
          <a:xfrm>
            <a:off x="6562725" y="676274"/>
            <a:ext cx="5629276" cy="5630876"/>
          </a:xfrm>
          <a:prstGeom prst="rect">
            <a:avLst/>
          </a:prstGeom>
        </p:spPr>
      </p:pic>
      <p:sp>
        <p:nvSpPr>
          <p:cNvPr id="4" name="Title 3">
            <a:extLst>
              <a:ext uri="{FF2B5EF4-FFF2-40B4-BE49-F238E27FC236}">
                <a16:creationId xmlns:a16="http://schemas.microsoft.com/office/drawing/2014/main" id="{1DDA71EF-C0B8-97BC-C8CE-039520BB9B52}"/>
              </a:ext>
            </a:extLst>
          </p:cNvPr>
          <p:cNvSpPr>
            <a:spLocks noGrp="1"/>
          </p:cNvSpPr>
          <p:nvPr>
            <p:ph type="title"/>
          </p:nvPr>
        </p:nvSpPr>
        <p:spPr/>
        <p:txBody>
          <a:bodyPr/>
          <a:lstStyle/>
          <a:p>
            <a:r>
              <a:rPr lang="en-US" dirty="0"/>
              <a:t>Our Mission</a:t>
            </a:r>
          </a:p>
        </p:txBody>
      </p:sp>
      <p:sp>
        <p:nvSpPr>
          <p:cNvPr id="6" name="Text Placeholder 5">
            <a:extLst>
              <a:ext uri="{FF2B5EF4-FFF2-40B4-BE49-F238E27FC236}">
                <a16:creationId xmlns:a16="http://schemas.microsoft.com/office/drawing/2014/main" id="{2DCB1674-AC89-846F-56AC-CE13639C9204}"/>
              </a:ext>
            </a:extLst>
          </p:cNvPr>
          <p:cNvSpPr>
            <a:spLocks noGrp="1"/>
          </p:cNvSpPr>
          <p:nvPr>
            <p:ph type="body" sz="quarter" idx="12"/>
          </p:nvPr>
        </p:nvSpPr>
        <p:spPr>
          <a:xfrm>
            <a:off x="492369" y="2792493"/>
            <a:ext cx="5427664" cy="1908166"/>
          </a:xfrm>
        </p:spPr>
        <p:txBody>
          <a:bodyPr/>
          <a:lstStyle/>
          <a:p>
            <a:pPr marL="64008" indent="0">
              <a:buNone/>
            </a:pPr>
            <a:r>
              <a:rPr lang="en-US" spc="-24" dirty="0">
                <a:solidFill>
                  <a:prstClr val="black"/>
                </a:solidFill>
              </a:rPr>
              <a:t>To efficiently collect tax revenues in support of state services and programs, </a:t>
            </a:r>
            <a:r>
              <a:rPr lang="en-US" spc="-8" dirty="0">
                <a:solidFill>
                  <a:prstClr val="black"/>
                </a:solidFill>
              </a:rPr>
              <a:t>while acting with </a:t>
            </a:r>
            <a:r>
              <a:rPr lang="en-US" b="1" spc="-8" dirty="0">
                <a:solidFill>
                  <a:srgbClr val="0B5D66"/>
                </a:solidFill>
              </a:rPr>
              <a:t>integrity</a:t>
            </a:r>
            <a:r>
              <a:rPr lang="en-US" spc="-8" dirty="0">
                <a:solidFill>
                  <a:prstClr val="black"/>
                </a:solidFill>
              </a:rPr>
              <a:t> and </a:t>
            </a:r>
            <a:r>
              <a:rPr lang="en-US" b="1" spc="-8" dirty="0">
                <a:solidFill>
                  <a:srgbClr val="0B5D66"/>
                </a:solidFill>
              </a:rPr>
              <a:t>fairness</a:t>
            </a:r>
            <a:r>
              <a:rPr lang="en-US" spc="-8" dirty="0">
                <a:solidFill>
                  <a:prstClr val="black"/>
                </a:solidFill>
              </a:rPr>
              <a:t> in the administration of the tax laws of New York State.</a:t>
            </a:r>
          </a:p>
        </p:txBody>
      </p:sp>
      <p:cxnSp>
        <p:nvCxnSpPr>
          <p:cNvPr id="31" name="Straight Connector 30">
            <a:extLst>
              <a:ext uri="{FF2B5EF4-FFF2-40B4-BE49-F238E27FC236}">
                <a16:creationId xmlns:a16="http://schemas.microsoft.com/office/drawing/2014/main" id="{9BF3407E-F54C-21C4-09ED-FAD07C2184BD}"/>
              </a:ext>
            </a:extLst>
          </p:cNvPr>
          <p:cNvCxnSpPr>
            <a:cxnSpLocks/>
          </p:cNvCxnSpPr>
          <p:nvPr/>
        </p:nvCxnSpPr>
        <p:spPr>
          <a:xfrm>
            <a:off x="3789947" y="2123760"/>
            <a:ext cx="1836286" cy="0"/>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C082A3C4-B0E8-4EE9-A879-F550B75958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4989" y="1636566"/>
            <a:ext cx="1242423" cy="974388"/>
          </a:xfrm>
          <a:prstGeom prst="rect">
            <a:avLst/>
          </a:prstGeom>
        </p:spPr>
      </p:pic>
      <p:cxnSp>
        <p:nvCxnSpPr>
          <p:cNvPr id="39" name="Straight Connector 38">
            <a:extLst>
              <a:ext uri="{FF2B5EF4-FFF2-40B4-BE49-F238E27FC236}">
                <a16:creationId xmlns:a16="http://schemas.microsoft.com/office/drawing/2014/main" id="{3779954F-395A-558D-5BCF-27D3B302603C}"/>
              </a:ext>
            </a:extLst>
          </p:cNvPr>
          <p:cNvCxnSpPr>
            <a:cxnSpLocks/>
          </p:cNvCxnSpPr>
          <p:nvPr/>
        </p:nvCxnSpPr>
        <p:spPr>
          <a:xfrm>
            <a:off x="639709" y="2123760"/>
            <a:ext cx="1836286" cy="0"/>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63F5984-AD5B-2C20-12F6-D79A86D5EB84}"/>
              </a:ext>
            </a:extLst>
          </p:cNvPr>
          <p:cNvCxnSpPr>
            <a:cxnSpLocks/>
          </p:cNvCxnSpPr>
          <p:nvPr/>
        </p:nvCxnSpPr>
        <p:spPr>
          <a:xfrm>
            <a:off x="639709" y="5187855"/>
            <a:ext cx="4986524" cy="0"/>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111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595EF-F6C1-06C4-E995-E8C44DCF0293}"/>
              </a:ext>
            </a:extLst>
          </p:cNvPr>
          <p:cNvSpPr>
            <a:spLocks noGrp="1"/>
          </p:cNvSpPr>
          <p:nvPr>
            <p:ph type="title"/>
          </p:nvPr>
        </p:nvSpPr>
        <p:spPr/>
        <p:txBody>
          <a:bodyPr/>
          <a:lstStyle/>
          <a:p>
            <a:r>
              <a:rPr lang="en-US" dirty="0"/>
              <a:t>Federal Changes</a:t>
            </a:r>
          </a:p>
        </p:txBody>
      </p:sp>
      <p:sp>
        <p:nvSpPr>
          <p:cNvPr id="3" name="Text Placeholder 2">
            <a:extLst>
              <a:ext uri="{FF2B5EF4-FFF2-40B4-BE49-F238E27FC236}">
                <a16:creationId xmlns:a16="http://schemas.microsoft.com/office/drawing/2014/main" id="{5C1D9687-A066-B423-2428-87B4B442D5F3}"/>
              </a:ext>
            </a:extLst>
          </p:cNvPr>
          <p:cNvSpPr>
            <a:spLocks noGrp="1"/>
          </p:cNvSpPr>
          <p:nvPr>
            <p:ph type="body" sz="quarter" idx="11"/>
          </p:nvPr>
        </p:nvSpPr>
        <p:spPr>
          <a:xfrm>
            <a:off x="617692" y="1292663"/>
            <a:ext cx="10008267" cy="809406"/>
          </a:xfrm>
        </p:spPr>
        <p:txBody>
          <a:bodyPr/>
          <a:lstStyle/>
          <a:p>
            <a:r>
              <a:rPr lang="en-US" sz="2200" dirty="0"/>
              <a:t>Taxpayers must file an amended New York State return within 90 days if the IRS made changes to the federal return.</a:t>
            </a:r>
          </a:p>
          <a:p>
            <a:endParaRPr lang="en-US" dirty="0"/>
          </a:p>
        </p:txBody>
      </p:sp>
      <p:sp>
        <p:nvSpPr>
          <p:cNvPr id="4" name="Text Placeholder 3">
            <a:extLst>
              <a:ext uri="{FF2B5EF4-FFF2-40B4-BE49-F238E27FC236}">
                <a16:creationId xmlns:a16="http://schemas.microsoft.com/office/drawing/2014/main" id="{25385F9E-1D64-CA71-ADD9-4916AED7AF57}"/>
              </a:ext>
            </a:extLst>
          </p:cNvPr>
          <p:cNvSpPr>
            <a:spLocks noGrp="1"/>
          </p:cNvSpPr>
          <p:nvPr>
            <p:ph type="body" sz="quarter" idx="12"/>
          </p:nvPr>
        </p:nvSpPr>
        <p:spPr>
          <a:xfrm>
            <a:off x="723900" y="2438679"/>
            <a:ext cx="9334500" cy="2953128"/>
          </a:xfrm>
        </p:spPr>
        <p:txBody>
          <a:bodyPr/>
          <a:lstStyle/>
          <a:p>
            <a:pPr>
              <a:spcBef>
                <a:spcPts val="1500"/>
              </a:spcBef>
            </a:pPr>
            <a:r>
              <a:rPr lang="en-US" dirty="0"/>
              <a:t>Even if the item of omission is not taxable to New York State, it should be included on an amended return since it could result in reductions to itemized deductions and credits.</a:t>
            </a:r>
          </a:p>
          <a:p>
            <a:pPr>
              <a:spcBef>
                <a:spcPts val="1500"/>
              </a:spcBef>
            </a:pPr>
            <a:r>
              <a:rPr lang="en-US" dirty="0"/>
              <a:t>If New York State issues a bill for unreported federal changes, an amended return should not be filed. Follow the instructions on the notice.</a:t>
            </a:r>
          </a:p>
          <a:p>
            <a:endParaRPr lang="en-US" dirty="0"/>
          </a:p>
        </p:txBody>
      </p:sp>
    </p:spTree>
    <p:extLst>
      <p:ext uri="{BB962C8B-B14F-4D97-AF65-F5344CB8AC3E}">
        <p14:creationId xmlns:p14="http://schemas.microsoft.com/office/powerpoint/2010/main" val="3943305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D2FD-316F-4045-6E37-BD49CF533A42}"/>
              </a:ext>
            </a:extLst>
          </p:cNvPr>
          <p:cNvSpPr>
            <a:spLocks noGrp="1"/>
          </p:cNvSpPr>
          <p:nvPr>
            <p:ph type="title"/>
          </p:nvPr>
        </p:nvSpPr>
        <p:spPr/>
        <p:txBody>
          <a:bodyPr/>
          <a:lstStyle/>
          <a:p>
            <a:r>
              <a:rPr lang="en-US" sz="2800" dirty="0"/>
              <a:t>New York State and Local Sales Tax</a:t>
            </a:r>
          </a:p>
        </p:txBody>
      </p:sp>
      <p:sp>
        <p:nvSpPr>
          <p:cNvPr id="3" name="Text Placeholder 2">
            <a:extLst>
              <a:ext uri="{FF2B5EF4-FFF2-40B4-BE49-F238E27FC236}">
                <a16:creationId xmlns:a16="http://schemas.microsoft.com/office/drawing/2014/main" id="{C77611F7-4CD6-3F82-FA0E-A5ACA5D95E86}"/>
              </a:ext>
            </a:extLst>
          </p:cNvPr>
          <p:cNvSpPr>
            <a:spLocks noGrp="1"/>
          </p:cNvSpPr>
          <p:nvPr>
            <p:ph type="body" sz="quarter" idx="11"/>
          </p:nvPr>
        </p:nvSpPr>
        <p:spPr>
          <a:xfrm>
            <a:off x="617692" y="1292663"/>
            <a:ext cx="10144901" cy="1093185"/>
          </a:xfrm>
        </p:spPr>
        <p:txBody>
          <a:bodyPr/>
          <a:lstStyle/>
          <a:p>
            <a:r>
              <a:rPr lang="en-US" sz="2200" dirty="0"/>
              <a:t>New York State sales tax is owed if the taxpayer purchased an item or a service delivered to them in New York State without payment of sales and</a:t>
            </a:r>
            <a:br>
              <a:rPr lang="en-US" sz="2200" dirty="0"/>
            </a:br>
            <a:r>
              <a:rPr lang="en-US" sz="2200" dirty="0"/>
              <a:t>use tax. This includes:</a:t>
            </a:r>
          </a:p>
          <a:p>
            <a:endParaRPr lang="en-US" dirty="0"/>
          </a:p>
        </p:txBody>
      </p:sp>
      <p:sp>
        <p:nvSpPr>
          <p:cNvPr id="4" name="Text Placeholder 3">
            <a:extLst>
              <a:ext uri="{FF2B5EF4-FFF2-40B4-BE49-F238E27FC236}">
                <a16:creationId xmlns:a16="http://schemas.microsoft.com/office/drawing/2014/main" id="{DD9C1B82-B03C-13EE-D467-1EE2BB3BD13E}"/>
              </a:ext>
            </a:extLst>
          </p:cNvPr>
          <p:cNvSpPr>
            <a:spLocks noGrp="1"/>
          </p:cNvSpPr>
          <p:nvPr>
            <p:ph type="body" sz="quarter" idx="12"/>
          </p:nvPr>
        </p:nvSpPr>
        <p:spPr>
          <a:xfrm>
            <a:off x="723899" y="2660160"/>
            <a:ext cx="9902059" cy="2513013"/>
          </a:xfrm>
        </p:spPr>
        <p:txBody>
          <a:bodyPr/>
          <a:lstStyle/>
          <a:p>
            <a:r>
              <a:rPr lang="en-US" dirty="0"/>
              <a:t>Purchases through the internet, by catalog, or from shopping channels on the television.	</a:t>
            </a:r>
          </a:p>
          <a:p>
            <a:pPr>
              <a:spcBef>
                <a:spcPts val="1000"/>
              </a:spcBef>
            </a:pPr>
            <a:r>
              <a:rPr lang="en-US" dirty="0"/>
              <a:t>Most tangible personal property is subject to tax.</a:t>
            </a:r>
          </a:p>
          <a:p>
            <a:pPr>
              <a:spcBef>
                <a:spcPts val="1000"/>
              </a:spcBef>
            </a:pPr>
            <a:r>
              <a:rPr lang="en-US" dirty="0"/>
              <a:t>Do not leave the line blank.</a:t>
            </a:r>
          </a:p>
          <a:p>
            <a:pPr>
              <a:spcBef>
                <a:spcPts val="1000"/>
              </a:spcBef>
            </a:pPr>
            <a:r>
              <a:rPr lang="en-US" dirty="0"/>
              <a:t>Do not set software to auto fill with zero amount.</a:t>
            </a:r>
          </a:p>
          <a:p>
            <a:endParaRPr lang="en-US" dirty="0"/>
          </a:p>
        </p:txBody>
      </p:sp>
    </p:spTree>
    <p:extLst>
      <p:ext uri="{BB962C8B-B14F-4D97-AF65-F5344CB8AC3E}">
        <p14:creationId xmlns:p14="http://schemas.microsoft.com/office/powerpoint/2010/main" val="2973855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EA2F6-5AB9-59F3-F5EA-6EE15B9DF5E9}"/>
            </a:ext>
          </a:extLst>
        </p:cNvPr>
        <p:cNvGrpSpPr/>
        <p:nvPr/>
      </p:nvGrpSpPr>
      <p:grpSpPr>
        <a:xfrm>
          <a:off x="0" y="0"/>
          <a:ext cx="0" cy="0"/>
          <a:chOff x="0" y="0"/>
          <a:chExt cx="0" cy="0"/>
        </a:xfrm>
      </p:grpSpPr>
      <p:pic>
        <p:nvPicPr>
          <p:cNvPr id="4" name="Picture 3" descr="A picture containing outdoor, sky, park, city&#10;&#10;AI-generated content may be incorrect.">
            <a:extLst>
              <a:ext uri="{FF2B5EF4-FFF2-40B4-BE49-F238E27FC236}">
                <a16:creationId xmlns:a16="http://schemas.microsoft.com/office/drawing/2014/main" id="{1D6E0242-939C-3706-5B69-E0AC3C1A6BED}"/>
              </a:ext>
            </a:extLst>
          </p:cNvPr>
          <p:cNvPicPr>
            <a:picLocks noChangeAspect="1"/>
          </p:cNvPicPr>
          <p:nvPr/>
        </p:nvPicPr>
        <p:blipFill>
          <a:blip r:embed="rId3">
            <a:extLst>
              <a:ext uri="{28A0092B-C50C-407E-A947-70E740481C1C}">
                <a14:useLocalDpi xmlns:a14="http://schemas.microsoft.com/office/drawing/2010/main" val="0"/>
              </a:ext>
            </a:extLst>
          </a:blip>
          <a:srcRect t="8079" b="8079"/>
          <a:stretch/>
        </p:blipFill>
        <p:spPr>
          <a:xfrm>
            <a:off x="7820" y="-1"/>
            <a:ext cx="12163995" cy="6858001"/>
          </a:xfrm>
          <a:prstGeom prst="rect">
            <a:avLst/>
          </a:prstGeom>
        </p:spPr>
      </p:pic>
      <p:grpSp>
        <p:nvGrpSpPr>
          <p:cNvPr id="18" name="Group 17">
            <a:extLst>
              <a:ext uri="{FF2B5EF4-FFF2-40B4-BE49-F238E27FC236}">
                <a16:creationId xmlns:a16="http://schemas.microsoft.com/office/drawing/2014/main" id="{C3BAFDEB-9BAB-C72A-D6CE-7FC51AFF79ED}"/>
              </a:ext>
            </a:extLst>
          </p:cNvPr>
          <p:cNvGrpSpPr/>
          <p:nvPr/>
        </p:nvGrpSpPr>
        <p:grpSpPr>
          <a:xfrm>
            <a:off x="0" y="4372584"/>
            <a:ext cx="12192000" cy="883658"/>
            <a:chOff x="0" y="3429000"/>
            <a:chExt cx="12192000" cy="883658"/>
          </a:xfrm>
        </p:grpSpPr>
        <p:sp>
          <p:nvSpPr>
            <p:cNvPr id="19" name="Rectangle 18">
              <a:extLst>
                <a:ext uri="{FF2B5EF4-FFF2-40B4-BE49-F238E27FC236}">
                  <a16:creationId xmlns:a16="http://schemas.microsoft.com/office/drawing/2014/main" id="{2C8508DE-6773-AE7A-A25F-8B800197F823}"/>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20" name="Straight Connector 19">
              <a:extLst>
                <a:ext uri="{FF2B5EF4-FFF2-40B4-BE49-F238E27FC236}">
                  <a16:creationId xmlns:a16="http://schemas.microsoft.com/office/drawing/2014/main" id="{6ADD26DE-B40B-0028-31C1-B26E59C42285}"/>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39319B6-D86B-FEE3-664F-1C6F327D41F5}"/>
                </a:ext>
              </a:extLst>
            </p:cNvPr>
            <p:cNvSpPr txBox="1">
              <a:spLocks/>
            </p:cNvSpPr>
            <p:nvPr/>
          </p:nvSpPr>
          <p:spPr>
            <a:xfrm>
              <a:off x="0" y="3530195"/>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000" b="1" dirty="0">
                  <a:solidFill>
                    <a:srgbClr val="0B5D66"/>
                  </a:solidFill>
                  <a:latin typeface="Proxima Nova Rg" panose="02000506030000020004" pitchFamily="50" charset="0"/>
                </a:rPr>
                <a:t>New York State Updates</a:t>
              </a:r>
            </a:p>
          </p:txBody>
        </p:sp>
        <p:cxnSp>
          <p:nvCxnSpPr>
            <p:cNvPr id="22" name="Straight Connector 21">
              <a:extLst>
                <a:ext uri="{FF2B5EF4-FFF2-40B4-BE49-F238E27FC236}">
                  <a16:creationId xmlns:a16="http://schemas.microsoft.com/office/drawing/2014/main" id="{4C668BCE-4953-883C-29C4-54DD09543858}"/>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4907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7B443-9836-24EA-9961-6554636DD2B2}"/>
            </a:ext>
          </a:extLst>
        </p:cNvPr>
        <p:cNvGrpSpPr/>
        <p:nvPr/>
      </p:nvGrpSpPr>
      <p:grpSpPr>
        <a:xfrm>
          <a:off x="0" y="0"/>
          <a:ext cx="0" cy="0"/>
          <a:chOff x="0" y="0"/>
          <a:chExt cx="0" cy="0"/>
        </a:xfrm>
      </p:grpSpPr>
      <p:pic>
        <p:nvPicPr>
          <p:cNvPr id="5" name="Picture 4" descr="Text, whiteboard&#10;&#10;AI-generated content may be incorrect.">
            <a:extLst>
              <a:ext uri="{FF2B5EF4-FFF2-40B4-BE49-F238E27FC236}">
                <a16:creationId xmlns:a16="http://schemas.microsoft.com/office/drawing/2014/main" id="{B72AFF67-04D4-6271-4D8A-FCB6C4EE55B9}"/>
              </a:ext>
            </a:extLst>
          </p:cNvPr>
          <p:cNvPicPr>
            <a:picLocks noChangeAspect="1"/>
          </p:cNvPicPr>
          <p:nvPr/>
        </p:nvPicPr>
        <p:blipFill>
          <a:blip r:embed="rId2">
            <a:extLst>
              <a:ext uri="{28A0092B-C50C-407E-A947-70E740481C1C}">
                <a14:useLocalDpi xmlns:a14="http://schemas.microsoft.com/office/drawing/2010/main" val="0"/>
              </a:ext>
            </a:extLst>
          </a:blip>
          <a:srcRect l="13168" t="5190" r="11542" b="82"/>
          <a:stretch/>
        </p:blipFill>
        <p:spPr>
          <a:xfrm>
            <a:off x="5486400" y="676274"/>
            <a:ext cx="6705600" cy="5630862"/>
          </a:xfrm>
          <a:prstGeom prst="rect">
            <a:avLst/>
          </a:prstGeom>
        </p:spPr>
      </p:pic>
      <p:sp>
        <p:nvSpPr>
          <p:cNvPr id="45" name="Title 5">
            <a:extLst>
              <a:ext uri="{FF2B5EF4-FFF2-40B4-BE49-F238E27FC236}">
                <a16:creationId xmlns:a16="http://schemas.microsoft.com/office/drawing/2014/main" id="{F22CDF1E-FD20-81F3-19E6-18A66D516765}"/>
              </a:ext>
            </a:extLst>
          </p:cNvPr>
          <p:cNvSpPr>
            <a:spLocks noGrp="1"/>
          </p:cNvSpPr>
          <p:nvPr>
            <p:ph type="title"/>
          </p:nvPr>
        </p:nvSpPr>
        <p:spPr/>
        <p:txBody>
          <a:bodyPr/>
          <a:lstStyle/>
          <a:p>
            <a:r>
              <a:rPr lang="en-US" dirty="0"/>
              <a:t>Tax Due Date</a:t>
            </a:r>
          </a:p>
        </p:txBody>
      </p:sp>
      <p:grpSp>
        <p:nvGrpSpPr>
          <p:cNvPr id="51" name="Group 50">
            <a:extLst>
              <a:ext uri="{FF2B5EF4-FFF2-40B4-BE49-F238E27FC236}">
                <a16:creationId xmlns:a16="http://schemas.microsoft.com/office/drawing/2014/main" id="{F1FBF11A-4727-2430-F59B-825F211FEA00}"/>
              </a:ext>
            </a:extLst>
          </p:cNvPr>
          <p:cNvGrpSpPr/>
          <p:nvPr/>
        </p:nvGrpSpPr>
        <p:grpSpPr>
          <a:xfrm>
            <a:off x="0" y="2013533"/>
            <a:ext cx="5486400" cy="2632151"/>
            <a:chOff x="0" y="1611877"/>
            <a:chExt cx="5486400" cy="2632151"/>
          </a:xfrm>
        </p:grpSpPr>
        <p:sp>
          <p:nvSpPr>
            <p:cNvPr id="43" name="Content Placeholder 5">
              <a:extLst>
                <a:ext uri="{FF2B5EF4-FFF2-40B4-BE49-F238E27FC236}">
                  <a16:creationId xmlns:a16="http://schemas.microsoft.com/office/drawing/2014/main" id="{04F72456-3036-5768-4CA7-2A59914CEDC4}"/>
                </a:ext>
              </a:extLst>
            </p:cNvPr>
            <p:cNvSpPr txBox="1">
              <a:spLocks/>
            </p:cNvSpPr>
            <p:nvPr/>
          </p:nvSpPr>
          <p:spPr>
            <a:xfrm>
              <a:off x="0" y="2512356"/>
              <a:ext cx="5486400" cy="1387617"/>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667"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267"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a:spcBef>
                  <a:spcPts val="1333"/>
                </a:spcBef>
                <a:buNone/>
              </a:pPr>
              <a:r>
                <a:rPr lang="en-US" dirty="0">
                  <a:latin typeface="Proxima Nova Rg" panose="02000506030000020004" pitchFamily="50" charset="0"/>
                </a:rPr>
                <a:t>Taxes are due:</a:t>
              </a:r>
              <a:br>
                <a:rPr lang="en-US" dirty="0">
                  <a:latin typeface="Proxima Nova Rg" panose="02000506030000020004" pitchFamily="50" charset="0"/>
                </a:rPr>
              </a:br>
              <a:r>
                <a:rPr lang="en-US" sz="4800" b="1" dirty="0">
                  <a:solidFill>
                    <a:srgbClr val="0B5D66"/>
                  </a:solidFill>
                  <a:latin typeface="Proxima Nova Rg" panose="02000506030000020004" pitchFamily="50" charset="0"/>
                </a:rPr>
                <a:t>April 15, 2026</a:t>
              </a:r>
              <a:endParaRPr lang="en-US" sz="4800" b="1" spc="-67" dirty="0">
                <a:solidFill>
                  <a:srgbClr val="0B5D66"/>
                </a:solidFill>
                <a:latin typeface="Proxima Nova Rg" panose="02000506030000020004" pitchFamily="50" charset="0"/>
              </a:endParaRPr>
            </a:p>
          </p:txBody>
        </p:sp>
        <p:pic>
          <p:nvPicPr>
            <p:cNvPr id="9" name="Graphic 8">
              <a:extLst>
                <a:ext uri="{FF2B5EF4-FFF2-40B4-BE49-F238E27FC236}">
                  <a16:creationId xmlns:a16="http://schemas.microsoft.com/office/drawing/2014/main" id="{4D34E916-6383-581D-940E-1256707F0B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0439" y="1611877"/>
              <a:ext cx="659876" cy="659876"/>
            </a:xfrm>
            <a:prstGeom prst="rect">
              <a:avLst/>
            </a:prstGeom>
          </p:spPr>
        </p:pic>
        <p:cxnSp>
          <p:nvCxnSpPr>
            <p:cNvPr id="44" name="Straight Connector 43">
              <a:extLst>
                <a:ext uri="{FF2B5EF4-FFF2-40B4-BE49-F238E27FC236}">
                  <a16:creationId xmlns:a16="http://schemas.microsoft.com/office/drawing/2014/main" id="{AC0AC6CF-796B-4165-F358-D15778D8D5A9}"/>
                </a:ext>
              </a:extLst>
            </p:cNvPr>
            <p:cNvCxnSpPr>
              <a:cxnSpLocks/>
            </p:cNvCxnSpPr>
            <p:nvPr/>
          </p:nvCxnSpPr>
          <p:spPr>
            <a:xfrm>
              <a:off x="3223279" y="1941815"/>
              <a:ext cx="1572457"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0B3C1F07-7C4F-2B86-91C7-B3B0EF18EE12}"/>
                </a:ext>
              </a:extLst>
            </p:cNvPr>
            <p:cNvCxnSpPr>
              <a:cxnSpLocks/>
            </p:cNvCxnSpPr>
            <p:nvPr/>
          </p:nvCxnSpPr>
          <p:spPr>
            <a:xfrm>
              <a:off x="791364" y="1941815"/>
              <a:ext cx="1572457"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6341F62F-ADDC-7597-1FF3-BB7F3CDD372F}"/>
                </a:ext>
              </a:extLst>
            </p:cNvPr>
            <p:cNvCxnSpPr>
              <a:cxnSpLocks/>
            </p:cNvCxnSpPr>
            <p:nvPr/>
          </p:nvCxnSpPr>
          <p:spPr>
            <a:xfrm>
              <a:off x="791364" y="4244028"/>
              <a:ext cx="4004372" cy="0"/>
            </a:xfrm>
            <a:prstGeom prst="line">
              <a:avLst/>
            </a:prstGeom>
            <a:ln w="1270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68626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52C74-968C-9DDF-C34B-2BFA7DA64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A42D8-66FC-3779-9851-B1B62E08F6EC}"/>
              </a:ext>
            </a:extLst>
          </p:cNvPr>
          <p:cNvSpPr>
            <a:spLocks noGrp="1"/>
          </p:cNvSpPr>
          <p:nvPr>
            <p:ph type="title"/>
          </p:nvPr>
        </p:nvSpPr>
        <p:spPr/>
        <p:txBody>
          <a:bodyPr/>
          <a:lstStyle/>
          <a:p>
            <a:r>
              <a:rPr lang="en-US" dirty="0"/>
              <a:t>Inflation Refund Checks </a:t>
            </a:r>
          </a:p>
        </p:txBody>
      </p:sp>
      <p:sp>
        <p:nvSpPr>
          <p:cNvPr id="11" name="Text Placeholder 7">
            <a:extLst>
              <a:ext uri="{FF2B5EF4-FFF2-40B4-BE49-F238E27FC236}">
                <a16:creationId xmlns:a16="http://schemas.microsoft.com/office/drawing/2014/main" id="{230F68DB-2891-41D6-71E0-E45BDCA95A91}"/>
              </a:ext>
            </a:extLst>
          </p:cNvPr>
          <p:cNvSpPr txBox="1">
            <a:spLocks/>
          </p:cNvSpPr>
          <p:nvPr/>
        </p:nvSpPr>
        <p:spPr>
          <a:xfrm>
            <a:off x="617692" y="866592"/>
            <a:ext cx="10053183" cy="4369642"/>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2600" b="1" dirty="0">
                <a:solidFill>
                  <a:srgbClr val="0B5D66"/>
                </a:solidFill>
              </a:rPr>
              <a:t>The 2025-2026 New York State Budget provided for one-time inflation refund payments to eligible New Yorkers </a:t>
            </a:r>
          </a:p>
          <a:p>
            <a:pPr>
              <a:spcBef>
                <a:spcPts val="1200"/>
              </a:spcBef>
            </a:pPr>
            <a:r>
              <a:rPr lang="en-US" dirty="0"/>
              <a:t>Over 8 million</a:t>
            </a:r>
            <a:r>
              <a:rPr lang="en-US" b="1" dirty="0"/>
              <a:t> </a:t>
            </a:r>
            <a:r>
              <a:rPr lang="en-US" dirty="0"/>
              <a:t>inflation refund checks have been delivered to</a:t>
            </a:r>
            <a:br>
              <a:rPr lang="en-US" dirty="0"/>
            </a:br>
            <a:r>
              <a:rPr lang="en-US" dirty="0"/>
              <a:t>New York taxpayers</a:t>
            </a:r>
          </a:p>
          <a:p>
            <a:pPr>
              <a:spcBef>
                <a:spcPts val="1200"/>
              </a:spcBef>
            </a:pPr>
            <a:r>
              <a:rPr lang="en-US" dirty="0"/>
              <a:t>Eligibility based on tax year 2023:</a:t>
            </a:r>
          </a:p>
          <a:p>
            <a:pPr lvl="1">
              <a:spcBef>
                <a:spcPts val="300"/>
              </a:spcBef>
              <a:spcAft>
                <a:spcPts val="300"/>
              </a:spcAft>
            </a:pPr>
            <a:r>
              <a:rPr lang="en-US" dirty="0"/>
              <a:t>filed Form IT-201, </a:t>
            </a:r>
            <a:r>
              <a:rPr lang="en-US" i="1" dirty="0"/>
              <a:t>New York State Resident Income Tax Return</a:t>
            </a:r>
            <a:r>
              <a:rPr lang="en-US" dirty="0"/>
              <a:t>;</a:t>
            </a:r>
          </a:p>
          <a:p>
            <a:pPr lvl="1">
              <a:spcBef>
                <a:spcPts val="300"/>
              </a:spcBef>
              <a:spcAft>
                <a:spcPts val="300"/>
              </a:spcAft>
            </a:pPr>
            <a:r>
              <a:rPr lang="en-US" dirty="0"/>
              <a:t>reported income within qualifying thresholds; and</a:t>
            </a:r>
          </a:p>
          <a:p>
            <a:pPr lvl="1">
              <a:spcBef>
                <a:spcPts val="300"/>
              </a:spcBef>
              <a:spcAft>
                <a:spcPts val="300"/>
              </a:spcAft>
            </a:pPr>
            <a:r>
              <a:rPr lang="en-US" dirty="0"/>
              <a:t>were not claimed as a dependent on another taxpayer’s return</a:t>
            </a:r>
          </a:p>
          <a:p>
            <a:r>
              <a:rPr lang="en-US" dirty="0"/>
              <a:t>Inflation refund checks were being mailed to eligible New Yorkers through the end of November</a:t>
            </a:r>
          </a:p>
        </p:txBody>
      </p:sp>
      <p:grpSp>
        <p:nvGrpSpPr>
          <p:cNvPr id="17" name="Group 16">
            <a:extLst>
              <a:ext uri="{FF2B5EF4-FFF2-40B4-BE49-F238E27FC236}">
                <a16:creationId xmlns:a16="http://schemas.microsoft.com/office/drawing/2014/main" id="{7D29EEF7-CA62-EF16-3D18-9FF9A4B82060}"/>
              </a:ext>
            </a:extLst>
          </p:cNvPr>
          <p:cNvGrpSpPr/>
          <p:nvPr/>
        </p:nvGrpSpPr>
        <p:grpSpPr>
          <a:xfrm>
            <a:off x="0" y="5511634"/>
            <a:ext cx="5518543" cy="637708"/>
            <a:chOff x="0" y="5511634"/>
            <a:chExt cx="5518543" cy="637708"/>
          </a:xfrm>
        </p:grpSpPr>
        <p:sp>
          <p:nvSpPr>
            <p:cNvPr id="16" name="Freeform: Shape 15">
              <a:extLst>
                <a:ext uri="{FF2B5EF4-FFF2-40B4-BE49-F238E27FC236}">
                  <a16:creationId xmlns:a16="http://schemas.microsoft.com/office/drawing/2014/main" id="{48D7EED9-1A62-F037-540E-13F1D2FB584E}"/>
                </a:ext>
              </a:extLst>
            </p:cNvPr>
            <p:cNvSpPr/>
            <p:nvPr/>
          </p:nvSpPr>
          <p:spPr>
            <a:xfrm>
              <a:off x="0" y="5511634"/>
              <a:ext cx="5518543" cy="546752"/>
            </a:xfrm>
            <a:custGeom>
              <a:avLst/>
              <a:gdLst>
                <a:gd name="connsiteX0" fmla="*/ 0 w 5518543"/>
                <a:gd name="connsiteY0" fmla="*/ 0 h 546752"/>
                <a:gd name="connsiteX1" fmla="*/ 5245167 w 5518543"/>
                <a:gd name="connsiteY1" fmla="*/ 0 h 546752"/>
                <a:gd name="connsiteX2" fmla="*/ 5518543 w 5518543"/>
                <a:gd name="connsiteY2" fmla="*/ 273376 h 546752"/>
                <a:gd name="connsiteX3" fmla="*/ 5518542 w 5518543"/>
                <a:gd name="connsiteY3" fmla="*/ 273376 h 546752"/>
                <a:gd name="connsiteX4" fmla="*/ 5245166 w 5518543"/>
                <a:gd name="connsiteY4" fmla="*/ 546752 h 546752"/>
                <a:gd name="connsiteX5" fmla="*/ 0 w 5518543"/>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8543" h="546752">
                  <a:moveTo>
                    <a:pt x="0" y="0"/>
                  </a:moveTo>
                  <a:lnTo>
                    <a:pt x="5245167" y="0"/>
                  </a:lnTo>
                  <a:cubicBezTo>
                    <a:pt x="5396148" y="0"/>
                    <a:pt x="5518543" y="122395"/>
                    <a:pt x="5518543" y="273376"/>
                  </a:cubicBezTo>
                  <a:lnTo>
                    <a:pt x="5518542" y="273376"/>
                  </a:lnTo>
                  <a:cubicBezTo>
                    <a:pt x="5518542" y="424357"/>
                    <a:pt x="5396147" y="546752"/>
                    <a:pt x="5245166"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71C62315-4C02-05A6-0693-9B8C8B668B5F}"/>
                </a:ext>
              </a:extLst>
            </p:cNvPr>
            <p:cNvSpPr txBox="1"/>
            <p:nvPr/>
          </p:nvSpPr>
          <p:spPr>
            <a:xfrm>
              <a:off x="782018" y="5591298"/>
              <a:ext cx="459960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inflation</a:t>
              </a:r>
              <a:r>
                <a:rPr lang="en-US" sz="2000" dirty="0">
                  <a:latin typeface="Proxima Nova Rg" panose="02000506030000020004" pitchFamily="50" charset="0"/>
                </a:rPr>
                <a:t>)  </a:t>
              </a:r>
            </a:p>
          </p:txBody>
        </p:sp>
        <p:pic>
          <p:nvPicPr>
            <p:cNvPr id="12" name="Graphic 11">
              <a:extLst>
                <a:ext uri="{FF2B5EF4-FFF2-40B4-BE49-F238E27FC236}">
                  <a16:creationId xmlns:a16="http://schemas.microsoft.com/office/drawing/2014/main" id="{5167766E-D181-31E7-4DE0-F87E44DEB3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grpSp>
    </p:spTree>
    <p:extLst>
      <p:ext uri="{BB962C8B-B14F-4D97-AF65-F5344CB8AC3E}">
        <p14:creationId xmlns:p14="http://schemas.microsoft.com/office/powerpoint/2010/main" val="1215546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50B83-85DE-CF8A-668E-7AD907A517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8798A-8A9A-EFC6-5604-47F33E50A767}"/>
              </a:ext>
            </a:extLst>
          </p:cNvPr>
          <p:cNvSpPr>
            <a:spLocks noGrp="1"/>
          </p:cNvSpPr>
          <p:nvPr>
            <p:ph type="title"/>
          </p:nvPr>
        </p:nvSpPr>
        <p:spPr/>
        <p:txBody>
          <a:bodyPr/>
          <a:lstStyle/>
          <a:p>
            <a:r>
              <a:rPr lang="en-US" dirty="0"/>
              <a:t>Inflation Refund Checks </a:t>
            </a:r>
          </a:p>
        </p:txBody>
      </p:sp>
      <p:sp>
        <p:nvSpPr>
          <p:cNvPr id="8" name="Text Placeholder 7">
            <a:extLst>
              <a:ext uri="{FF2B5EF4-FFF2-40B4-BE49-F238E27FC236}">
                <a16:creationId xmlns:a16="http://schemas.microsoft.com/office/drawing/2014/main" id="{375761C0-2B3F-2A55-B44D-98BD198A6A60}"/>
              </a:ext>
            </a:extLst>
          </p:cNvPr>
          <p:cNvSpPr>
            <a:spLocks noGrp="1"/>
          </p:cNvSpPr>
          <p:nvPr>
            <p:ph type="body" sz="quarter" idx="12"/>
          </p:nvPr>
        </p:nvSpPr>
        <p:spPr>
          <a:xfrm>
            <a:off x="581688" y="1233039"/>
            <a:ext cx="9144000" cy="3570585"/>
          </a:xfrm>
        </p:spPr>
        <p:txBody>
          <a:bodyPr/>
          <a:lstStyle/>
          <a:p>
            <a:pPr>
              <a:spcBef>
                <a:spcPts val="1600"/>
              </a:spcBef>
              <a:spcAft>
                <a:spcPts val="1600"/>
              </a:spcAft>
            </a:pPr>
            <a:r>
              <a:rPr lang="en-US" dirty="0"/>
              <a:t>Check amounts are not taxable for New York State, New York City, or Yonkers resident income tax purposes.</a:t>
            </a:r>
          </a:p>
          <a:p>
            <a:r>
              <a:rPr lang="en-US" dirty="0"/>
              <a:t>Instructions for the following forms will be updated for taxpayers to subtract the check amount to the extent it was included in federal adjusted gross income:</a:t>
            </a:r>
          </a:p>
          <a:p>
            <a:pPr lvl="1"/>
            <a:r>
              <a:rPr lang="en-US" b="1" dirty="0">
                <a:solidFill>
                  <a:srgbClr val="0B5D66"/>
                </a:solidFill>
              </a:rPr>
              <a:t>Form IT-201-I: </a:t>
            </a:r>
            <a:r>
              <a:rPr lang="en-US" dirty="0"/>
              <a:t>line 25 </a:t>
            </a:r>
          </a:p>
          <a:p>
            <a:pPr lvl="1"/>
            <a:r>
              <a:rPr lang="en-US" b="1" dirty="0">
                <a:solidFill>
                  <a:srgbClr val="0B5D66"/>
                </a:solidFill>
              </a:rPr>
              <a:t>Form IT-203-I: </a:t>
            </a:r>
            <a:r>
              <a:rPr lang="en-US" dirty="0"/>
              <a:t>line 24  </a:t>
            </a:r>
          </a:p>
          <a:p>
            <a:pPr lvl="1"/>
            <a:r>
              <a:rPr lang="en-US" b="1" dirty="0">
                <a:solidFill>
                  <a:srgbClr val="0B5D66"/>
                </a:solidFill>
              </a:rPr>
              <a:t>Yonkers worksheet: </a:t>
            </a:r>
            <a:r>
              <a:rPr lang="en-US" dirty="0"/>
              <a:t>line </a:t>
            </a:r>
            <a:r>
              <a:rPr lang="en-US" sz="2000" dirty="0">
                <a:latin typeface="Sabon Next LT" panose="020B0502040204020203" pitchFamily="2" charset="0"/>
                <a:cs typeface="Sabon Next LT" panose="020B0502040204020203" pitchFamily="2" charset="0"/>
              </a:rPr>
              <a:t>I</a:t>
            </a:r>
          </a:p>
        </p:txBody>
      </p:sp>
      <p:grpSp>
        <p:nvGrpSpPr>
          <p:cNvPr id="10" name="Group 9">
            <a:extLst>
              <a:ext uri="{FF2B5EF4-FFF2-40B4-BE49-F238E27FC236}">
                <a16:creationId xmlns:a16="http://schemas.microsoft.com/office/drawing/2014/main" id="{FFDA409D-1A95-486F-2A7E-F93BD714A87B}"/>
              </a:ext>
            </a:extLst>
          </p:cNvPr>
          <p:cNvGrpSpPr/>
          <p:nvPr/>
        </p:nvGrpSpPr>
        <p:grpSpPr>
          <a:xfrm>
            <a:off x="0" y="5511634"/>
            <a:ext cx="5518543" cy="637708"/>
            <a:chOff x="0" y="5511634"/>
            <a:chExt cx="5518543" cy="637708"/>
          </a:xfrm>
        </p:grpSpPr>
        <p:sp>
          <p:nvSpPr>
            <p:cNvPr id="11" name="Freeform: Shape 10">
              <a:extLst>
                <a:ext uri="{FF2B5EF4-FFF2-40B4-BE49-F238E27FC236}">
                  <a16:creationId xmlns:a16="http://schemas.microsoft.com/office/drawing/2014/main" id="{095BAECC-6E7D-D0B2-07A1-7943CEC9929F}"/>
                </a:ext>
              </a:extLst>
            </p:cNvPr>
            <p:cNvSpPr/>
            <p:nvPr/>
          </p:nvSpPr>
          <p:spPr>
            <a:xfrm>
              <a:off x="0" y="5511634"/>
              <a:ext cx="5518543" cy="546752"/>
            </a:xfrm>
            <a:custGeom>
              <a:avLst/>
              <a:gdLst>
                <a:gd name="connsiteX0" fmla="*/ 0 w 5518543"/>
                <a:gd name="connsiteY0" fmla="*/ 0 h 546752"/>
                <a:gd name="connsiteX1" fmla="*/ 5245167 w 5518543"/>
                <a:gd name="connsiteY1" fmla="*/ 0 h 546752"/>
                <a:gd name="connsiteX2" fmla="*/ 5518543 w 5518543"/>
                <a:gd name="connsiteY2" fmla="*/ 273376 h 546752"/>
                <a:gd name="connsiteX3" fmla="*/ 5518542 w 5518543"/>
                <a:gd name="connsiteY3" fmla="*/ 273376 h 546752"/>
                <a:gd name="connsiteX4" fmla="*/ 5245166 w 5518543"/>
                <a:gd name="connsiteY4" fmla="*/ 546752 h 546752"/>
                <a:gd name="connsiteX5" fmla="*/ 0 w 5518543"/>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8543" h="546752">
                  <a:moveTo>
                    <a:pt x="0" y="0"/>
                  </a:moveTo>
                  <a:lnTo>
                    <a:pt x="5245167" y="0"/>
                  </a:lnTo>
                  <a:cubicBezTo>
                    <a:pt x="5396148" y="0"/>
                    <a:pt x="5518543" y="122395"/>
                    <a:pt x="5518543" y="273376"/>
                  </a:cubicBezTo>
                  <a:lnTo>
                    <a:pt x="5518542" y="273376"/>
                  </a:lnTo>
                  <a:cubicBezTo>
                    <a:pt x="5518542" y="424357"/>
                    <a:pt x="5396147" y="546752"/>
                    <a:pt x="5245166"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A77D58BD-DD47-293D-CC91-5ABE0D971003}"/>
                </a:ext>
              </a:extLst>
            </p:cNvPr>
            <p:cNvSpPr txBox="1"/>
            <p:nvPr/>
          </p:nvSpPr>
          <p:spPr>
            <a:xfrm>
              <a:off x="782018" y="5591298"/>
              <a:ext cx="459960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inflation</a:t>
              </a:r>
              <a:r>
                <a:rPr lang="en-US" sz="2000" dirty="0">
                  <a:latin typeface="Proxima Nova Rg" panose="02000506030000020004" pitchFamily="50" charset="0"/>
                </a:rPr>
                <a:t>)  </a:t>
              </a:r>
            </a:p>
          </p:txBody>
        </p:sp>
        <p:pic>
          <p:nvPicPr>
            <p:cNvPr id="13" name="Graphic 12">
              <a:extLst>
                <a:ext uri="{FF2B5EF4-FFF2-40B4-BE49-F238E27FC236}">
                  <a16:creationId xmlns:a16="http://schemas.microsoft.com/office/drawing/2014/main" id="{FCD105FC-12CB-464C-AC00-C08D1B651A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grpSp>
    </p:spTree>
    <p:extLst>
      <p:ext uri="{BB962C8B-B14F-4D97-AF65-F5344CB8AC3E}">
        <p14:creationId xmlns:p14="http://schemas.microsoft.com/office/powerpoint/2010/main" val="1918119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C7F36-6776-1672-15E8-0B5674EB6B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1AB57D-F1FB-D498-FDDC-9B4241A1E2B4}"/>
              </a:ext>
            </a:extLst>
          </p:cNvPr>
          <p:cNvSpPr>
            <a:spLocks noGrp="1"/>
          </p:cNvSpPr>
          <p:nvPr>
            <p:ph type="title"/>
          </p:nvPr>
        </p:nvSpPr>
        <p:spPr>
          <a:xfrm>
            <a:off x="617693" y="177250"/>
            <a:ext cx="10922666" cy="347779"/>
          </a:xfrm>
        </p:spPr>
        <p:txBody>
          <a:bodyPr/>
          <a:lstStyle/>
          <a:p>
            <a:r>
              <a:rPr lang="en-US" dirty="0"/>
              <a:t>Metropolitan Commuter Transportation Mobility Tax Calculation</a:t>
            </a:r>
            <a:br>
              <a:rPr lang="en-US" dirty="0"/>
            </a:br>
            <a:endParaRPr lang="en-US" dirty="0"/>
          </a:p>
        </p:txBody>
      </p:sp>
      <p:sp>
        <p:nvSpPr>
          <p:cNvPr id="3" name="Text Placeholder 2">
            <a:extLst>
              <a:ext uri="{FF2B5EF4-FFF2-40B4-BE49-F238E27FC236}">
                <a16:creationId xmlns:a16="http://schemas.microsoft.com/office/drawing/2014/main" id="{3178121F-58C2-2313-C82A-A34BB78E9D4B}"/>
              </a:ext>
            </a:extLst>
          </p:cNvPr>
          <p:cNvSpPr>
            <a:spLocks noGrp="1"/>
          </p:cNvSpPr>
          <p:nvPr>
            <p:ph type="body" sz="quarter" idx="11"/>
          </p:nvPr>
        </p:nvSpPr>
        <p:spPr>
          <a:xfrm>
            <a:off x="0" y="1307829"/>
            <a:ext cx="12192000" cy="936187"/>
          </a:xfrm>
        </p:spPr>
        <p:txBody>
          <a:bodyPr/>
          <a:lstStyle/>
          <a:p>
            <a:pPr lvl="0" algn="ctr" defTabSz="879176">
              <a:lnSpc>
                <a:spcPct val="100000"/>
              </a:lnSpc>
              <a:spcBef>
                <a:spcPts val="1154"/>
              </a:spcBef>
              <a:buClr>
                <a:srgbClr val="007681"/>
              </a:buClr>
              <a:buSzPct val="125000"/>
              <a:defRPr/>
            </a:pPr>
            <a:r>
              <a:rPr lang="en-US" b="0" dirty="0">
                <a:solidFill>
                  <a:schemeClr val="tx1"/>
                </a:solidFill>
                <a:latin typeface="Proxima Nova Rg" panose="02000506030000020004" pitchFamily="50" charset="0"/>
                <a:cs typeface="Arial" panose="020B0604020202020204" pitchFamily="34" charset="0"/>
              </a:rPr>
              <a:t>The Metropolitan Commuter Transportation</a:t>
            </a:r>
            <a:br>
              <a:rPr lang="en-US" b="0" dirty="0">
                <a:solidFill>
                  <a:schemeClr val="tx1"/>
                </a:solidFill>
                <a:latin typeface="Proxima Nova Rg" panose="02000506030000020004" pitchFamily="50" charset="0"/>
                <a:cs typeface="Arial" panose="020B0604020202020204" pitchFamily="34" charset="0"/>
              </a:rPr>
            </a:br>
            <a:r>
              <a:rPr lang="en-US" b="0" dirty="0">
                <a:solidFill>
                  <a:schemeClr val="tx1"/>
                </a:solidFill>
                <a:latin typeface="Proxima Nova Rg" panose="02000506030000020004" pitchFamily="50" charset="0"/>
                <a:cs typeface="Arial" panose="020B0604020202020204" pitchFamily="34" charset="0"/>
              </a:rPr>
              <a:t>District (</a:t>
            </a:r>
            <a:r>
              <a:rPr lang="en-US" dirty="0">
                <a:latin typeface="Proxima Nova Rg" panose="02000506030000020004" pitchFamily="50" charset="0"/>
                <a:cs typeface="Arial" panose="020B0604020202020204" pitchFamily="34" charset="0"/>
              </a:rPr>
              <a:t>MCTD</a:t>
            </a:r>
            <a:r>
              <a:rPr lang="en-US" b="0" dirty="0">
                <a:solidFill>
                  <a:schemeClr val="tx1"/>
                </a:solidFill>
                <a:latin typeface="Proxima Nova Rg" panose="02000506030000020004" pitchFamily="50" charset="0"/>
                <a:cs typeface="Arial" panose="020B0604020202020204" pitchFamily="34" charset="0"/>
              </a:rPr>
              <a:t>) is now divided into two zones:</a:t>
            </a:r>
          </a:p>
          <a:p>
            <a:endParaRPr lang="en-US" dirty="0">
              <a:latin typeface="Proxima Nova Rg" panose="02000506030000020004" pitchFamily="50" charset="0"/>
            </a:endParaRPr>
          </a:p>
        </p:txBody>
      </p:sp>
      <p:sp>
        <p:nvSpPr>
          <p:cNvPr id="4" name="Text Placeholder 3">
            <a:extLst>
              <a:ext uri="{FF2B5EF4-FFF2-40B4-BE49-F238E27FC236}">
                <a16:creationId xmlns:a16="http://schemas.microsoft.com/office/drawing/2014/main" id="{386E9F98-26A4-4699-3F2A-E392A68C6A38}"/>
              </a:ext>
            </a:extLst>
          </p:cNvPr>
          <p:cNvSpPr>
            <a:spLocks noGrp="1"/>
          </p:cNvSpPr>
          <p:nvPr>
            <p:ph type="body" sz="quarter" idx="12"/>
          </p:nvPr>
        </p:nvSpPr>
        <p:spPr>
          <a:xfrm>
            <a:off x="1296298" y="3849650"/>
            <a:ext cx="4170784" cy="1697354"/>
          </a:xfrm>
        </p:spPr>
        <p:txBody>
          <a:bodyPr/>
          <a:lstStyle/>
          <a:p>
            <a:pPr marL="0" indent="0" algn="ctr">
              <a:buSzPct val="100000"/>
              <a:buNone/>
            </a:pPr>
            <a:r>
              <a:rPr lang="en-US" dirty="0">
                <a:solidFill>
                  <a:srgbClr val="111111"/>
                </a:solidFill>
              </a:rPr>
              <a:t>includes the counties of</a:t>
            </a:r>
            <a:br>
              <a:rPr lang="en-US" dirty="0">
                <a:solidFill>
                  <a:srgbClr val="111111"/>
                </a:solidFill>
              </a:rPr>
            </a:br>
            <a:r>
              <a:rPr lang="en-US" dirty="0">
                <a:solidFill>
                  <a:srgbClr val="111111"/>
                </a:solidFill>
              </a:rPr>
              <a:t>New York (Manhattan), Bronx, Kings (Brooklyn), Queens, and Richmond (Staten Island).</a:t>
            </a:r>
          </a:p>
        </p:txBody>
      </p:sp>
      <p:sp>
        <p:nvSpPr>
          <p:cNvPr id="8" name="Text Placeholder 3">
            <a:extLst>
              <a:ext uri="{FF2B5EF4-FFF2-40B4-BE49-F238E27FC236}">
                <a16:creationId xmlns:a16="http://schemas.microsoft.com/office/drawing/2014/main" id="{062A6EFA-5428-964D-DE46-73830273A120}"/>
              </a:ext>
            </a:extLst>
          </p:cNvPr>
          <p:cNvSpPr txBox="1">
            <a:spLocks/>
          </p:cNvSpPr>
          <p:nvPr/>
        </p:nvSpPr>
        <p:spPr>
          <a:xfrm>
            <a:off x="6706141" y="3849650"/>
            <a:ext cx="3880277" cy="1697354"/>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SzPct val="100000"/>
              <a:buNone/>
            </a:pPr>
            <a:r>
              <a:rPr lang="en-US" dirty="0">
                <a:solidFill>
                  <a:srgbClr val="111111"/>
                </a:solidFill>
              </a:rPr>
              <a:t>includes the counties of Rockland, Nassau, Suffolk, Orange, Putnam, Dutchess, and Westchester.</a:t>
            </a:r>
          </a:p>
        </p:txBody>
      </p:sp>
      <p:grpSp>
        <p:nvGrpSpPr>
          <p:cNvPr id="18" name="Group 17">
            <a:extLst>
              <a:ext uri="{FF2B5EF4-FFF2-40B4-BE49-F238E27FC236}">
                <a16:creationId xmlns:a16="http://schemas.microsoft.com/office/drawing/2014/main" id="{8781A31C-B8C2-2705-338F-33B8CE43D307}"/>
              </a:ext>
            </a:extLst>
          </p:cNvPr>
          <p:cNvGrpSpPr/>
          <p:nvPr/>
        </p:nvGrpSpPr>
        <p:grpSpPr>
          <a:xfrm>
            <a:off x="2291054" y="2658543"/>
            <a:ext cx="2181272" cy="952500"/>
            <a:chOff x="1745407" y="2658543"/>
            <a:chExt cx="2181272" cy="952500"/>
          </a:xfrm>
        </p:grpSpPr>
        <p:pic>
          <p:nvPicPr>
            <p:cNvPr id="7" name="Graphic 6">
              <a:extLst>
                <a:ext uri="{FF2B5EF4-FFF2-40B4-BE49-F238E27FC236}">
                  <a16:creationId xmlns:a16="http://schemas.microsoft.com/office/drawing/2014/main" id="{CB58A9B5-55B2-7562-4DE9-5BA0E38B3F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5407" y="2658543"/>
              <a:ext cx="952500" cy="952500"/>
            </a:xfrm>
            <a:prstGeom prst="rect">
              <a:avLst/>
            </a:prstGeom>
          </p:spPr>
        </p:pic>
        <p:sp>
          <p:nvSpPr>
            <p:cNvPr id="9" name="Text Placeholder 3">
              <a:extLst>
                <a:ext uri="{FF2B5EF4-FFF2-40B4-BE49-F238E27FC236}">
                  <a16:creationId xmlns:a16="http://schemas.microsoft.com/office/drawing/2014/main" id="{EFEDF42B-A189-5B4C-C30D-2D50D1B5973B}"/>
                </a:ext>
              </a:extLst>
            </p:cNvPr>
            <p:cNvSpPr txBox="1">
              <a:spLocks/>
            </p:cNvSpPr>
            <p:nvPr/>
          </p:nvSpPr>
          <p:spPr>
            <a:xfrm>
              <a:off x="2610872" y="2979192"/>
              <a:ext cx="1315807" cy="471194"/>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SzPct val="100000"/>
                <a:buFont typeface="Arial" panose="020B0604020202020204" pitchFamily="34" charset="0"/>
                <a:buNone/>
              </a:pPr>
              <a:r>
                <a:rPr lang="en-US" b="1" dirty="0">
                  <a:solidFill>
                    <a:srgbClr val="0B5D66"/>
                  </a:solidFill>
                </a:rPr>
                <a:t>Zone 1:</a:t>
              </a:r>
            </a:p>
          </p:txBody>
        </p:sp>
      </p:grpSp>
      <p:cxnSp>
        <p:nvCxnSpPr>
          <p:cNvPr id="10" name="Straight Connector 9">
            <a:extLst>
              <a:ext uri="{FF2B5EF4-FFF2-40B4-BE49-F238E27FC236}">
                <a16:creationId xmlns:a16="http://schemas.microsoft.com/office/drawing/2014/main" id="{956DDF77-A701-93D3-312E-0681F7077CA7}"/>
              </a:ext>
            </a:extLst>
          </p:cNvPr>
          <p:cNvCxnSpPr>
            <a:cxnSpLocks/>
          </p:cNvCxnSpPr>
          <p:nvPr/>
        </p:nvCxnSpPr>
        <p:spPr>
          <a:xfrm>
            <a:off x="1441552" y="3721015"/>
            <a:ext cx="3880277"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19B1032-E00B-70A2-4131-DEF838483790}"/>
              </a:ext>
            </a:extLst>
          </p:cNvPr>
          <p:cNvCxnSpPr>
            <a:cxnSpLocks/>
          </p:cNvCxnSpPr>
          <p:nvPr/>
        </p:nvCxnSpPr>
        <p:spPr>
          <a:xfrm>
            <a:off x="6706141" y="3721015"/>
            <a:ext cx="3880277" cy="0"/>
          </a:xfrm>
          <a:prstGeom prst="line">
            <a:avLst/>
          </a:prstGeom>
          <a:ln w="12700"/>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FEA9B069-1872-CA24-C656-7CFBC6DDA1F5}"/>
              </a:ext>
            </a:extLst>
          </p:cNvPr>
          <p:cNvGrpSpPr/>
          <p:nvPr/>
        </p:nvGrpSpPr>
        <p:grpSpPr>
          <a:xfrm>
            <a:off x="7555643" y="2658543"/>
            <a:ext cx="2181272" cy="952500"/>
            <a:chOff x="1745407" y="2658543"/>
            <a:chExt cx="2181272" cy="952500"/>
          </a:xfrm>
        </p:grpSpPr>
        <p:pic>
          <p:nvPicPr>
            <p:cNvPr id="20" name="Graphic 19">
              <a:extLst>
                <a:ext uri="{FF2B5EF4-FFF2-40B4-BE49-F238E27FC236}">
                  <a16:creationId xmlns:a16="http://schemas.microsoft.com/office/drawing/2014/main" id="{2B1C9A7B-8996-056D-1940-7A276D8D3B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5407" y="2658543"/>
              <a:ext cx="952500" cy="952500"/>
            </a:xfrm>
            <a:prstGeom prst="rect">
              <a:avLst/>
            </a:prstGeom>
          </p:spPr>
        </p:pic>
        <p:sp>
          <p:nvSpPr>
            <p:cNvPr id="21" name="Text Placeholder 3">
              <a:extLst>
                <a:ext uri="{FF2B5EF4-FFF2-40B4-BE49-F238E27FC236}">
                  <a16:creationId xmlns:a16="http://schemas.microsoft.com/office/drawing/2014/main" id="{1369C063-7495-10C3-5009-87F9970636D9}"/>
                </a:ext>
              </a:extLst>
            </p:cNvPr>
            <p:cNvSpPr txBox="1">
              <a:spLocks/>
            </p:cNvSpPr>
            <p:nvPr/>
          </p:nvSpPr>
          <p:spPr>
            <a:xfrm>
              <a:off x="2610872" y="2979192"/>
              <a:ext cx="1315807" cy="471194"/>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SzPct val="100000"/>
                <a:buFont typeface="Arial" panose="020B0604020202020204" pitchFamily="34" charset="0"/>
                <a:buNone/>
              </a:pPr>
              <a:r>
                <a:rPr lang="en-US" b="1" dirty="0">
                  <a:solidFill>
                    <a:srgbClr val="0B5D66"/>
                  </a:solidFill>
                </a:rPr>
                <a:t>Zone 2:</a:t>
              </a:r>
            </a:p>
          </p:txBody>
        </p:sp>
      </p:grpSp>
    </p:spTree>
    <p:extLst>
      <p:ext uri="{BB962C8B-B14F-4D97-AF65-F5344CB8AC3E}">
        <p14:creationId xmlns:p14="http://schemas.microsoft.com/office/powerpoint/2010/main" val="2491410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DB7B3-7F75-D3EB-8EC8-45B09C20E5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957687-03D8-09D5-77D8-898C0C220F3A}"/>
              </a:ext>
            </a:extLst>
          </p:cNvPr>
          <p:cNvSpPr>
            <a:spLocks noGrp="1"/>
          </p:cNvSpPr>
          <p:nvPr>
            <p:ph type="title"/>
          </p:nvPr>
        </p:nvSpPr>
        <p:spPr/>
        <p:txBody>
          <a:bodyPr/>
          <a:lstStyle/>
          <a:p>
            <a:r>
              <a:rPr lang="en-US" dirty="0"/>
              <a:t>Self-employed Individuals Subject to the MCTMT</a:t>
            </a:r>
          </a:p>
        </p:txBody>
      </p:sp>
      <p:sp>
        <p:nvSpPr>
          <p:cNvPr id="21" name="Freeform: Shape 20">
            <a:extLst>
              <a:ext uri="{FF2B5EF4-FFF2-40B4-BE49-F238E27FC236}">
                <a16:creationId xmlns:a16="http://schemas.microsoft.com/office/drawing/2014/main" id="{C1E769D8-7ADA-704D-6FC8-068DB193C4BB}"/>
              </a:ext>
            </a:extLst>
          </p:cNvPr>
          <p:cNvSpPr/>
          <p:nvPr/>
        </p:nvSpPr>
        <p:spPr>
          <a:xfrm>
            <a:off x="0" y="5511634"/>
            <a:ext cx="5287108" cy="546752"/>
          </a:xfrm>
          <a:custGeom>
            <a:avLst/>
            <a:gdLst>
              <a:gd name="connsiteX0" fmla="*/ 0 w 5287108"/>
              <a:gd name="connsiteY0" fmla="*/ 0 h 546752"/>
              <a:gd name="connsiteX1" fmla="*/ 5013732 w 5287108"/>
              <a:gd name="connsiteY1" fmla="*/ 0 h 546752"/>
              <a:gd name="connsiteX2" fmla="*/ 5287108 w 5287108"/>
              <a:gd name="connsiteY2" fmla="*/ 273376 h 546752"/>
              <a:gd name="connsiteX3" fmla="*/ 5287107 w 5287108"/>
              <a:gd name="connsiteY3" fmla="*/ 273376 h 546752"/>
              <a:gd name="connsiteX4" fmla="*/ 5013731 w 5287108"/>
              <a:gd name="connsiteY4" fmla="*/ 546752 h 546752"/>
              <a:gd name="connsiteX5" fmla="*/ 0 w 5287108"/>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7108" h="546752">
                <a:moveTo>
                  <a:pt x="0" y="0"/>
                </a:moveTo>
                <a:lnTo>
                  <a:pt x="5013732" y="0"/>
                </a:lnTo>
                <a:cubicBezTo>
                  <a:pt x="5164713" y="0"/>
                  <a:pt x="5287108" y="122395"/>
                  <a:pt x="5287108" y="273376"/>
                </a:cubicBezTo>
                <a:lnTo>
                  <a:pt x="5287107" y="273376"/>
                </a:lnTo>
                <a:cubicBezTo>
                  <a:pt x="5287107" y="424357"/>
                  <a:pt x="5164712" y="546752"/>
                  <a:pt x="5013731"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AACA344A-151A-CB7D-ADD5-C40AF10E4752}"/>
              </a:ext>
            </a:extLst>
          </p:cNvPr>
          <p:cNvSpPr txBox="1"/>
          <p:nvPr/>
        </p:nvSpPr>
        <p:spPr>
          <a:xfrm>
            <a:off x="782018" y="5591298"/>
            <a:ext cx="4505090"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err="1">
                <a:solidFill>
                  <a:srgbClr val="0B5D66"/>
                </a:solidFill>
                <a:latin typeface="Proxima Nova Rg" panose="02000506030000020004" pitchFamily="50" charset="0"/>
              </a:rPr>
              <a:t>mctmt</a:t>
            </a:r>
            <a:r>
              <a:rPr lang="en-US" sz="2000" dirty="0">
                <a:latin typeface="Proxima Nova Rg" panose="02000506030000020004" pitchFamily="50" charset="0"/>
              </a:rPr>
              <a:t>)  </a:t>
            </a:r>
          </a:p>
        </p:txBody>
      </p:sp>
      <p:pic>
        <p:nvPicPr>
          <p:cNvPr id="12" name="Graphic 11">
            <a:extLst>
              <a:ext uri="{FF2B5EF4-FFF2-40B4-BE49-F238E27FC236}">
                <a16:creationId xmlns:a16="http://schemas.microsoft.com/office/drawing/2014/main" id="{D11B1C81-8624-E2A8-B7B5-80D34E8F56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sp>
        <p:nvSpPr>
          <p:cNvPr id="19" name="Text Placeholder 9">
            <a:extLst>
              <a:ext uri="{FF2B5EF4-FFF2-40B4-BE49-F238E27FC236}">
                <a16:creationId xmlns:a16="http://schemas.microsoft.com/office/drawing/2014/main" id="{B0BF895D-54F2-22D1-AF48-6386D4C4AF04}"/>
              </a:ext>
            </a:extLst>
          </p:cNvPr>
          <p:cNvSpPr txBox="1">
            <a:spLocks/>
          </p:cNvSpPr>
          <p:nvPr/>
        </p:nvSpPr>
        <p:spPr>
          <a:xfrm>
            <a:off x="617538" y="1259816"/>
            <a:ext cx="9777193" cy="3580093"/>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tax years beginning on or after January 1, 2026, the MCTMT rates on net earnings from self-employment for individuals engaging in the business within MCTD are:</a:t>
            </a:r>
          </a:p>
          <a:p>
            <a:pPr lvl="1"/>
            <a:r>
              <a:rPr lang="en-US" dirty="0"/>
              <a:t>.60% (.0060) of the net earnings attributable to the MCTD within </a:t>
            </a:r>
            <a:r>
              <a:rPr lang="en-US" b="1" dirty="0">
                <a:solidFill>
                  <a:srgbClr val="0B5D66"/>
                </a:solidFill>
              </a:rPr>
              <a:t>Zone 1</a:t>
            </a:r>
            <a:r>
              <a:rPr lang="en-US" dirty="0"/>
              <a:t>, if such earnings exceed $150,000 for the tax year, and</a:t>
            </a:r>
          </a:p>
          <a:p>
            <a:pPr lvl="1"/>
            <a:r>
              <a:rPr lang="en-US" dirty="0"/>
              <a:t>.34% (.0034) of the net earnings attributable to the MCTD within </a:t>
            </a:r>
            <a:r>
              <a:rPr lang="en-US" b="1" dirty="0">
                <a:solidFill>
                  <a:srgbClr val="0B5D66"/>
                </a:solidFill>
              </a:rPr>
              <a:t>Zone 2</a:t>
            </a:r>
            <a:r>
              <a:rPr lang="en-US" dirty="0"/>
              <a:t>, if such earnings exceed $150,000 for the tax year.</a:t>
            </a:r>
          </a:p>
          <a:p>
            <a:r>
              <a:rPr lang="en-US" dirty="0"/>
              <a:t>The $150,000 thresholds are computed on an individual basis for each zone, even if you file a joint income tax return.</a:t>
            </a:r>
          </a:p>
          <a:p>
            <a:endParaRPr lang="en-US" dirty="0"/>
          </a:p>
        </p:txBody>
      </p:sp>
    </p:spTree>
    <p:extLst>
      <p:ext uri="{BB962C8B-B14F-4D97-AF65-F5344CB8AC3E}">
        <p14:creationId xmlns:p14="http://schemas.microsoft.com/office/powerpoint/2010/main" val="1709259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F0D8E6A-8FE5-38E9-B634-AD8BB2252DBD}"/>
              </a:ext>
            </a:extLst>
          </p:cNvPr>
          <p:cNvSpPr>
            <a:spLocks noGrp="1"/>
          </p:cNvSpPr>
          <p:nvPr>
            <p:ph type="title"/>
          </p:nvPr>
        </p:nvSpPr>
        <p:spPr>
          <a:xfrm>
            <a:off x="617693" y="177250"/>
            <a:ext cx="10515600" cy="347779"/>
          </a:xfrm>
        </p:spPr>
        <p:txBody>
          <a:bodyPr/>
          <a:lstStyle/>
          <a:p>
            <a:r>
              <a:rPr lang="en-US" dirty="0"/>
              <a:t>Federal Legislation H.R. 1 </a:t>
            </a:r>
            <a:r>
              <a:rPr lang="en-US" sz="2000" b="0" i="1" dirty="0"/>
              <a:t>(Public Law 119-21)                                          </a:t>
            </a:r>
          </a:p>
        </p:txBody>
      </p:sp>
      <p:sp>
        <p:nvSpPr>
          <p:cNvPr id="10" name="Text Placeholder 3">
            <a:extLst>
              <a:ext uri="{FF2B5EF4-FFF2-40B4-BE49-F238E27FC236}">
                <a16:creationId xmlns:a16="http://schemas.microsoft.com/office/drawing/2014/main" id="{7571A432-B819-D65E-A86F-E25BA00DAB9D}"/>
              </a:ext>
            </a:extLst>
          </p:cNvPr>
          <p:cNvSpPr txBox="1">
            <a:spLocks/>
          </p:cNvSpPr>
          <p:nvPr/>
        </p:nvSpPr>
        <p:spPr>
          <a:xfrm>
            <a:off x="723901" y="1619678"/>
            <a:ext cx="10197528" cy="3618644"/>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tabLst>
                <a:tab pos="6057900" algn="l"/>
              </a:tabLst>
            </a:pPr>
            <a:r>
              <a:rPr lang="en-US" b="1" dirty="0">
                <a:solidFill>
                  <a:srgbClr val="0B5D66"/>
                </a:solidFill>
              </a:rPr>
              <a:t>New federal deductions: </a:t>
            </a:r>
            <a:r>
              <a:rPr lang="en-US" dirty="0">
                <a:solidFill>
                  <a:srgbClr val="000000"/>
                </a:solidFill>
              </a:rPr>
              <a:t>H.R. 1 provides new temporary deductions</a:t>
            </a:r>
            <a:br>
              <a:rPr lang="en-US" dirty="0">
                <a:solidFill>
                  <a:srgbClr val="000000"/>
                </a:solidFill>
              </a:rPr>
            </a:br>
            <a:r>
              <a:rPr lang="en-US" dirty="0">
                <a:solidFill>
                  <a:srgbClr val="000000"/>
                </a:solidFill>
              </a:rPr>
              <a:t>for individuals, including tipped income, overtime pay, seniors (aged 65+), and auto loan interest. </a:t>
            </a:r>
          </a:p>
          <a:p>
            <a:pPr>
              <a:spcBef>
                <a:spcPts val="1200"/>
              </a:spcBef>
              <a:spcAft>
                <a:spcPts val="1200"/>
              </a:spcAft>
              <a:tabLst>
                <a:tab pos="6057900" algn="l"/>
              </a:tabLst>
            </a:pPr>
            <a:r>
              <a:rPr lang="en-US" b="1" dirty="0">
                <a:solidFill>
                  <a:srgbClr val="006666"/>
                </a:solidFill>
              </a:rPr>
              <a:t>Federal adjusted gross income (FAGI): </a:t>
            </a:r>
            <a:r>
              <a:rPr lang="en-US" dirty="0">
                <a:solidFill>
                  <a:srgbClr val="000000"/>
                </a:solidFill>
              </a:rPr>
              <a:t>is the starting point for computing New York State tax income tax. </a:t>
            </a:r>
          </a:p>
          <a:p>
            <a:pPr>
              <a:spcBef>
                <a:spcPts val="1200"/>
              </a:spcBef>
              <a:spcAft>
                <a:spcPts val="1200"/>
              </a:spcAft>
              <a:tabLst>
                <a:tab pos="6057900" algn="l"/>
              </a:tabLst>
            </a:pPr>
            <a:r>
              <a:rPr lang="en-US" b="1" dirty="0">
                <a:solidFill>
                  <a:srgbClr val="0B5D66"/>
                </a:solidFill>
              </a:rPr>
              <a:t>New York tax treatment</a:t>
            </a:r>
            <a:r>
              <a:rPr lang="en-US" dirty="0">
                <a:solidFill>
                  <a:srgbClr val="000000"/>
                </a:solidFill>
              </a:rPr>
              <a:t>: As the new federal deductions under H.R. 1</a:t>
            </a:r>
            <a:br>
              <a:rPr lang="en-US" dirty="0">
                <a:solidFill>
                  <a:srgbClr val="000000"/>
                </a:solidFill>
              </a:rPr>
            </a:br>
            <a:r>
              <a:rPr lang="en-US" dirty="0">
                <a:solidFill>
                  <a:srgbClr val="000000"/>
                </a:solidFill>
              </a:rPr>
              <a:t>are taken after the computation of FAGI, they will not flow through to</a:t>
            </a:r>
            <a:br>
              <a:rPr lang="en-US" dirty="0">
                <a:solidFill>
                  <a:srgbClr val="000000"/>
                </a:solidFill>
              </a:rPr>
            </a:br>
            <a:r>
              <a:rPr lang="en-US" dirty="0">
                <a:solidFill>
                  <a:srgbClr val="000000"/>
                </a:solidFill>
              </a:rPr>
              <a:t>New York unless the state specifically acts to adopt the changes. </a:t>
            </a:r>
            <a:endParaRPr lang="en-US" dirty="0">
              <a:solidFill>
                <a:srgbClr val="0B5D66"/>
              </a:solidFill>
            </a:endParaRPr>
          </a:p>
          <a:p>
            <a:pPr marL="64008" indent="0">
              <a:buFont typeface="Arial" panose="020B0604020202020204" pitchFamily="34" charset="0"/>
              <a:buNone/>
              <a:tabLst>
                <a:tab pos="6057900" algn="l"/>
              </a:tabLst>
            </a:pPr>
            <a:endParaRPr lang="en-US" dirty="0">
              <a:solidFill>
                <a:srgbClr val="0B5D66"/>
              </a:solidFill>
            </a:endParaRPr>
          </a:p>
          <a:p>
            <a:pPr>
              <a:tabLst>
                <a:tab pos="6057900" algn="l"/>
              </a:tabLst>
            </a:pPr>
            <a:endParaRPr lang="en-US" b="1" dirty="0">
              <a:solidFill>
                <a:srgbClr val="006666"/>
              </a:solidFill>
            </a:endParaRPr>
          </a:p>
          <a:p>
            <a:pPr>
              <a:tabLst>
                <a:tab pos="6057900" algn="l"/>
              </a:tabLst>
            </a:pPr>
            <a:endParaRPr lang="en-US" dirty="0"/>
          </a:p>
        </p:txBody>
      </p:sp>
    </p:spTree>
    <p:extLst>
      <p:ext uri="{BB962C8B-B14F-4D97-AF65-F5344CB8AC3E}">
        <p14:creationId xmlns:p14="http://schemas.microsoft.com/office/powerpoint/2010/main" val="623235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1BD86-C2D9-9108-7DED-EEDF862CB072}"/>
            </a:ext>
          </a:extLst>
        </p:cNvPr>
        <p:cNvGrpSpPr/>
        <p:nvPr/>
      </p:nvGrpSpPr>
      <p:grpSpPr>
        <a:xfrm>
          <a:off x="0" y="0"/>
          <a:ext cx="0" cy="0"/>
          <a:chOff x="0" y="0"/>
          <a:chExt cx="0" cy="0"/>
        </a:xfrm>
      </p:grpSpPr>
      <p:pic>
        <p:nvPicPr>
          <p:cNvPr id="4" name="Picture 3" descr="A computer on a table&#10;&#10;AI-generated content may be incorrect.">
            <a:extLst>
              <a:ext uri="{FF2B5EF4-FFF2-40B4-BE49-F238E27FC236}">
                <a16:creationId xmlns:a16="http://schemas.microsoft.com/office/drawing/2014/main" id="{295A8106-C586-75E3-8E0F-E9A6BF9D694F}"/>
              </a:ext>
            </a:extLst>
          </p:cNvPr>
          <p:cNvPicPr>
            <a:picLocks noChangeAspect="1"/>
          </p:cNvPicPr>
          <p:nvPr/>
        </p:nvPicPr>
        <p:blipFill>
          <a:blip r:embed="rId3">
            <a:extLst>
              <a:ext uri="{28A0092B-C50C-407E-A947-70E740481C1C}">
                <a14:useLocalDpi xmlns:a14="http://schemas.microsoft.com/office/drawing/2010/main" val="0"/>
              </a:ext>
            </a:extLst>
          </a:blip>
          <a:srcRect l="358" t="10879" r="86" b="5120"/>
          <a:stretch/>
        </p:blipFill>
        <p:spPr>
          <a:xfrm>
            <a:off x="0" y="0"/>
            <a:ext cx="12191980" cy="6858000"/>
          </a:xfrm>
          <a:prstGeom prst="rect">
            <a:avLst/>
          </a:prstGeom>
        </p:spPr>
      </p:pic>
      <p:grpSp>
        <p:nvGrpSpPr>
          <p:cNvPr id="18" name="Group 17">
            <a:extLst>
              <a:ext uri="{FF2B5EF4-FFF2-40B4-BE49-F238E27FC236}">
                <a16:creationId xmlns:a16="http://schemas.microsoft.com/office/drawing/2014/main" id="{FD1935E4-F723-7EB2-E053-96D7CC89F0EA}"/>
              </a:ext>
            </a:extLst>
          </p:cNvPr>
          <p:cNvGrpSpPr/>
          <p:nvPr/>
        </p:nvGrpSpPr>
        <p:grpSpPr>
          <a:xfrm>
            <a:off x="0" y="4372584"/>
            <a:ext cx="12192000" cy="883658"/>
            <a:chOff x="0" y="3429000"/>
            <a:chExt cx="12192000" cy="883658"/>
          </a:xfrm>
        </p:grpSpPr>
        <p:sp>
          <p:nvSpPr>
            <p:cNvPr id="19" name="Rectangle 18">
              <a:extLst>
                <a:ext uri="{FF2B5EF4-FFF2-40B4-BE49-F238E27FC236}">
                  <a16:creationId xmlns:a16="http://schemas.microsoft.com/office/drawing/2014/main" id="{374EEB8C-64CD-9BBE-A47D-0F55D691003D}"/>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20" name="Straight Connector 19">
              <a:extLst>
                <a:ext uri="{FF2B5EF4-FFF2-40B4-BE49-F238E27FC236}">
                  <a16:creationId xmlns:a16="http://schemas.microsoft.com/office/drawing/2014/main" id="{B014FC62-E087-BCB2-49F1-8C63077DB4CB}"/>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CF80034E-7F54-15CC-B72A-2475C942D491}"/>
                </a:ext>
              </a:extLst>
            </p:cNvPr>
            <p:cNvSpPr txBox="1">
              <a:spLocks/>
            </p:cNvSpPr>
            <p:nvPr/>
          </p:nvSpPr>
          <p:spPr>
            <a:xfrm>
              <a:off x="0" y="3530195"/>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Filing Requirements </a:t>
              </a:r>
            </a:p>
          </p:txBody>
        </p:sp>
        <p:cxnSp>
          <p:nvCxnSpPr>
            <p:cNvPr id="22" name="Straight Connector 21">
              <a:extLst>
                <a:ext uri="{FF2B5EF4-FFF2-40B4-BE49-F238E27FC236}">
                  <a16:creationId xmlns:a16="http://schemas.microsoft.com/office/drawing/2014/main" id="{26389323-CB3C-B061-6676-5DA3DC761EED}"/>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3120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3F3F84-0B2F-4ADD-4E41-43282276FD71}"/>
              </a:ext>
            </a:extLst>
          </p:cNvPr>
          <p:cNvSpPr>
            <a:spLocks noGrp="1"/>
          </p:cNvSpPr>
          <p:nvPr>
            <p:ph type="title"/>
          </p:nvPr>
        </p:nvSpPr>
        <p:spPr/>
        <p:txBody>
          <a:bodyPr/>
          <a:lstStyle/>
          <a:p>
            <a:r>
              <a:rPr lang="en-US" dirty="0"/>
              <a:t>Compliance Continuum</a:t>
            </a:r>
          </a:p>
        </p:txBody>
      </p:sp>
      <p:sp>
        <p:nvSpPr>
          <p:cNvPr id="6" name="Text Placeholder 5">
            <a:extLst>
              <a:ext uri="{FF2B5EF4-FFF2-40B4-BE49-F238E27FC236}">
                <a16:creationId xmlns:a16="http://schemas.microsoft.com/office/drawing/2014/main" id="{F0DD86D5-6B04-E2C1-DAE3-42154FA2BCBA}"/>
              </a:ext>
            </a:extLst>
          </p:cNvPr>
          <p:cNvSpPr>
            <a:spLocks noGrp="1"/>
          </p:cNvSpPr>
          <p:nvPr>
            <p:ph type="body" sz="quarter" idx="12"/>
          </p:nvPr>
        </p:nvSpPr>
        <p:spPr>
          <a:xfrm>
            <a:off x="720119" y="1535191"/>
            <a:ext cx="9758706" cy="2198790"/>
          </a:xfrm>
        </p:spPr>
        <p:txBody>
          <a:bodyPr/>
          <a:lstStyle/>
          <a:p>
            <a:pPr marL="0" indent="0">
              <a:buNone/>
            </a:pPr>
            <a:r>
              <a:rPr lang="en-US" spc="-24" dirty="0">
                <a:solidFill>
                  <a:prstClr val="black"/>
                </a:solidFill>
              </a:rPr>
              <a:t>A key department focus is the balance of efforts to promote voluntary compliance—the cornerstone of the State's system of taxation—with the duty to enforce New York's tax laws. </a:t>
            </a:r>
            <a:endParaRPr lang="en-US" spc="-8" dirty="0">
              <a:solidFill>
                <a:prstClr val="black"/>
              </a:solidFill>
            </a:endParaRPr>
          </a:p>
        </p:txBody>
      </p:sp>
      <p:grpSp>
        <p:nvGrpSpPr>
          <p:cNvPr id="108" name="Group 107">
            <a:extLst>
              <a:ext uri="{FF2B5EF4-FFF2-40B4-BE49-F238E27FC236}">
                <a16:creationId xmlns:a16="http://schemas.microsoft.com/office/drawing/2014/main" id="{34042348-855E-9DF8-388F-5737A07C7898}"/>
              </a:ext>
            </a:extLst>
          </p:cNvPr>
          <p:cNvGrpSpPr>
            <a:grpSpLocks noChangeAspect="1"/>
          </p:cNvGrpSpPr>
          <p:nvPr/>
        </p:nvGrpSpPr>
        <p:grpSpPr>
          <a:xfrm>
            <a:off x="732468" y="3037957"/>
            <a:ext cx="10286049" cy="2159232"/>
            <a:chOff x="699846" y="3171258"/>
            <a:chExt cx="9583151" cy="2037011"/>
          </a:xfrm>
        </p:grpSpPr>
        <p:grpSp>
          <p:nvGrpSpPr>
            <p:cNvPr id="57" name="Group 56">
              <a:extLst>
                <a:ext uri="{FF2B5EF4-FFF2-40B4-BE49-F238E27FC236}">
                  <a16:creationId xmlns:a16="http://schemas.microsoft.com/office/drawing/2014/main" id="{E7E143C8-CA5B-C004-1166-95B4DEA60009}"/>
                </a:ext>
              </a:extLst>
            </p:cNvPr>
            <p:cNvGrpSpPr/>
            <p:nvPr/>
          </p:nvGrpSpPr>
          <p:grpSpPr>
            <a:xfrm>
              <a:off x="723901" y="3171258"/>
              <a:ext cx="9559096" cy="866606"/>
              <a:chOff x="723901" y="3707031"/>
              <a:chExt cx="9559096" cy="866606"/>
            </a:xfrm>
          </p:grpSpPr>
          <p:sp>
            <p:nvSpPr>
              <p:cNvPr id="3" name="Rectangle 2">
                <a:extLst>
                  <a:ext uri="{FF2B5EF4-FFF2-40B4-BE49-F238E27FC236}">
                    <a16:creationId xmlns:a16="http://schemas.microsoft.com/office/drawing/2014/main" id="{7F2771D9-EE93-4796-3911-9E6CA262DCA0}"/>
                  </a:ext>
                </a:extLst>
              </p:cNvPr>
              <p:cNvSpPr/>
              <p:nvPr/>
            </p:nvSpPr>
            <p:spPr>
              <a:xfrm>
                <a:off x="723901" y="3707036"/>
                <a:ext cx="866601" cy="866601"/>
              </a:xfrm>
              <a:prstGeom prst="rect">
                <a:avLst/>
              </a:prstGeom>
              <a:solidFill>
                <a:srgbClr val="0B5D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7" name="Text Placeholder 4">
                <a:extLst>
                  <a:ext uri="{FF2B5EF4-FFF2-40B4-BE49-F238E27FC236}">
                    <a16:creationId xmlns:a16="http://schemas.microsoft.com/office/drawing/2014/main" id="{DD92AA44-4C5D-AB18-4F91-D2926D84FD7A}"/>
                  </a:ext>
                </a:extLst>
              </p:cNvPr>
              <p:cNvSpPr txBox="1">
                <a:spLocks/>
              </p:cNvSpPr>
              <p:nvPr/>
            </p:nvSpPr>
            <p:spPr>
              <a:xfrm>
                <a:off x="723901" y="3907057"/>
                <a:ext cx="866602" cy="433305"/>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spc="30" dirty="0">
                    <a:solidFill>
                      <a:schemeClr val="bg1"/>
                    </a:solidFill>
                    <a:latin typeface="Proxima Nova Rg" panose="02000506030000020004" pitchFamily="50" charset="0"/>
                  </a:rPr>
                  <a:t>TAX</a:t>
                </a:r>
                <a:br>
                  <a:rPr lang="en-US" sz="1400" spc="30" dirty="0">
                    <a:solidFill>
                      <a:schemeClr val="bg1"/>
                    </a:solidFill>
                    <a:latin typeface="Proxima Nova Rg" panose="02000506030000020004" pitchFamily="50" charset="0"/>
                  </a:rPr>
                </a:br>
                <a:r>
                  <a:rPr lang="en-US" sz="1400" spc="30" dirty="0">
                    <a:solidFill>
                      <a:schemeClr val="bg1"/>
                    </a:solidFill>
                    <a:latin typeface="Proxima Nova Rg" panose="02000506030000020004" pitchFamily="50" charset="0"/>
                  </a:rPr>
                  <a:t>DEPT</a:t>
                </a:r>
              </a:p>
            </p:txBody>
          </p:sp>
          <p:sp>
            <p:nvSpPr>
              <p:cNvPr id="8" name="Rectangle 7">
                <a:extLst>
                  <a:ext uri="{FF2B5EF4-FFF2-40B4-BE49-F238E27FC236}">
                    <a16:creationId xmlns:a16="http://schemas.microsoft.com/office/drawing/2014/main" id="{638D9C97-5096-74DC-9DA2-95A5A9369ACF}"/>
                  </a:ext>
                </a:extLst>
              </p:cNvPr>
              <p:cNvSpPr/>
              <p:nvPr/>
            </p:nvSpPr>
            <p:spPr>
              <a:xfrm>
                <a:off x="1590502" y="3707036"/>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9" name="Rectangle 8">
                <a:extLst>
                  <a:ext uri="{FF2B5EF4-FFF2-40B4-BE49-F238E27FC236}">
                    <a16:creationId xmlns:a16="http://schemas.microsoft.com/office/drawing/2014/main" id="{F4EAC100-5126-8E57-E026-F1A65B2283D9}"/>
                  </a:ext>
                </a:extLst>
              </p:cNvPr>
              <p:cNvSpPr/>
              <p:nvPr/>
            </p:nvSpPr>
            <p:spPr>
              <a:xfrm>
                <a:off x="2457103" y="3707035"/>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0" name="Rectangle 9">
                <a:extLst>
                  <a:ext uri="{FF2B5EF4-FFF2-40B4-BE49-F238E27FC236}">
                    <a16:creationId xmlns:a16="http://schemas.microsoft.com/office/drawing/2014/main" id="{3EF1DC8B-9B42-5EBD-294B-C257F643418D}"/>
                  </a:ext>
                </a:extLst>
              </p:cNvPr>
              <p:cNvSpPr/>
              <p:nvPr/>
            </p:nvSpPr>
            <p:spPr>
              <a:xfrm>
                <a:off x="3323703" y="3707034"/>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1" name="Rectangle 10">
                <a:extLst>
                  <a:ext uri="{FF2B5EF4-FFF2-40B4-BE49-F238E27FC236}">
                    <a16:creationId xmlns:a16="http://schemas.microsoft.com/office/drawing/2014/main" id="{BED79223-CE66-EAB4-9D5C-0B1A343DDA53}"/>
                  </a:ext>
                </a:extLst>
              </p:cNvPr>
              <p:cNvSpPr/>
              <p:nvPr/>
            </p:nvSpPr>
            <p:spPr>
              <a:xfrm>
                <a:off x="4190303" y="3707034"/>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2" name="Rectangle 11">
                <a:extLst>
                  <a:ext uri="{FF2B5EF4-FFF2-40B4-BE49-F238E27FC236}">
                    <a16:creationId xmlns:a16="http://schemas.microsoft.com/office/drawing/2014/main" id="{0F9ADB6F-69BB-194E-0FDC-91B158254F3B}"/>
                  </a:ext>
                </a:extLst>
              </p:cNvPr>
              <p:cNvSpPr/>
              <p:nvPr/>
            </p:nvSpPr>
            <p:spPr>
              <a:xfrm>
                <a:off x="5056904" y="3707034"/>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3" name="Rectangle 12">
                <a:extLst>
                  <a:ext uri="{FF2B5EF4-FFF2-40B4-BE49-F238E27FC236}">
                    <a16:creationId xmlns:a16="http://schemas.microsoft.com/office/drawing/2014/main" id="{2894B119-83FB-534C-961F-14FFC3B8AD8D}"/>
                  </a:ext>
                </a:extLst>
              </p:cNvPr>
              <p:cNvSpPr/>
              <p:nvPr/>
            </p:nvSpPr>
            <p:spPr>
              <a:xfrm>
                <a:off x="5923504" y="3707033"/>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4" name="Rectangle 13">
                <a:extLst>
                  <a:ext uri="{FF2B5EF4-FFF2-40B4-BE49-F238E27FC236}">
                    <a16:creationId xmlns:a16="http://schemas.microsoft.com/office/drawing/2014/main" id="{9407FC3B-0D73-CCA6-F7F2-DB11870EF974}"/>
                  </a:ext>
                </a:extLst>
              </p:cNvPr>
              <p:cNvSpPr/>
              <p:nvPr/>
            </p:nvSpPr>
            <p:spPr>
              <a:xfrm>
                <a:off x="6789314" y="3707033"/>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5" name="Rectangle 14">
                <a:extLst>
                  <a:ext uri="{FF2B5EF4-FFF2-40B4-BE49-F238E27FC236}">
                    <a16:creationId xmlns:a16="http://schemas.microsoft.com/office/drawing/2014/main" id="{E4261241-FDB7-B499-DD19-E44C59909748}"/>
                  </a:ext>
                </a:extLst>
              </p:cNvPr>
              <p:cNvSpPr/>
              <p:nvPr/>
            </p:nvSpPr>
            <p:spPr>
              <a:xfrm>
                <a:off x="7651782" y="3707033"/>
                <a:ext cx="866601" cy="86517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Proxima Nova Rg" panose="02000506030000020004" pitchFamily="50" charset="0"/>
                </a:endParaRPr>
              </a:p>
            </p:txBody>
          </p:sp>
          <p:sp>
            <p:nvSpPr>
              <p:cNvPr id="16" name="Rectangle 15">
                <a:extLst>
                  <a:ext uri="{FF2B5EF4-FFF2-40B4-BE49-F238E27FC236}">
                    <a16:creationId xmlns:a16="http://schemas.microsoft.com/office/drawing/2014/main" id="{49483F2F-AC56-FFA4-B003-5E0B93D7DE3F}"/>
                  </a:ext>
                </a:extLst>
              </p:cNvPr>
              <p:cNvSpPr/>
              <p:nvPr/>
            </p:nvSpPr>
            <p:spPr>
              <a:xfrm>
                <a:off x="8524071" y="3707031"/>
                <a:ext cx="868545" cy="863709"/>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7" name="Rectangle 16">
                <a:extLst>
                  <a:ext uri="{FF2B5EF4-FFF2-40B4-BE49-F238E27FC236}">
                    <a16:creationId xmlns:a16="http://schemas.microsoft.com/office/drawing/2014/main" id="{259C67E3-435C-2A52-1F90-A00290053503}"/>
                  </a:ext>
                </a:extLst>
              </p:cNvPr>
              <p:cNvSpPr/>
              <p:nvPr/>
            </p:nvSpPr>
            <p:spPr>
              <a:xfrm>
                <a:off x="9384982" y="3707033"/>
                <a:ext cx="866601" cy="863707"/>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19" name="Straight Connector 18">
                <a:extLst>
                  <a:ext uri="{FF2B5EF4-FFF2-40B4-BE49-F238E27FC236}">
                    <a16:creationId xmlns:a16="http://schemas.microsoft.com/office/drawing/2014/main" id="{6D359E57-D24E-B4F6-0040-9A361B6F77BD}"/>
                  </a:ext>
                </a:extLst>
              </p:cNvPr>
              <p:cNvCxnSpPr>
                <a:cxnSpLocks/>
              </p:cNvCxnSpPr>
              <p:nvPr/>
            </p:nvCxnSpPr>
            <p:spPr>
              <a:xfrm>
                <a:off x="2457098" y="3707033"/>
                <a:ext cx="0" cy="866601"/>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87695ED-993A-FEF7-02AA-589A4FE663B6}"/>
                  </a:ext>
                </a:extLst>
              </p:cNvPr>
              <p:cNvCxnSpPr>
                <a:cxnSpLocks/>
              </p:cNvCxnSpPr>
              <p:nvPr/>
            </p:nvCxnSpPr>
            <p:spPr>
              <a:xfrm>
                <a:off x="3323703" y="3707033"/>
                <a:ext cx="0" cy="866601"/>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F0FF87B-3DFC-BB29-805C-49C6AF531702}"/>
                  </a:ext>
                </a:extLst>
              </p:cNvPr>
              <p:cNvCxnSpPr>
                <a:cxnSpLocks/>
              </p:cNvCxnSpPr>
              <p:nvPr/>
            </p:nvCxnSpPr>
            <p:spPr>
              <a:xfrm>
                <a:off x="4190303" y="3707033"/>
                <a:ext cx="0" cy="866601"/>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DAC10F8-5355-360E-F969-40611B05CB97}"/>
                  </a:ext>
                </a:extLst>
              </p:cNvPr>
              <p:cNvCxnSpPr>
                <a:cxnSpLocks/>
              </p:cNvCxnSpPr>
              <p:nvPr/>
            </p:nvCxnSpPr>
            <p:spPr>
              <a:xfrm>
                <a:off x="5056904" y="3707033"/>
                <a:ext cx="0" cy="866601"/>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804496D-6278-79A0-1AC6-7D165E6ED676}"/>
                  </a:ext>
                </a:extLst>
              </p:cNvPr>
              <p:cNvCxnSpPr>
                <a:cxnSpLocks/>
              </p:cNvCxnSpPr>
              <p:nvPr/>
            </p:nvCxnSpPr>
            <p:spPr>
              <a:xfrm>
                <a:off x="5923504" y="3707033"/>
                <a:ext cx="0" cy="866601"/>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CFC1BF9-EC67-117A-8C37-049EE28A9973}"/>
                  </a:ext>
                </a:extLst>
              </p:cNvPr>
              <p:cNvCxnSpPr>
                <a:cxnSpLocks/>
              </p:cNvCxnSpPr>
              <p:nvPr/>
            </p:nvCxnSpPr>
            <p:spPr>
              <a:xfrm>
                <a:off x="6795799" y="3707031"/>
                <a:ext cx="0" cy="866603"/>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E6F5703-571A-5DE0-7E0F-5BEBEEDA183C}"/>
                  </a:ext>
                </a:extLst>
              </p:cNvPr>
              <p:cNvCxnSpPr>
                <a:cxnSpLocks/>
              </p:cNvCxnSpPr>
              <p:nvPr/>
            </p:nvCxnSpPr>
            <p:spPr>
              <a:xfrm flipH="1">
                <a:off x="7651782" y="3707033"/>
                <a:ext cx="2393" cy="866601"/>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7D3A216-B878-1A33-6CF7-CEEB4D150DE5}"/>
                  </a:ext>
                </a:extLst>
              </p:cNvPr>
              <p:cNvCxnSpPr>
                <a:cxnSpLocks/>
              </p:cNvCxnSpPr>
              <p:nvPr/>
            </p:nvCxnSpPr>
            <p:spPr>
              <a:xfrm>
                <a:off x="8521727" y="3707032"/>
                <a:ext cx="0" cy="863708"/>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2E84546-B640-B233-306B-D6113E8837D1}"/>
                  </a:ext>
                </a:extLst>
              </p:cNvPr>
              <p:cNvCxnSpPr>
                <a:cxnSpLocks/>
              </p:cNvCxnSpPr>
              <p:nvPr/>
            </p:nvCxnSpPr>
            <p:spPr>
              <a:xfrm>
                <a:off x="9388992" y="3707032"/>
                <a:ext cx="1" cy="863708"/>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sp>
            <p:nvSpPr>
              <p:cNvPr id="47" name="Text Placeholder 4">
                <a:extLst>
                  <a:ext uri="{FF2B5EF4-FFF2-40B4-BE49-F238E27FC236}">
                    <a16:creationId xmlns:a16="http://schemas.microsoft.com/office/drawing/2014/main" id="{5D1A1965-C6EA-B1C6-3D14-BD5D0058C881}"/>
                  </a:ext>
                </a:extLst>
              </p:cNvPr>
              <p:cNvSpPr txBox="1">
                <a:spLocks/>
              </p:cNvSpPr>
              <p:nvPr/>
            </p:nvSpPr>
            <p:spPr>
              <a:xfrm>
                <a:off x="1584015" y="4011939"/>
                <a:ext cx="866602" cy="368827"/>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Propose tax legislation</a:t>
                </a:r>
              </a:p>
            </p:txBody>
          </p:sp>
          <p:sp>
            <p:nvSpPr>
              <p:cNvPr id="48" name="Text Placeholder 4">
                <a:extLst>
                  <a:ext uri="{FF2B5EF4-FFF2-40B4-BE49-F238E27FC236}">
                    <a16:creationId xmlns:a16="http://schemas.microsoft.com/office/drawing/2014/main" id="{F1C8558F-7E7F-E0EB-228C-F91CA12399B2}"/>
                  </a:ext>
                </a:extLst>
              </p:cNvPr>
              <p:cNvSpPr txBox="1">
                <a:spLocks/>
              </p:cNvSpPr>
              <p:nvPr/>
            </p:nvSpPr>
            <p:spPr>
              <a:xfrm>
                <a:off x="2433047" y="3923971"/>
                <a:ext cx="914711" cy="433305"/>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Publish forms, instructions and guidance</a:t>
                </a:r>
              </a:p>
            </p:txBody>
          </p:sp>
          <p:sp>
            <p:nvSpPr>
              <p:cNvPr id="49" name="Text Placeholder 4">
                <a:extLst>
                  <a:ext uri="{FF2B5EF4-FFF2-40B4-BE49-F238E27FC236}">
                    <a16:creationId xmlns:a16="http://schemas.microsoft.com/office/drawing/2014/main" id="{05EE30C0-0E29-07F3-B5D1-9235634249FE}"/>
                  </a:ext>
                </a:extLst>
              </p:cNvPr>
              <p:cNvSpPr txBox="1">
                <a:spLocks/>
              </p:cNvSpPr>
              <p:nvPr/>
            </p:nvSpPr>
            <p:spPr>
              <a:xfrm>
                <a:off x="3325275" y="3929094"/>
                <a:ext cx="873302" cy="473142"/>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Assist and educate taxpayers</a:t>
                </a:r>
              </a:p>
            </p:txBody>
          </p:sp>
          <p:sp>
            <p:nvSpPr>
              <p:cNvPr id="50" name="Text Placeholder 4">
                <a:extLst>
                  <a:ext uri="{FF2B5EF4-FFF2-40B4-BE49-F238E27FC236}">
                    <a16:creationId xmlns:a16="http://schemas.microsoft.com/office/drawing/2014/main" id="{AC905427-8FB8-3277-4692-893FD62A676E}"/>
                  </a:ext>
                </a:extLst>
              </p:cNvPr>
              <p:cNvSpPr txBox="1">
                <a:spLocks/>
              </p:cNvSpPr>
              <p:nvPr/>
            </p:nvSpPr>
            <p:spPr>
              <a:xfrm>
                <a:off x="4164669" y="3870496"/>
                <a:ext cx="914711" cy="552572"/>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Capture return data and process payments</a:t>
                </a:r>
              </a:p>
            </p:txBody>
          </p:sp>
          <p:sp>
            <p:nvSpPr>
              <p:cNvPr id="51" name="Text Placeholder 4">
                <a:extLst>
                  <a:ext uri="{FF2B5EF4-FFF2-40B4-BE49-F238E27FC236}">
                    <a16:creationId xmlns:a16="http://schemas.microsoft.com/office/drawing/2014/main" id="{B42069BD-B527-39BB-04A2-F6503746AA12}"/>
                  </a:ext>
                </a:extLst>
              </p:cNvPr>
              <p:cNvSpPr txBox="1">
                <a:spLocks/>
              </p:cNvSpPr>
              <p:nvPr/>
            </p:nvSpPr>
            <p:spPr>
              <a:xfrm>
                <a:off x="5055898" y="3946256"/>
                <a:ext cx="873302" cy="433162"/>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Resolve errors and issue bills</a:t>
                </a:r>
              </a:p>
            </p:txBody>
          </p:sp>
          <p:sp>
            <p:nvSpPr>
              <p:cNvPr id="52" name="Text Placeholder 4">
                <a:extLst>
                  <a:ext uri="{FF2B5EF4-FFF2-40B4-BE49-F238E27FC236}">
                    <a16:creationId xmlns:a16="http://schemas.microsoft.com/office/drawing/2014/main" id="{38C31A56-D355-3200-3137-EF22B8173067}"/>
                  </a:ext>
                </a:extLst>
              </p:cNvPr>
              <p:cNvSpPr txBox="1">
                <a:spLocks/>
              </p:cNvSpPr>
              <p:nvPr/>
            </p:nvSpPr>
            <p:spPr>
              <a:xfrm>
                <a:off x="5929192" y="4009842"/>
                <a:ext cx="866602" cy="292210"/>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Resolve protests</a:t>
                </a:r>
              </a:p>
            </p:txBody>
          </p:sp>
          <p:sp>
            <p:nvSpPr>
              <p:cNvPr id="53" name="Text Placeholder 4">
                <a:extLst>
                  <a:ext uri="{FF2B5EF4-FFF2-40B4-BE49-F238E27FC236}">
                    <a16:creationId xmlns:a16="http://schemas.microsoft.com/office/drawing/2014/main" id="{BDA1DF54-AFDD-1D30-9366-FEB3B6039A36}"/>
                  </a:ext>
                </a:extLst>
              </p:cNvPr>
              <p:cNvSpPr txBox="1">
                <a:spLocks/>
              </p:cNvSpPr>
              <p:nvPr/>
            </p:nvSpPr>
            <p:spPr>
              <a:xfrm>
                <a:off x="6795790" y="4083841"/>
                <a:ext cx="846944" cy="215594"/>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Audit</a:t>
                </a:r>
              </a:p>
            </p:txBody>
          </p:sp>
          <p:sp>
            <p:nvSpPr>
              <p:cNvPr id="54" name="Text Placeholder 4">
                <a:extLst>
                  <a:ext uri="{FF2B5EF4-FFF2-40B4-BE49-F238E27FC236}">
                    <a16:creationId xmlns:a16="http://schemas.microsoft.com/office/drawing/2014/main" id="{23A99AC4-2113-9D90-9D4A-D18F3D9930F8}"/>
                  </a:ext>
                </a:extLst>
              </p:cNvPr>
              <p:cNvSpPr txBox="1">
                <a:spLocks/>
              </p:cNvSpPr>
              <p:nvPr/>
            </p:nvSpPr>
            <p:spPr>
              <a:xfrm>
                <a:off x="7663399" y="4083841"/>
                <a:ext cx="846944" cy="215594"/>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Collection</a:t>
                </a:r>
              </a:p>
            </p:txBody>
          </p:sp>
          <p:sp>
            <p:nvSpPr>
              <p:cNvPr id="55" name="Text Placeholder 4">
                <a:extLst>
                  <a:ext uri="{FF2B5EF4-FFF2-40B4-BE49-F238E27FC236}">
                    <a16:creationId xmlns:a16="http://schemas.microsoft.com/office/drawing/2014/main" id="{4DF34E2F-7FE2-2A66-CBE9-1284629B9ADE}"/>
                  </a:ext>
                </a:extLst>
              </p:cNvPr>
              <p:cNvSpPr txBox="1">
                <a:spLocks/>
              </p:cNvSpPr>
              <p:nvPr/>
            </p:nvSpPr>
            <p:spPr>
              <a:xfrm>
                <a:off x="8534685" y="4057136"/>
                <a:ext cx="846944" cy="215594"/>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Litigation</a:t>
                </a:r>
              </a:p>
            </p:txBody>
          </p:sp>
          <p:sp>
            <p:nvSpPr>
              <p:cNvPr id="56" name="Text Placeholder 4">
                <a:extLst>
                  <a:ext uri="{FF2B5EF4-FFF2-40B4-BE49-F238E27FC236}">
                    <a16:creationId xmlns:a16="http://schemas.microsoft.com/office/drawing/2014/main" id="{893ACD6F-2BEE-3042-601F-B828B1D80F38}"/>
                  </a:ext>
                </a:extLst>
              </p:cNvPr>
              <p:cNvSpPr txBox="1">
                <a:spLocks/>
              </p:cNvSpPr>
              <p:nvPr/>
            </p:nvSpPr>
            <p:spPr>
              <a:xfrm>
                <a:off x="9357100" y="4007224"/>
                <a:ext cx="925897" cy="368827"/>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Criminal enforcement</a:t>
                </a:r>
              </a:p>
            </p:txBody>
          </p:sp>
        </p:grpSp>
        <p:grpSp>
          <p:nvGrpSpPr>
            <p:cNvPr id="58" name="Group 57">
              <a:extLst>
                <a:ext uri="{FF2B5EF4-FFF2-40B4-BE49-F238E27FC236}">
                  <a16:creationId xmlns:a16="http://schemas.microsoft.com/office/drawing/2014/main" id="{82B82885-7F54-2DAE-D5BA-D210A2291CE7}"/>
                </a:ext>
              </a:extLst>
            </p:cNvPr>
            <p:cNvGrpSpPr/>
            <p:nvPr/>
          </p:nvGrpSpPr>
          <p:grpSpPr>
            <a:xfrm>
              <a:off x="699846" y="4341124"/>
              <a:ext cx="9583151" cy="867145"/>
              <a:chOff x="699846" y="3707032"/>
              <a:chExt cx="9583151" cy="867145"/>
            </a:xfrm>
          </p:grpSpPr>
          <p:sp>
            <p:nvSpPr>
              <p:cNvPr id="59" name="Rectangle 58">
                <a:extLst>
                  <a:ext uri="{FF2B5EF4-FFF2-40B4-BE49-F238E27FC236}">
                    <a16:creationId xmlns:a16="http://schemas.microsoft.com/office/drawing/2014/main" id="{8067A601-AD08-14B9-CC08-870BC76AD447}"/>
                  </a:ext>
                </a:extLst>
              </p:cNvPr>
              <p:cNvSpPr/>
              <p:nvPr/>
            </p:nvSpPr>
            <p:spPr>
              <a:xfrm>
                <a:off x="723901" y="3707036"/>
                <a:ext cx="866601" cy="866601"/>
              </a:xfrm>
              <a:prstGeom prst="rect">
                <a:avLst/>
              </a:prstGeom>
              <a:solidFill>
                <a:srgbClr val="6266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0" name="Text Placeholder 4">
                <a:extLst>
                  <a:ext uri="{FF2B5EF4-FFF2-40B4-BE49-F238E27FC236}">
                    <a16:creationId xmlns:a16="http://schemas.microsoft.com/office/drawing/2014/main" id="{12BF9429-1542-1CBA-1FDF-CE0FDF28F615}"/>
                  </a:ext>
                </a:extLst>
              </p:cNvPr>
              <p:cNvSpPr txBox="1">
                <a:spLocks/>
              </p:cNvSpPr>
              <p:nvPr/>
            </p:nvSpPr>
            <p:spPr>
              <a:xfrm>
                <a:off x="699846" y="4038524"/>
                <a:ext cx="914710" cy="218338"/>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chemeClr val="bg1"/>
                    </a:solidFill>
                    <a:latin typeface="Proxima Nova Rg" panose="02000506030000020004" pitchFamily="50" charset="0"/>
                  </a:rPr>
                  <a:t>TAXPAYER</a:t>
                </a:r>
              </a:p>
            </p:txBody>
          </p:sp>
          <p:sp>
            <p:nvSpPr>
              <p:cNvPr id="61" name="Rectangle 60">
                <a:extLst>
                  <a:ext uri="{FF2B5EF4-FFF2-40B4-BE49-F238E27FC236}">
                    <a16:creationId xmlns:a16="http://schemas.microsoft.com/office/drawing/2014/main" id="{A5F5262B-ABDD-67F0-5A3F-E691815611BB}"/>
                  </a:ext>
                </a:extLst>
              </p:cNvPr>
              <p:cNvSpPr/>
              <p:nvPr/>
            </p:nvSpPr>
            <p:spPr>
              <a:xfrm>
                <a:off x="1590502" y="3707036"/>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2" name="Rectangle 61">
                <a:extLst>
                  <a:ext uri="{FF2B5EF4-FFF2-40B4-BE49-F238E27FC236}">
                    <a16:creationId xmlns:a16="http://schemas.microsoft.com/office/drawing/2014/main" id="{A103F92D-2453-0DD6-618A-2781F0DDD243}"/>
                  </a:ext>
                </a:extLst>
              </p:cNvPr>
              <p:cNvSpPr/>
              <p:nvPr/>
            </p:nvSpPr>
            <p:spPr>
              <a:xfrm>
                <a:off x="2457103" y="3707035"/>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3" name="Rectangle 62">
                <a:extLst>
                  <a:ext uri="{FF2B5EF4-FFF2-40B4-BE49-F238E27FC236}">
                    <a16:creationId xmlns:a16="http://schemas.microsoft.com/office/drawing/2014/main" id="{93C5530D-4127-EC12-25FE-4B09DF866EF0}"/>
                  </a:ext>
                </a:extLst>
              </p:cNvPr>
              <p:cNvSpPr/>
              <p:nvPr/>
            </p:nvSpPr>
            <p:spPr>
              <a:xfrm>
                <a:off x="3323703" y="3707034"/>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4" name="Rectangle 63">
                <a:extLst>
                  <a:ext uri="{FF2B5EF4-FFF2-40B4-BE49-F238E27FC236}">
                    <a16:creationId xmlns:a16="http://schemas.microsoft.com/office/drawing/2014/main" id="{91EF156A-A510-FFC5-0547-97D71E419CFE}"/>
                  </a:ext>
                </a:extLst>
              </p:cNvPr>
              <p:cNvSpPr/>
              <p:nvPr/>
            </p:nvSpPr>
            <p:spPr>
              <a:xfrm>
                <a:off x="4190303" y="3707034"/>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5" name="Rectangle 64">
                <a:extLst>
                  <a:ext uri="{FF2B5EF4-FFF2-40B4-BE49-F238E27FC236}">
                    <a16:creationId xmlns:a16="http://schemas.microsoft.com/office/drawing/2014/main" id="{87315515-5DCC-0CC8-2783-CFC3CF93B2DD}"/>
                  </a:ext>
                </a:extLst>
              </p:cNvPr>
              <p:cNvSpPr/>
              <p:nvPr/>
            </p:nvSpPr>
            <p:spPr>
              <a:xfrm>
                <a:off x="5056904" y="3707034"/>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6" name="Rectangle 65">
                <a:extLst>
                  <a:ext uri="{FF2B5EF4-FFF2-40B4-BE49-F238E27FC236}">
                    <a16:creationId xmlns:a16="http://schemas.microsoft.com/office/drawing/2014/main" id="{C17AE79A-D99A-7B79-031A-97F4513143F2}"/>
                  </a:ext>
                </a:extLst>
              </p:cNvPr>
              <p:cNvSpPr/>
              <p:nvPr/>
            </p:nvSpPr>
            <p:spPr>
              <a:xfrm>
                <a:off x="5923504" y="3707033"/>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7" name="Rectangle 66">
                <a:extLst>
                  <a:ext uri="{FF2B5EF4-FFF2-40B4-BE49-F238E27FC236}">
                    <a16:creationId xmlns:a16="http://schemas.microsoft.com/office/drawing/2014/main" id="{039A543B-15EB-5F3C-235B-A52CE1A63953}"/>
                  </a:ext>
                </a:extLst>
              </p:cNvPr>
              <p:cNvSpPr/>
              <p:nvPr/>
            </p:nvSpPr>
            <p:spPr>
              <a:xfrm>
                <a:off x="6790104" y="3707033"/>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8" name="Rectangle 67">
                <a:extLst>
                  <a:ext uri="{FF2B5EF4-FFF2-40B4-BE49-F238E27FC236}">
                    <a16:creationId xmlns:a16="http://schemas.microsoft.com/office/drawing/2014/main" id="{9AC41799-EBB9-5AF8-FFAE-97A3DDF81D41}"/>
                  </a:ext>
                </a:extLst>
              </p:cNvPr>
              <p:cNvSpPr/>
              <p:nvPr/>
            </p:nvSpPr>
            <p:spPr>
              <a:xfrm>
                <a:off x="7656704" y="3707576"/>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9" name="Rectangle 68">
                <a:extLst>
                  <a:ext uri="{FF2B5EF4-FFF2-40B4-BE49-F238E27FC236}">
                    <a16:creationId xmlns:a16="http://schemas.microsoft.com/office/drawing/2014/main" id="{343C4A61-4DFE-D8C4-11AF-87B5E4CE9AE4}"/>
                  </a:ext>
                </a:extLst>
              </p:cNvPr>
              <p:cNvSpPr/>
              <p:nvPr/>
            </p:nvSpPr>
            <p:spPr>
              <a:xfrm>
                <a:off x="8523299" y="3707033"/>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70" name="Rectangle 69">
                <a:extLst>
                  <a:ext uri="{FF2B5EF4-FFF2-40B4-BE49-F238E27FC236}">
                    <a16:creationId xmlns:a16="http://schemas.microsoft.com/office/drawing/2014/main" id="{DC60B50F-8A54-7998-36AE-E551C068E794}"/>
                  </a:ext>
                </a:extLst>
              </p:cNvPr>
              <p:cNvSpPr/>
              <p:nvPr/>
            </p:nvSpPr>
            <p:spPr>
              <a:xfrm>
                <a:off x="9386749" y="3707032"/>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71" name="Straight Connector 70">
                <a:extLst>
                  <a:ext uri="{FF2B5EF4-FFF2-40B4-BE49-F238E27FC236}">
                    <a16:creationId xmlns:a16="http://schemas.microsoft.com/office/drawing/2014/main" id="{23FC3C0C-5DCB-94B8-B5CE-E350DA876853}"/>
                  </a:ext>
                </a:extLst>
              </p:cNvPr>
              <p:cNvCxnSpPr>
                <a:cxnSpLocks/>
              </p:cNvCxnSpPr>
              <p:nvPr/>
            </p:nvCxnSpPr>
            <p:spPr>
              <a:xfrm>
                <a:off x="2457098" y="3707033"/>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CC0BD5E7-7940-EEF5-A363-6C099E6D4566}"/>
                  </a:ext>
                </a:extLst>
              </p:cNvPr>
              <p:cNvCxnSpPr>
                <a:cxnSpLocks/>
              </p:cNvCxnSpPr>
              <p:nvPr/>
            </p:nvCxnSpPr>
            <p:spPr>
              <a:xfrm>
                <a:off x="3323703" y="3707033"/>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78F1B190-FEF5-C7EA-EF01-FE090C23499F}"/>
                  </a:ext>
                </a:extLst>
              </p:cNvPr>
              <p:cNvCxnSpPr>
                <a:cxnSpLocks/>
              </p:cNvCxnSpPr>
              <p:nvPr/>
            </p:nvCxnSpPr>
            <p:spPr>
              <a:xfrm>
                <a:off x="4190303" y="3707033"/>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9D990F98-3AC3-556E-CA81-58047EEF517E}"/>
                  </a:ext>
                </a:extLst>
              </p:cNvPr>
              <p:cNvCxnSpPr>
                <a:cxnSpLocks/>
              </p:cNvCxnSpPr>
              <p:nvPr/>
            </p:nvCxnSpPr>
            <p:spPr>
              <a:xfrm>
                <a:off x="5056904" y="3707033"/>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63BE679A-2900-5B3B-EF1C-1CE858E01092}"/>
                  </a:ext>
                </a:extLst>
              </p:cNvPr>
              <p:cNvCxnSpPr>
                <a:cxnSpLocks/>
              </p:cNvCxnSpPr>
              <p:nvPr/>
            </p:nvCxnSpPr>
            <p:spPr>
              <a:xfrm>
                <a:off x="5923504" y="3707033"/>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A8CA1405-AB98-E57E-7DE7-E6A444F36688}"/>
                  </a:ext>
                </a:extLst>
              </p:cNvPr>
              <p:cNvCxnSpPr>
                <a:cxnSpLocks/>
              </p:cNvCxnSpPr>
              <p:nvPr/>
            </p:nvCxnSpPr>
            <p:spPr>
              <a:xfrm>
                <a:off x="6795799" y="3707032"/>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909981B6-3F54-CDEA-3FDA-D05DB07CDFE9}"/>
                  </a:ext>
                </a:extLst>
              </p:cNvPr>
              <p:cNvCxnSpPr>
                <a:cxnSpLocks/>
              </p:cNvCxnSpPr>
              <p:nvPr/>
            </p:nvCxnSpPr>
            <p:spPr>
              <a:xfrm>
                <a:off x="7648429" y="3707033"/>
                <a:ext cx="0" cy="866600"/>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46FB44E2-4AF9-E5D7-8537-4EB5CEB65C1F}"/>
                  </a:ext>
                </a:extLst>
              </p:cNvPr>
              <p:cNvCxnSpPr>
                <a:cxnSpLocks/>
              </p:cNvCxnSpPr>
              <p:nvPr/>
            </p:nvCxnSpPr>
            <p:spPr>
              <a:xfrm>
                <a:off x="8521727" y="3707032"/>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A3CCC8F7-3C74-30BE-862E-6C63DD18A7C1}"/>
                  </a:ext>
                </a:extLst>
              </p:cNvPr>
              <p:cNvCxnSpPr>
                <a:cxnSpLocks/>
              </p:cNvCxnSpPr>
              <p:nvPr/>
            </p:nvCxnSpPr>
            <p:spPr>
              <a:xfrm>
                <a:off x="9386749" y="3707032"/>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sp>
            <p:nvSpPr>
              <p:cNvPr id="80" name="Text Placeholder 4">
                <a:extLst>
                  <a:ext uri="{FF2B5EF4-FFF2-40B4-BE49-F238E27FC236}">
                    <a16:creationId xmlns:a16="http://schemas.microsoft.com/office/drawing/2014/main" id="{9B8F6964-9078-198A-4557-685A99486CAB}"/>
                  </a:ext>
                </a:extLst>
              </p:cNvPr>
              <p:cNvSpPr txBox="1">
                <a:spLocks/>
              </p:cNvSpPr>
              <p:nvPr/>
            </p:nvSpPr>
            <p:spPr>
              <a:xfrm>
                <a:off x="1590494" y="3919419"/>
                <a:ext cx="866602" cy="492250"/>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Learn about tax</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obligations</a:t>
                </a:r>
              </a:p>
            </p:txBody>
          </p:sp>
          <p:sp>
            <p:nvSpPr>
              <p:cNvPr id="81" name="Text Placeholder 4">
                <a:extLst>
                  <a:ext uri="{FF2B5EF4-FFF2-40B4-BE49-F238E27FC236}">
                    <a16:creationId xmlns:a16="http://schemas.microsoft.com/office/drawing/2014/main" id="{BEED7968-FC23-F087-B4D1-C74DBB7B6B41}"/>
                  </a:ext>
                </a:extLst>
              </p:cNvPr>
              <p:cNvSpPr txBox="1">
                <a:spLocks/>
              </p:cNvSpPr>
              <p:nvPr/>
            </p:nvSpPr>
            <p:spPr>
              <a:xfrm>
                <a:off x="2433047" y="3995474"/>
                <a:ext cx="914711" cy="302975"/>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Review</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information</a:t>
                </a:r>
              </a:p>
            </p:txBody>
          </p:sp>
          <p:sp>
            <p:nvSpPr>
              <p:cNvPr id="82" name="Text Placeholder 4">
                <a:extLst>
                  <a:ext uri="{FF2B5EF4-FFF2-40B4-BE49-F238E27FC236}">
                    <a16:creationId xmlns:a16="http://schemas.microsoft.com/office/drawing/2014/main" id="{67B6A80B-1079-E035-8E89-A5946D997209}"/>
                  </a:ext>
                </a:extLst>
              </p:cNvPr>
              <p:cNvSpPr txBox="1">
                <a:spLocks/>
              </p:cNvSpPr>
              <p:nvPr/>
            </p:nvSpPr>
            <p:spPr>
              <a:xfrm>
                <a:off x="3325275" y="3920108"/>
                <a:ext cx="873302" cy="473142"/>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File returns and make payments</a:t>
                </a:r>
              </a:p>
            </p:txBody>
          </p:sp>
          <p:sp>
            <p:nvSpPr>
              <p:cNvPr id="83" name="Text Placeholder 4">
                <a:extLst>
                  <a:ext uri="{FF2B5EF4-FFF2-40B4-BE49-F238E27FC236}">
                    <a16:creationId xmlns:a16="http://schemas.microsoft.com/office/drawing/2014/main" id="{22515D39-B2EC-8873-E308-53C01439CD5B}"/>
                  </a:ext>
                </a:extLst>
              </p:cNvPr>
              <p:cNvSpPr txBox="1">
                <a:spLocks/>
              </p:cNvSpPr>
              <p:nvPr/>
            </p:nvSpPr>
            <p:spPr>
              <a:xfrm>
                <a:off x="4164669" y="3861510"/>
                <a:ext cx="914711" cy="552572"/>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Answer questions about filing errors</a:t>
                </a:r>
              </a:p>
            </p:txBody>
          </p:sp>
          <p:sp>
            <p:nvSpPr>
              <p:cNvPr id="84" name="Text Placeholder 4">
                <a:extLst>
                  <a:ext uri="{FF2B5EF4-FFF2-40B4-BE49-F238E27FC236}">
                    <a16:creationId xmlns:a16="http://schemas.microsoft.com/office/drawing/2014/main" id="{667800A3-8664-C5C3-8C90-647E9471625B}"/>
                  </a:ext>
                </a:extLst>
              </p:cNvPr>
              <p:cNvSpPr txBox="1">
                <a:spLocks/>
              </p:cNvSpPr>
              <p:nvPr/>
            </p:nvSpPr>
            <p:spPr>
              <a:xfrm>
                <a:off x="5055898" y="3920108"/>
                <a:ext cx="873302" cy="42818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Review bills and pay or protest</a:t>
                </a:r>
              </a:p>
            </p:txBody>
          </p:sp>
          <p:sp>
            <p:nvSpPr>
              <p:cNvPr id="85" name="Text Placeholder 4">
                <a:extLst>
                  <a:ext uri="{FF2B5EF4-FFF2-40B4-BE49-F238E27FC236}">
                    <a16:creationId xmlns:a16="http://schemas.microsoft.com/office/drawing/2014/main" id="{8F0758E8-BD0F-2C07-0565-17FC48809612}"/>
                  </a:ext>
                </a:extLst>
              </p:cNvPr>
              <p:cNvSpPr txBox="1">
                <a:spLocks/>
              </p:cNvSpPr>
              <p:nvPr/>
            </p:nvSpPr>
            <p:spPr>
              <a:xfrm>
                <a:off x="5889996" y="3919419"/>
                <a:ext cx="949038" cy="478479"/>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Pay taxes</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found due</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after protest</a:t>
                </a:r>
              </a:p>
            </p:txBody>
          </p:sp>
          <p:sp>
            <p:nvSpPr>
              <p:cNvPr id="86" name="Text Placeholder 4">
                <a:extLst>
                  <a:ext uri="{FF2B5EF4-FFF2-40B4-BE49-F238E27FC236}">
                    <a16:creationId xmlns:a16="http://schemas.microsoft.com/office/drawing/2014/main" id="{90045DDF-B7CF-EA3E-F919-A75BB27EAAF7}"/>
                  </a:ext>
                </a:extLst>
              </p:cNvPr>
              <p:cNvSpPr txBox="1">
                <a:spLocks/>
              </p:cNvSpPr>
              <p:nvPr/>
            </p:nvSpPr>
            <p:spPr>
              <a:xfrm>
                <a:off x="6795790" y="3998311"/>
                <a:ext cx="846944" cy="300138"/>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Undergo</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audit</a:t>
                </a:r>
              </a:p>
            </p:txBody>
          </p:sp>
          <p:sp>
            <p:nvSpPr>
              <p:cNvPr id="87" name="Text Placeholder 4">
                <a:extLst>
                  <a:ext uri="{FF2B5EF4-FFF2-40B4-BE49-F238E27FC236}">
                    <a16:creationId xmlns:a16="http://schemas.microsoft.com/office/drawing/2014/main" id="{2C0ADBF2-338A-5244-A3A6-A9BD48D50C25}"/>
                  </a:ext>
                </a:extLst>
              </p:cNvPr>
              <p:cNvSpPr txBox="1">
                <a:spLocks/>
              </p:cNvSpPr>
              <p:nvPr/>
            </p:nvSpPr>
            <p:spPr>
              <a:xfrm>
                <a:off x="7654174" y="3995632"/>
                <a:ext cx="846944" cy="313654"/>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Collection</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defense</a:t>
                </a:r>
              </a:p>
            </p:txBody>
          </p:sp>
          <p:sp>
            <p:nvSpPr>
              <p:cNvPr id="88" name="Text Placeholder 4">
                <a:extLst>
                  <a:ext uri="{FF2B5EF4-FFF2-40B4-BE49-F238E27FC236}">
                    <a16:creationId xmlns:a16="http://schemas.microsoft.com/office/drawing/2014/main" id="{474D9E6F-D32F-4732-C1CE-A1AAEC13740C}"/>
                  </a:ext>
                </a:extLst>
              </p:cNvPr>
              <p:cNvSpPr txBox="1">
                <a:spLocks/>
              </p:cNvSpPr>
              <p:nvPr/>
            </p:nvSpPr>
            <p:spPr>
              <a:xfrm>
                <a:off x="8534685" y="4006926"/>
                <a:ext cx="846944" cy="302360"/>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Litigation</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defense</a:t>
                </a:r>
              </a:p>
            </p:txBody>
          </p:sp>
          <p:sp>
            <p:nvSpPr>
              <p:cNvPr id="89" name="Text Placeholder 4">
                <a:extLst>
                  <a:ext uri="{FF2B5EF4-FFF2-40B4-BE49-F238E27FC236}">
                    <a16:creationId xmlns:a16="http://schemas.microsoft.com/office/drawing/2014/main" id="{4141A1DB-A980-ED0A-DAF6-9321B80BEEA2}"/>
                  </a:ext>
                </a:extLst>
              </p:cNvPr>
              <p:cNvSpPr txBox="1">
                <a:spLocks/>
              </p:cNvSpPr>
              <p:nvPr/>
            </p:nvSpPr>
            <p:spPr>
              <a:xfrm>
                <a:off x="9357100" y="3935544"/>
                <a:ext cx="925897" cy="368827"/>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Criminal enforcement</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defense</a:t>
                </a:r>
              </a:p>
            </p:txBody>
          </p:sp>
        </p:grpSp>
        <p:sp>
          <p:nvSpPr>
            <p:cNvPr id="91" name="Arrow: Pentagon 90">
              <a:extLst>
                <a:ext uri="{FF2B5EF4-FFF2-40B4-BE49-F238E27FC236}">
                  <a16:creationId xmlns:a16="http://schemas.microsoft.com/office/drawing/2014/main" id="{3173CE4E-3C63-68A6-2464-5CA7BD3056DD}"/>
                </a:ext>
              </a:extLst>
            </p:cNvPr>
            <p:cNvSpPr/>
            <p:nvPr/>
          </p:nvSpPr>
          <p:spPr>
            <a:xfrm rot="10800000">
              <a:off x="1519507" y="4085915"/>
              <a:ext cx="8732464" cy="209341"/>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05" name="Text Placeholder 4">
              <a:extLst>
                <a:ext uri="{FF2B5EF4-FFF2-40B4-BE49-F238E27FC236}">
                  <a16:creationId xmlns:a16="http://schemas.microsoft.com/office/drawing/2014/main" id="{DF0931A0-9AFC-5692-4298-74CFCF8E41D0}"/>
                </a:ext>
              </a:extLst>
            </p:cNvPr>
            <p:cNvSpPr txBox="1">
              <a:spLocks/>
            </p:cNvSpPr>
            <p:nvPr/>
          </p:nvSpPr>
          <p:spPr>
            <a:xfrm>
              <a:off x="1568185" y="4082360"/>
              <a:ext cx="3559145" cy="215879"/>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bg1"/>
                  </a:solidFill>
                  <a:latin typeface="Proxima Nova Rg" panose="02000506030000020004" pitchFamily="50" charset="0"/>
                </a:rPr>
                <a:t>VOLUNTARY—LESS EXPENSIVE—MORE EFFICIENT</a:t>
              </a:r>
            </a:p>
          </p:txBody>
        </p:sp>
        <p:sp>
          <p:nvSpPr>
            <p:cNvPr id="107" name="Text Placeholder 4">
              <a:extLst>
                <a:ext uri="{FF2B5EF4-FFF2-40B4-BE49-F238E27FC236}">
                  <a16:creationId xmlns:a16="http://schemas.microsoft.com/office/drawing/2014/main" id="{42403CCC-C531-0888-6673-68EBDBFCC1A4}"/>
                </a:ext>
              </a:extLst>
            </p:cNvPr>
            <p:cNvSpPr txBox="1">
              <a:spLocks/>
            </p:cNvSpPr>
            <p:nvPr/>
          </p:nvSpPr>
          <p:spPr>
            <a:xfrm>
              <a:off x="6555442" y="4080838"/>
              <a:ext cx="3696141" cy="215879"/>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100" dirty="0">
                  <a:solidFill>
                    <a:schemeClr val="bg1"/>
                  </a:solidFill>
                  <a:latin typeface="Proxima Nova Rg" panose="02000506030000020004" pitchFamily="50" charset="0"/>
                </a:rPr>
                <a:t>INVOLUNTARY—MORE EXPENSIVE—LESS EFFICIENT</a:t>
              </a:r>
            </a:p>
          </p:txBody>
        </p:sp>
      </p:grpSp>
    </p:spTree>
    <p:extLst>
      <p:ext uri="{BB962C8B-B14F-4D97-AF65-F5344CB8AC3E}">
        <p14:creationId xmlns:p14="http://schemas.microsoft.com/office/powerpoint/2010/main" val="3537002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7643" y="1797389"/>
            <a:ext cx="5194929" cy="40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solidFill>
                  <a:srgbClr val="0B5D66"/>
                </a:solidFill>
              </a:rPr>
              <a:t> </a:t>
            </a:r>
            <a:endParaRPr lang="en-US" sz="2800" dirty="0">
              <a:solidFill>
                <a:srgbClr val="0B5D66"/>
              </a:solidFill>
              <a:latin typeface="Proxima Nova Rg" panose="02000506030000020004" charset="0"/>
            </a:endParaRPr>
          </a:p>
        </p:txBody>
      </p:sp>
      <p:sp>
        <p:nvSpPr>
          <p:cNvPr id="3" name="Content Placeholder 2"/>
          <p:cNvSpPr>
            <a:spLocks noGrp="1"/>
          </p:cNvSpPr>
          <p:nvPr>
            <p:ph idx="1"/>
          </p:nvPr>
        </p:nvSpPr>
        <p:spPr>
          <a:xfrm>
            <a:off x="547915" y="1566408"/>
            <a:ext cx="7322456" cy="4525963"/>
          </a:xfrm>
        </p:spPr>
        <p:txBody>
          <a:bodyPr/>
          <a:lstStyle/>
          <a:p>
            <a:pPr marL="0" indent="0">
              <a:buNone/>
            </a:pPr>
            <a:r>
              <a:rPr lang="en-US" sz="2400" b="1" spc="-40" dirty="0">
                <a:solidFill>
                  <a:srgbClr val="0B5D66"/>
                </a:solidFill>
                <a:latin typeface="Proxima Nova Rg" panose="02000506030000020004" charset="0"/>
              </a:rPr>
              <a:t>New York State filing requirements are based on the taxpayer’s resident status as one of the following: </a:t>
            </a:r>
          </a:p>
          <a:p>
            <a:pPr marL="0" indent="0">
              <a:buNone/>
            </a:pPr>
            <a:endParaRPr lang="en-US" sz="2400" spc="-40" dirty="0">
              <a:latin typeface="Proxima Nova Rg" panose="02000506030000020004" charset="0"/>
            </a:endParaRPr>
          </a:p>
          <a:p>
            <a:pPr lvl="1">
              <a:buClr>
                <a:srgbClr val="0B5D66"/>
              </a:buClr>
            </a:pPr>
            <a:r>
              <a:rPr lang="en-US" sz="2400" spc="-40" dirty="0">
                <a:latin typeface="Proxima Nova Rg" panose="02000506030000020004" charset="0"/>
              </a:rPr>
              <a:t>Resident, </a:t>
            </a:r>
          </a:p>
          <a:p>
            <a:pPr lvl="1">
              <a:buClr>
                <a:srgbClr val="0B5D66"/>
              </a:buClr>
            </a:pPr>
            <a:r>
              <a:rPr lang="en-US" sz="2400" spc="-40" dirty="0">
                <a:latin typeface="Proxima Nova Rg" panose="02000506030000020004" charset="0"/>
              </a:rPr>
              <a:t>Nonresident, or </a:t>
            </a:r>
          </a:p>
          <a:p>
            <a:pPr lvl="1">
              <a:buClr>
                <a:srgbClr val="0B5D66"/>
              </a:buClr>
            </a:pPr>
            <a:r>
              <a:rPr lang="en-US" sz="2400" spc="-40" dirty="0">
                <a:latin typeface="Proxima Nova Rg" panose="02000506030000020004" charset="0"/>
              </a:rPr>
              <a:t>Part-year resident. </a:t>
            </a:r>
            <a:endParaRPr lang="en-US" sz="2400" dirty="0"/>
          </a:p>
          <a:p>
            <a:pPr marL="457200" lvl="1" indent="0">
              <a:buNone/>
            </a:pPr>
            <a:endParaRPr lang="en-US" dirty="0"/>
          </a:p>
        </p:txBody>
      </p:sp>
      <p:sp>
        <p:nvSpPr>
          <p:cNvPr id="8" name="Title 1">
            <a:extLst>
              <a:ext uri="{FF2B5EF4-FFF2-40B4-BE49-F238E27FC236}">
                <a16:creationId xmlns:a16="http://schemas.microsoft.com/office/drawing/2014/main" id="{8074CD12-0C1E-FCFA-C897-244DFBC98A58}"/>
              </a:ext>
            </a:extLst>
          </p:cNvPr>
          <p:cNvSpPr txBox="1">
            <a:spLocks/>
          </p:cNvSpPr>
          <p:nvPr/>
        </p:nvSpPr>
        <p:spPr>
          <a:xfrm>
            <a:off x="203201" y="94593"/>
            <a:ext cx="11988799" cy="420414"/>
          </a:xfrm>
        </p:spPr>
        <p:txBody>
          <a:bodyPr>
            <a:no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sz="3200" dirty="0">
                <a:solidFill>
                  <a:srgbClr val="0B5D66"/>
                </a:solidFill>
                <a:latin typeface="Proxima Nova Rg" panose="02000506030000020004" charset="0"/>
              </a:rPr>
              <a:t>Determine New York State Filing Status </a:t>
            </a:r>
          </a:p>
        </p:txBody>
      </p:sp>
    </p:spTree>
    <p:extLst>
      <p:ext uri="{BB962C8B-B14F-4D97-AF65-F5344CB8AC3E}">
        <p14:creationId xmlns:p14="http://schemas.microsoft.com/office/powerpoint/2010/main" val="61497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1" y="94593"/>
            <a:ext cx="11988799" cy="420414"/>
          </a:xfrm>
        </p:spPr>
        <p:txBody>
          <a:bodyPr/>
          <a:lstStyle/>
          <a:p>
            <a:r>
              <a:rPr lang="en-US" sz="3200" dirty="0">
                <a:solidFill>
                  <a:srgbClr val="0B5D66"/>
                </a:solidFill>
                <a:latin typeface="Proxima Nova Rg" panose="02000506030000020004" charset="0"/>
              </a:rPr>
              <a:t>Filing Requirements </a:t>
            </a:r>
          </a:p>
        </p:txBody>
      </p:sp>
      <p:sp>
        <p:nvSpPr>
          <p:cNvPr id="3" name="Content Placeholder 2"/>
          <p:cNvSpPr>
            <a:spLocks noGrp="1"/>
          </p:cNvSpPr>
          <p:nvPr>
            <p:ph idx="1"/>
          </p:nvPr>
        </p:nvSpPr>
        <p:spPr>
          <a:xfrm>
            <a:off x="406400" y="1677998"/>
            <a:ext cx="11379200" cy="3889301"/>
          </a:xfrm>
        </p:spPr>
        <p:txBody>
          <a:bodyPr/>
          <a:lstStyle/>
          <a:p>
            <a:pPr marL="0" indent="0">
              <a:buNone/>
            </a:pPr>
            <a:r>
              <a:rPr lang="en-US" sz="2933" i="1" dirty="0"/>
              <a:t> </a:t>
            </a:r>
          </a:p>
        </p:txBody>
      </p:sp>
      <p:sp>
        <p:nvSpPr>
          <p:cNvPr id="6" name="TextBox 5">
            <a:extLst>
              <a:ext uri="{FF2B5EF4-FFF2-40B4-BE49-F238E27FC236}">
                <a16:creationId xmlns:a16="http://schemas.microsoft.com/office/drawing/2014/main" id="{7154CAF4-ECD6-FAA8-4ED3-0E3126D97DC5}"/>
              </a:ext>
            </a:extLst>
          </p:cNvPr>
          <p:cNvSpPr txBox="1"/>
          <p:nvPr/>
        </p:nvSpPr>
        <p:spPr>
          <a:xfrm>
            <a:off x="642257" y="1074509"/>
            <a:ext cx="10570029" cy="452431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2400" dirty="0">
                <a:latin typeface="Proxima Nova"/>
              </a:rPr>
              <a:t>Full-year New York State </a:t>
            </a:r>
            <a:r>
              <a:rPr lang="en-US" sz="2400" b="1" dirty="0">
                <a:solidFill>
                  <a:srgbClr val="0B5D66"/>
                </a:solidFill>
                <a:latin typeface="Proxima Nova"/>
              </a:rPr>
              <a:t>residents </a:t>
            </a:r>
            <a:r>
              <a:rPr lang="en-US" sz="2400" dirty="0">
                <a:latin typeface="Proxima Nova"/>
              </a:rPr>
              <a:t>file Form IT-201, </a:t>
            </a:r>
            <a:r>
              <a:rPr lang="en-US" sz="2400" i="1" dirty="0">
                <a:latin typeface="Proxima Nova"/>
              </a:rPr>
              <a:t>Resident Income</a:t>
            </a:r>
            <a:br>
              <a:rPr lang="en-US" sz="2400" i="1" dirty="0">
                <a:latin typeface="Proxima Nova"/>
              </a:rPr>
            </a:br>
            <a:r>
              <a:rPr lang="en-US" sz="2400" i="1" dirty="0">
                <a:latin typeface="Proxima Nova"/>
              </a:rPr>
              <a:t>Tax Return</a:t>
            </a:r>
            <a:r>
              <a:rPr lang="en-US" sz="2400" dirty="0">
                <a:latin typeface="Proxima Nova"/>
              </a:rPr>
              <a:t>.</a:t>
            </a:r>
          </a:p>
          <a:p>
            <a:pPr marL="285750" indent="-285750">
              <a:spcAft>
                <a:spcPts val="1200"/>
              </a:spcAft>
              <a:buClr>
                <a:srgbClr val="0B5D66"/>
              </a:buClr>
              <a:buFont typeface="Arial" panose="020B0604020202020204" pitchFamily="34" charset="0"/>
              <a:buChar char="•"/>
            </a:pPr>
            <a:r>
              <a:rPr lang="en-US" sz="2400" dirty="0">
                <a:latin typeface="Proxima Nova"/>
              </a:rPr>
              <a:t>Taxpayers who are a </a:t>
            </a:r>
            <a:r>
              <a:rPr lang="en-US" sz="2400" b="1" dirty="0">
                <a:solidFill>
                  <a:srgbClr val="0B5D66"/>
                </a:solidFill>
                <a:latin typeface="Proxima Nova"/>
              </a:rPr>
              <a:t>nonresident</a:t>
            </a:r>
            <a:r>
              <a:rPr lang="en-US" sz="2400" dirty="0">
                <a:latin typeface="Proxima Nova"/>
              </a:rPr>
              <a:t> of New York and have income from New York State sources file Form IT-203, </a:t>
            </a:r>
            <a:r>
              <a:rPr lang="en-US" sz="2400" i="1" dirty="0">
                <a:latin typeface="Proxima Nova"/>
              </a:rPr>
              <a:t>Nonresident and Part-Year Resident Income Tax Return. </a:t>
            </a:r>
          </a:p>
          <a:p>
            <a:pPr marL="285750" indent="-285750">
              <a:buClr>
                <a:srgbClr val="0B5D66"/>
              </a:buClr>
              <a:buFont typeface="Arial" panose="020B0604020202020204" pitchFamily="34" charset="0"/>
              <a:buChar char="•"/>
            </a:pPr>
            <a:r>
              <a:rPr lang="en-US" sz="2400" dirty="0">
                <a:latin typeface="Proxima Nova"/>
              </a:rPr>
              <a:t>Taxpayers are considered a </a:t>
            </a:r>
            <a:r>
              <a:rPr lang="en-US" sz="2400" b="1" dirty="0">
                <a:solidFill>
                  <a:srgbClr val="0B5D66"/>
                </a:solidFill>
                <a:latin typeface="Proxima Nova"/>
              </a:rPr>
              <a:t>part-year resident </a:t>
            </a:r>
            <a:r>
              <a:rPr lang="en-US" sz="2400" dirty="0">
                <a:latin typeface="Proxima Nova"/>
              </a:rPr>
              <a:t>if they meet the definition of </a:t>
            </a:r>
            <a:r>
              <a:rPr lang="en-US" sz="2400" b="1" dirty="0">
                <a:solidFill>
                  <a:srgbClr val="0B5D66"/>
                </a:solidFill>
                <a:latin typeface="Proxima Nova"/>
              </a:rPr>
              <a:t>resident</a:t>
            </a:r>
            <a:r>
              <a:rPr lang="en-US" sz="2400" dirty="0">
                <a:latin typeface="Proxima Nova"/>
              </a:rPr>
              <a:t> and </a:t>
            </a:r>
            <a:r>
              <a:rPr lang="en-US" sz="2400" b="1" dirty="0">
                <a:solidFill>
                  <a:srgbClr val="0B5D66"/>
                </a:solidFill>
                <a:latin typeface="Proxima Nova"/>
              </a:rPr>
              <a:t>nonresident</a:t>
            </a:r>
            <a:r>
              <a:rPr lang="en-US" sz="2400" dirty="0">
                <a:latin typeface="Proxima Nova"/>
              </a:rPr>
              <a:t> for only part of the year. </a:t>
            </a:r>
          </a:p>
          <a:p>
            <a:pPr>
              <a:buClr>
                <a:srgbClr val="0B5D66"/>
              </a:buClr>
            </a:pPr>
            <a:endParaRPr lang="en-US" sz="2400" dirty="0">
              <a:latin typeface="Proxima Nova"/>
            </a:endParaRPr>
          </a:p>
          <a:p>
            <a:pPr marL="742950" lvl="1" indent="-285750">
              <a:spcAft>
                <a:spcPts val="1200"/>
              </a:spcAft>
              <a:buFont typeface="Arial" panose="020B0604020202020204" pitchFamily="34" charset="0"/>
              <a:buChar char="•"/>
            </a:pPr>
            <a:r>
              <a:rPr lang="en-US" sz="2400" dirty="0">
                <a:latin typeface="Proxima Nova"/>
              </a:rPr>
              <a:t>Part-year residents file Form IT-203, </a:t>
            </a:r>
            <a:r>
              <a:rPr lang="en-US" sz="2400" i="1" dirty="0">
                <a:latin typeface="Proxima Nova"/>
              </a:rPr>
              <a:t>Nonresident and Part-Year Resident Income Tax Return.</a:t>
            </a:r>
            <a:endParaRPr lang="en-US" dirty="0">
              <a:latin typeface="Proxima Nova"/>
            </a:endParaRPr>
          </a:p>
          <a:p>
            <a:pPr marL="742950" lvl="1" indent="-285750">
              <a:buFont typeface="Arial" panose="020B0604020202020204" pitchFamily="34" charset="0"/>
              <a:buChar char="•"/>
            </a:pPr>
            <a:endParaRPr lang="en-US" dirty="0">
              <a:latin typeface="Proxima Nova"/>
            </a:endParaRPr>
          </a:p>
        </p:txBody>
      </p:sp>
      <p:sp>
        <p:nvSpPr>
          <p:cNvPr id="7" name="Freeform: Shape 6">
            <a:extLst>
              <a:ext uri="{FF2B5EF4-FFF2-40B4-BE49-F238E27FC236}">
                <a16:creationId xmlns:a16="http://schemas.microsoft.com/office/drawing/2014/main" id="{DA773E93-AB84-3EBD-561D-FFAF50D90575}"/>
              </a:ext>
            </a:extLst>
          </p:cNvPr>
          <p:cNvSpPr/>
          <p:nvPr/>
        </p:nvSpPr>
        <p:spPr>
          <a:xfrm>
            <a:off x="-909" y="5511634"/>
            <a:ext cx="5726795" cy="546752"/>
          </a:xfrm>
          <a:custGeom>
            <a:avLst/>
            <a:gdLst>
              <a:gd name="connsiteX0" fmla="*/ 0 w 5250573"/>
              <a:gd name="connsiteY0" fmla="*/ 0 h 546752"/>
              <a:gd name="connsiteX1" fmla="*/ 4977197 w 5250573"/>
              <a:gd name="connsiteY1" fmla="*/ 0 h 546752"/>
              <a:gd name="connsiteX2" fmla="*/ 5250573 w 5250573"/>
              <a:gd name="connsiteY2" fmla="*/ 273376 h 546752"/>
              <a:gd name="connsiteX3" fmla="*/ 5250572 w 5250573"/>
              <a:gd name="connsiteY3" fmla="*/ 273376 h 546752"/>
              <a:gd name="connsiteX4" fmla="*/ 4977196 w 5250573"/>
              <a:gd name="connsiteY4" fmla="*/ 546752 h 546752"/>
              <a:gd name="connsiteX5" fmla="*/ 0 w 5250573"/>
              <a:gd name="connsiteY5" fmla="*/ 546751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73573 w 5324146"/>
              <a:gd name="connsiteY5" fmla="*/ 546751 h 546752"/>
              <a:gd name="connsiteX6" fmla="*/ 0 w 5324146"/>
              <a:gd name="connsiteY6" fmla="*/ 0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1 w 5324146"/>
              <a:gd name="connsiteY5" fmla="*/ 546751 h 546752"/>
              <a:gd name="connsiteX6" fmla="*/ 0 w 5324146"/>
              <a:gd name="connsiteY6" fmla="*/ 0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1 w 5324146"/>
              <a:gd name="connsiteY5" fmla="*/ 546751 h 546752"/>
              <a:gd name="connsiteX6" fmla="*/ 0 w 5324146"/>
              <a:gd name="connsiteY6" fmla="*/ 0 h 546752"/>
              <a:gd name="connsiteX0" fmla="*/ 0 w 5429249"/>
              <a:gd name="connsiteY0" fmla="*/ 0 h 546752"/>
              <a:gd name="connsiteX1" fmla="*/ 5155873 w 5429249"/>
              <a:gd name="connsiteY1" fmla="*/ 0 h 546752"/>
              <a:gd name="connsiteX2" fmla="*/ 5429249 w 5429249"/>
              <a:gd name="connsiteY2" fmla="*/ 273376 h 546752"/>
              <a:gd name="connsiteX3" fmla="*/ 5429248 w 5429249"/>
              <a:gd name="connsiteY3" fmla="*/ 273376 h 546752"/>
              <a:gd name="connsiteX4" fmla="*/ 5155872 w 5429249"/>
              <a:gd name="connsiteY4" fmla="*/ 546752 h 546752"/>
              <a:gd name="connsiteX5" fmla="*/ 105104 w 5429249"/>
              <a:gd name="connsiteY5" fmla="*/ 546751 h 546752"/>
              <a:gd name="connsiteX6" fmla="*/ 0 w 5429249"/>
              <a:gd name="connsiteY6" fmla="*/ 0 h 546752"/>
              <a:gd name="connsiteX0" fmla="*/ 0 w 5429249"/>
              <a:gd name="connsiteY0" fmla="*/ 0 h 546752"/>
              <a:gd name="connsiteX1" fmla="*/ 5155873 w 5429249"/>
              <a:gd name="connsiteY1" fmla="*/ 0 h 546752"/>
              <a:gd name="connsiteX2" fmla="*/ 5429249 w 5429249"/>
              <a:gd name="connsiteY2" fmla="*/ 273376 h 546752"/>
              <a:gd name="connsiteX3" fmla="*/ 5429248 w 5429249"/>
              <a:gd name="connsiteY3" fmla="*/ 273376 h 546752"/>
              <a:gd name="connsiteX4" fmla="*/ 5155872 w 5429249"/>
              <a:gd name="connsiteY4" fmla="*/ 546752 h 546752"/>
              <a:gd name="connsiteX5" fmla="*/ 1 w 5429249"/>
              <a:gd name="connsiteY5" fmla="*/ 546751 h 546752"/>
              <a:gd name="connsiteX6" fmla="*/ 0 w 5429249"/>
              <a:gd name="connsiteY6" fmla="*/ 0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49" h="546752">
                <a:moveTo>
                  <a:pt x="0" y="0"/>
                </a:moveTo>
                <a:lnTo>
                  <a:pt x="5155873" y="0"/>
                </a:lnTo>
                <a:cubicBezTo>
                  <a:pt x="5306854" y="0"/>
                  <a:pt x="5429249" y="122395"/>
                  <a:pt x="5429249" y="273376"/>
                </a:cubicBezTo>
                <a:lnTo>
                  <a:pt x="5429248" y="273376"/>
                </a:lnTo>
                <a:cubicBezTo>
                  <a:pt x="5429248" y="424357"/>
                  <a:pt x="5306853" y="546752"/>
                  <a:pt x="5155872" y="546752"/>
                </a:cubicBezTo>
                <a:lnTo>
                  <a:pt x="1" y="546751"/>
                </a:lnTo>
                <a:cubicBezTo>
                  <a:pt x="1" y="364501"/>
                  <a:pt x="0" y="182250"/>
                  <a:pt x="0" y="0"/>
                </a:cubicBez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4917178-C560-3E7E-C618-89515C974D1F}"/>
              </a:ext>
            </a:extLst>
          </p:cNvPr>
          <p:cNvSpPr txBox="1"/>
          <p:nvPr/>
        </p:nvSpPr>
        <p:spPr>
          <a:xfrm>
            <a:off x="782017" y="5591298"/>
            <a:ext cx="5023979"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definitions</a:t>
            </a:r>
            <a:r>
              <a:rPr lang="en-US" sz="2000" dirty="0">
                <a:latin typeface="Proxima Nova Rg" panose="02000506030000020004" pitchFamily="50" charset="0"/>
              </a:rPr>
              <a:t>)  </a:t>
            </a:r>
          </a:p>
        </p:txBody>
      </p:sp>
      <p:pic>
        <p:nvPicPr>
          <p:cNvPr id="9" name="Graphic 8">
            <a:extLst>
              <a:ext uri="{FF2B5EF4-FFF2-40B4-BE49-F238E27FC236}">
                <a16:creationId xmlns:a16="http://schemas.microsoft.com/office/drawing/2014/main" id="{AC54E0FF-3BC0-B6EB-2B84-A4FD149E47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600" y="5519727"/>
            <a:ext cx="629615" cy="629615"/>
          </a:xfrm>
          <a:prstGeom prst="rect">
            <a:avLst/>
          </a:prstGeom>
        </p:spPr>
      </p:pic>
    </p:spTree>
    <p:extLst>
      <p:ext uri="{BB962C8B-B14F-4D97-AF65-F5344CB8AC3E}">
        <p14:creationId xmlns:p14="http://schemas.microsoft.com/office/powerpoint/2010/main" val="181019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44735-6A04-13F2-64C5-7F641A9DD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D9C20-CA30-E531-9EB2-ED2EAE6B53E7}"/>
              </a:ext>
            </a:extLst>
          </p:cNvPr>
          <p:cNvSpPr>
            <a:spLocks noGrp="1"/>
          </p:cNvSpPr>
          <p:nvPr>
            <p:ph type="title"/>
          </p:nvPr>
        </p:nvSpPr>
        <p:spPr/>
        <p:txBody>
          <a:bodyPr/>
          <a:lstStyle/>
          <a:p>
            <a:r>
              <a:rPr lang="en-US" dirty="0"/>
              <a:t>New York State Resident Filing Requirements</a:t>
            </a:r>
          </a:p>
        </p:txBody>
      </p:sp>
      <p:sp>
        <p:nvSpPr>
          <p:cNvPr id="7" name="Slide Number Placeholder 5">
            <a:extLst>
              <a:ext uri="{FF2B5EF4-FFF2-40B4-BE49-F238E27FC236}">
                <a16:creationId xmlns:a16="http://schemas.microsoft.com/office/drawing/2014/main" id="{6837666B-29FD-4877-525A-341053303D06}"/>
              </a:ext>
            </a:extLst>
          </p:cNvPr>
          <p:cNvSpPr>
            <a:spLocks noGrp="1"/>
          </p:cNvSpPr>
          <p:nvPr>
            <p:ph type="sldNum" sz="quarter" idx="4"/>
          </p:nvPr>
        </p:nvSpPr>
        <p:spPr>
          <a:xfrm>
            <a:off x="11629346" y="6477296"/>
            <a:ext cx="347663" cy="328612"/>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rgbClr val="0B5D66"/>
                </a:solidFill>
                <a:latin typeface="Proxima Nova Rg"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317804-2B15-4392-BEB3-6A8B4151AEB9}" type="slidenum">
              <a:rPr lang="en-US" smtClean="0"/>
              <a:pPr/>
              <a:t>32</a:t>
            </a:fld>
            <a:endParaRPr lang="en-US" dirty="0"/>
          </a:p>
        </p:txBody>
      </p:sp>
      <p:sp>
        <p:nvSpPr>
          <p:cNvPr id="6" name="Text Placeholder 3">
            <a:extLst>
              <a:ext uri="{FF2B5EF4-FFF2-40B4-BE49-F238E27FC236}">
                <a16:creationId xmlns:a16="http://schemas.microsoft.com/office/drawing/2014/main" id="{AFCAD2E0-EDD3-A558-BE20-2E8C452F539A}"/>
              </a:ext>
            </a:extLst>
          </p:cNvPr>
          <p:cNvSpPr txBox="1">
            <a:spLocks/>
          </p:cNvSpPr>
          <p:nvPr/>
        </p:nvSpPr>
        <p:spPr>
          <a:xfrm>
            <a:off x="617693" y="2008614"/>
            <a:ext cx="9964814" cy="4103648"/>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they’re required to file a federal return;</a:t>
            </a:r>
          </a:p>
          <a:p>
            <a:r>
              <a:rPr lang="en-US" dirty="0"/>
              <a:t>they’re not required to file a federal return but their federal adjusted gross income plus New York additions is more than $4,000 ($3,100 or more if the taxpayer is single and can be claimed as a dependent on another taxpayer’s federal tax return);</a:t>
            </a:r>
          </a:p>
          <a:p>
            <a:r>
              <a:rPr lang="en-US" dirty="0"/>
              <a:t>they want to claim a refund of any New York State, New York City, or Yonkers income taxes withheld from their pay, or from UI benefit payments; or,</a:t>
            </a:r>
          </a:p>
          <a:p>
            <a:r>
              <a:rPr lang="en-US" dirty="0"/>
              <a:t>they want to claim New York refundable or carryover credits.</a:t>
            </a:r>
          </a:p>
        </p:txBody>
      </p:sp>
      <p:sp>
        <p:nvSpPr>
          <p:cNvPr id="8" name="Text Placeholder 2">
            <a:extLst>
              <a:ext uri="{FF2B5EF4-FFF2-40B4-BE49-F238E27FC236}">
                <a16:creationId xmlns:a16="http://schemas.microsoft.com/office/drawing/2014/main" id="{EF52136A-976E-AC1B-DB2F-17E2E4D82CF7}"/>
              </a:ext>
            </a:extLst>
          </p:cNvPr>
          <p:cNvSpPr>
            <a:spLocks noGrp="1"/>
          </p:cNvSpPr>
          <p:nvPr>
            <p:ph type="body" sz="quarter" idx="11"/>
          </p:nvPr>
        </p:nvSpPr>
        <p:spPr>
          <a:xfrm>
            <a:off x="704777" y="1089097"/>
            <a:ext cx="9364507" cy="658260"/>
          </a:xfrm>
        </p:spPr>
        <p:txBody>
          <a:bodyPr/>
          <a:lstStyle/>
          <a:p>
            <a:r>
              <a:rPr lang="en-US" dirty="0"/>
              <a:t>Taxpayers must file a New York State resident income tax return if they meet any of the following conditions:</a:t>
            </a:r>
          </a:p>
        </p:txBody>
      </p:sp>
    </p:spTree>
    <p:extLst>
      <p:ext uri="{BB962C8B-B14F-4D97-AF65-F5344CB8AC3E}">
        <p14:creationId xmlns:p14="http://schemas.microsoft.com/office/powerpoint/2010/main" val="547664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39532-F9A3-C4B8-F254-6AF6D6BB8AAF}"/>
            </a:ext>
          </a:extLst>
        </p:cNvPr>
        <p:cNvGrpSpPr/>
        <p:nvPr/>
      </p:nvGrpSpPr>
      <p:grpSpPr>
        <a:xfrm>
          <a:off x="0" y="0"/>
          <a:ext cx="0" cy="0"/>
          <a:chOff x="0" y="0"/>
          <a:chExt cx="0" cy="0"/>
        </a:xfrm>
      </p:grpSpPr>
      <p:sp>
        <p:nvSpPr>
          <p:cNvPr id="5" name="Freeform: Shape 4">
            <a:extLst>
              <a:ext uri="{FF2B5EF4-FFF2-40B4-BE49-F238E27FC236}">
                <a16:creationId xmlns:a16="http://schemas.microsoft.com/office/drawing/2014/main" id="{5B612BFA-8EF6-E63D-E45E-5CCEFB58B2AB}"/>
              </a:ext>
            </a:extLst>
          </p:cNvPr>
          <p:cNvSpPr/>
          <p:nvPr/>
        </p:nvSpPr>
        <p:spPr>
          <a:xfrm>
            <a:off x="0" y="5519727"/>
            <a:ext cx="5867399" cy="546752"/>
          </a:xfrm>
          <a:custGeom>
            <a:avLst/>
            <a:gdLst>
              <a:gd name="connsiteX0" fmla="*/ 0 w 5250573"/>
              <a:gd name="connsiteY0" fmla="*/ 0 h 546752"/>
              <a:gd name="connsiteX1" fmla="*/ 4977197 w 5250573"/>
              <a:gd name="connsiteY1" fmla="*/ 0 h 546752"/>
              <a:gd name="connsiteX2" fmla="*/ 5250573 w 5250573"/>
              <a:gd name="connsiteY2" fmla="*/ 273376 h 546752"/>
              <a:gd name="connsiteX3" fmla="*/ 5250572 w 5250573"/>
              <a:gd name="connsiteY3" fmla="*/ 273376 h 546752"/>
              <a:gd name="connsiteX4" fmla="*/ 4977196 w 5250573"/>
              <a:gd name="connsiteY4" fmla="*/ 546752 h 546752"/>
              <a:gd name="connsiteX5" fmla="*/ 0 w 5250573"/>
              <a:gd name="connsiteY5" fmla="*/ 546751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73573 w 5324146"/>
              <a:gd name="connsiteY5" fmla="*/ 546751 h 546752"/>
              <a:gd name="connsiteX6" fmla="*/ 0 w 5324146"/>
              <a:gd name="connsiteY6" fmla="*/ 0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1 w 5324146"/>
              <a:gd name="connsiteY5" fmla="*/ 546751 h 546752"/>
              <a:gd name="connsiteX6" fmla="*/ 0 w 5324146"/>
              <a:gd name="connsiteY6" fmla="*/ 0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1 w 5324146"/>
              <a:gd name="connsiteY5" fmla="*/ 546751 h 546752"/>
              <a:gd name="connsiteX6" fmla="*/ 0 w 5324146"/>
              <a:gd name="connsiteY6" fmla="*/ 0 h 546752"/>
              <a:gd name="connsiteX0" fmla="*/ 0 w 5429249"/>
              <a:gd name="connsiteY0" fmla="*/ 0 h 546752"/>
              <a:gd name="connsiteX1" fmla="*/ 5155873 w 5429249"/>
              <a:gd name="connsiteY1" fmla="*/ 0 h 546752"/>
              <a:gd name="connsiteX2" fmla="*/ 5429249 w 5429249"/>
              <a:gd name="connsiteY2" fmla="*/ 273376 h 546752"/>
              <a:gd name="connsiteX3" fmla="*/ 5429248 w 5429249"/>
              <a:gd name="connsiteY3" fmla="*/ 273376 h 546752"/>
              <a:gd name="connsiteX4" fmla="*/ 5155872 w 5429249"/>
              <a:gd name="connsiteY4" fmla="*/ 546752 h 546752"/>
              <a:gd name="connsiteX5" fmla="*/ 105104 w 5429249"/>
              <a:gd name="connsiteY5" fmla="*/ 546751 h 546752"/>
              <a:gd name="connsiteX6" fmla="*/ 0 w 5429249"/>
              <a:gd name="connsiteY6" fmla="*/ 0 h 546752"/>
              <a:gd name="connsiteX0" fmla="*/ 0 w 5429249"/>
              <a:gd name="connsiteY0" fmla="*/ 0 h 546752"/>
              <a:gd name="connsiteX1" fmla="*/ 5155873 w 5429249"/>
              <a:gd name="connsiteY1" fmla="*/ 0 h 546752"/>
              <a:gd name="connsiteX2" fmla="*/ 5429249 w 5429249"/>
              <a:gd name="connsiteY2" fmla="*/ 273376 h 546752"/>
              <a:gd name="connsiteX3" fmla="*/ 5429248 w 5429249"/>
              <a:gd name="connsiteY3" fmla="*/ 273376 h 546752"/>
              <a:gd name="connsiteX4" fmla="*/ 5155872 w 5429249"/>
              <a:gd name="connsiteY4" fmla="*/ 546752 h 546752"/>
              <a:gd name="connsiteX5" fmla="*/ 1 w 5429249"/>
              <a:gd name="connsiteY5" fmla="*/ 546751 h 546752"/>
              <a:gd name="connsiteX6" fmla="*/ 0 w 5429249"/>
              <a:gd name="connsiteY6" fmla="*/ 0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49" h="546752">
                <a:moveTo>
                  <a:pt x="0" y="0"/>
                </a:moveTo>
                <a:lnTo>
                  <a:pt x="5155873" y="0"/>
                </a:lnTo>
                <a:cubicBezTo>
                  <a:pt x="5306854" y="0"/>
                  <a:pt x="5429249" y="122395"/>
                  <a:pt x="5429249" y="273376"/>
                </a:cubicBezTo>
                <a:lnTo>
                  <a:pt x="5429248" y="273376"/>
                </a:lnTo>
                <a:cubicBezTo>
                  <a:pt x="5429248" y="424357"/>
                  <a:pt x="5306853" y="546752"/>
                  <a:pt x="5155872" y="546752"/>
                </a:cubicBezTo>
                <a:lnTo>
                  <a:pt x="1" y="546751"/>
                </a:lnTo>
                <a:cubicBezTo>
                  <a:pt x="1" y="364501"/>
                  <a:pt x="0" y="182250"/>
                  <a:pt x="0" y="0"/>
                </a:cubicBez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AC46DA6-D9F3-D4B6-F5DE-C165AD440010}"/>
              </a:ext>
            </a:extLst>
          </p:cNvPr>
          <p:cNvSpPr>
            <a:spLocks noGrp="1"/>
          </p:cNvSpPr>
          <p:nvPr>
            <p:ph type="title"/>
          </p:nvPr>
        </p:nvSpPr>
        <p:spPr/>
        <p:txBody>
          <a:bodyPr/>
          <a:lstStyle/>
          <a:p>
            <a:r>
              <a:rPr lang="en-US" dirty="0"/>
              <a:t>New York State Residency</a:t>
            </a:r>
          </a:p>
        </p:txBody>
      </p:sp>
      <p:sp>
        <p:nvSpPr>
          <p:cNvPr id="7" name="Slide Number Placeholder 5">
            <a:extLst>
              <a:ext uri="{FF2B5EF4-FFF2-40B4-BE49-F238E27FC236}">
                <a16:creationId xmlns:a16="http://schemas.microsoft.com/office/drawing/2014/main" id="{73074D4B-30B2-33FC-254A-A02007CDAEC8}"/>
              </a:ext>
            </a:extLst>
          </p:cNvPr>
          <p:cNvSpPr>
            <a:spLocks noGrp="1"/>
          </p:cNvSpPr>
          <p:nvPr>
            <p:ph type="sldNum" sz="quarter" idx="4"/>
          </p:nvPr>
        </p:nvSpPr>
        <p:spPr>
          <a:xfrm>
            <a:off x="11629346" y="6477296"/>
            <a:ext cx="347663" cy="328612"/>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rgbClr val="0B5D66"/>
                </a:solidFill>
                <a:latin typeface="Proxima Nova Rg"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317804-2B15-4392-BEB3-6A8B4151AEB9}" type="slidenum">
              <a:rPr lang="en-US" smtClean="0"/>
              <a:pPr/>
              <a:t>33</a:t>
            </a:fld>
            <a:endParaRPr lang="en-US" dirty="0"/>
          </a:p>
        </p:txBody>
      </p:sp>
      <p:sp>
        <p:nvSpPr>
          <p:cNvPr id="6" name="Text Placeholder 3">
            <a:extLst>
              <a:ext uri="{FF2B5EF4-FFF2-40B4-BE49-F238E27FC236}">
                <a16:creationId xmlns:a16="http://schemas.microsoft.com/office/drawing/2014/main" id="{7847A573-4E0E-4068-BCD3-0B030470E6BB}"/>
              </a:ext>
            </a:extLst>
          </p:cNvPr>
          <p:cNvSpPr txBox="1">
            <a:spLocks/>
          </p:cNvSpPr>
          <p:nvPr/>
        </p:nvSpPr>
        <p:spPr>
          <a:xfrm>
            <a:off x="617692" y="1654629"/>
            <a:ext cx="9964814" cy="3641404"/>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0"/>
              </a:spcBef>
            </a:pPr>
            <a:r>
              <a:rPr lang="en-US" sz="2200" dirty="0"/>
              <a:t>their</a:t>
            </a:r>
            <a:r>
              <a:rPr lang="en-US" sz="2200" b="1" dirty="0"/>
              <a:t> </a:t>
            </a:r>
            <a:r>
              <a:rPr lang="en-US" sz="2200" i="1" dirty="0"/>
              <a:t>domicile</a:t>
            </a:r>
            <a:r>
              <a:rPr lang="en-US" sz="2200" dirty="0"/>
              <a:t> is New York State (see </a:t>
            </a:r>
            <a:r>
              <a:rPr lang="en-US" sz="2200" b="1" i="1" dirty="0"/>
              <a:t>Exception</a:t>
            </a:r>
            <a:r>
              <a:rPr lang="en-US" sz="2200" dirty="0"/>
              <a:t>); or </a:t>
            </a:r>
          </a:p>
          <a:p>
            <a:pPr>
              <a:spcBef>
                <a:spcPts val="2000"/>
              </a:spcBef>
            </a:pPr>
            <a:r>
              <a:rPr lang="en-US" sz="2200" dirty="0"/>
              <a:t>they </a:t>
            </a:r>
            <a:r>
              <a:rPr lang="en-US" dirty="0"/>
              <a:t>maintain a </a:t>
            </a:r>
            <a:r>
              <a:rPr lang="en-US" i="1" dirty="0"/>
              <a:t>permanent place of abode </a:t>
            </a:r>
            <a:r>
              <a:rPr lang="en-US" dirty="0"/>
              <a:t>in New York State for substantially all of the taxable year; and spend more than 184 days in New York State during the taxable year, whether or not they are domiciled in New York State for any portion of the taxable year. </a:t>
            </a:r>
          </a:p>
          <a:p>
            <a:pPr marL="64008" indent="0">
              <a:spcBef>
                <a:spcPts val="2000"/>
              </a:spcBef>
              <a:buNone/>
            </a:pPr>
            <a:r>
              <a:rPr lang="en-US" sz="2200" b="1" dirty="0"/>
              <a:t>Exception:</a:t>
            </a:r>
            <a:r>
              <a:rPr lang="en-US" sz="2200" dirty="0"/>
              <a:t> If the taxpayer’s domicile is New York but they meet all three of the conditions in either Group A or Group B, they are not a New York State resident. See the Tax Department’s website for more information. </a:t>
            </a:r>
          </a:p>
        </p:txBody>
      </p:sp>
      <p:sp>
        <p:nvSpPr>
          <p:cNvPr id="8" name="Text Placeholder 2">
            <a:extLst>
              <a:ext uri="{FF2B5EF4-FFF2-40B4-BE49-F238E27FC236}">
                <a16:creationId xmlns:a16="http://schemas.microsoft.com/office/drawing/2014/main" id="{CE47EE95-6D46-7B03-B512-375FA060B173}"/>
              </a:ext>
            </a:extLst>
          </p:cNvPr>
          <p:cNvSpPr>
            <a:spLocks noGrp="1"/>
          </p:cNvSpPr>
          <p:nvPr>
            <p:ph type="body" sz="quarter" idx="11"/>
          </p:nvPr>
        </p:nvSpPr>
        <p:spPr>
          <a:xfrm>
            <a:off x="617692" y="1077686"/>
            <a:ext cx="10515600" cy="854634"/>
          </a:xfrm>
        </p:spPr>
        <p:txBody>
          <a:bodyPr/>
          <a:lstStyle/>
          <a:p>
            <a:r>
              <a:rPr lang="en-US" dirty="0"/>
              <a:t>Taxpayers are a New York State </a:t>
            </a:r>
            <a:r>
              <a:rPr lang="en-US" i="1" dirty="0"/>
              <a:t>resident</a:t>
            </a:r>
            <a:r>
              <a:rPr lang="en-US" dirty="0"/>
              <a:t> for income tax purposes if: </a:t>
            </a:r>
          </a:p>
        </p:txBody>
      </p:sp>
      <p:pic>
        <p:nvPicPr>
          <p:cNvPr id="4" name="Graphic 3">
            <a:extLst>
              <a:ext uri="{FF2B5EF4-FFF2-40B4-BE49-F238E27FC236}">
                <a16:creationId xmlns:a16="http://schemas.microsoft.com/office/drawing/2014/main" id="{F27278FD-3431-678B-092C-CC459F02AD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600" y="5519727"/>
            <a:ext cx="629615" cy="629615"/>
          </a:xfrm>
          <a:prstGeom prst="rect">
            <a:avLst/>
          </a:prstGeom>
        </p:spPr>
      </p:pic>
      <p:sp>
        <p:nvSpPr>
          <p:cNvPr id="9" name="TextBox 8">
            <a:extLst>
              <a:ext uri="{FF2B5EF4-FFF2-40B4-BE49-F238E27FC236}">
                <a16:creationId xmlns:a16="http://schemas.microsoft.com/office/drawing/2014/main" id="{8749153C-9C53-F121-FBDA-E4A4126FEC14}"/>
              </a:ext>
            </a:extLst>
          </p:cNvPr>
          <p:cNvSpPr txBox="1"/>
          <p:nvPr/>
        </p:nvSpPr>
        <p:spPr>
          <a:xfrm>
            <a:off x="894214" y="5593048"/>
            <a:ext cx="4973185"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definitions</a:t>
            </a:r>
            <a:r>
              <a:rPr lang="en-US" sz="2000" dirty="0">
                <a:latin typeface="Proxima Nova Rg" panose="02000506030000020004" pitchFamily="50" charset="0"/>
              </a:rPr>
              <a:t>)  </a:t>
            </a:r>
          </a:p>
        </p:txBody>
      </p:sp>
    </p:spTree>
    <p:extLst>
      <p:ext uri="{BB962C8B-B14F-4D97-AF65-F5344CB8AC3E}">
        <p14:creationId xmlns:p14="http://schemas.microsoft.com/office/powerpoint/2010/main" val="3843205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C3E26-CB43-839B-0340-CD78E714EE63}"/>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261F5FD5-81DA-E75F-EDA3-6F2835959ED0}"/>
              </a:ext>
            </a:extLst>
          </p:cNvPr>
          <p:cNvSpPr/>
          <p:nvPr/>
        </p:nvSpPr>
        <p:spPr>
          <a:xfrm>
            <a:off x="0" y="5561158"/>
            <a:ext cx="5429249" cy="546752"/>
          </a:xfrm>
          <a:custGeom>
            <a:avLst/>
            <a:gdLst>
              <a:gd name="connsiteX0" fmla="*/ 0 w 5250573"/>
              <a:gd name="connsiteY0" fmla="*/ 0 h 546752"/>
              <a:gd name="connsiteX1" fmla="*/ 4977197 w 5250573"/>
              <a:gd name="connsiteY1" fmla="*/ 0 h 546752"/>
              <a:gd name="connsiteX2" fmla="*/ 5250573 w 5250573"/>
              <a:gd name="connsiteY2" fmla="*/ 273376 h 546752"/>
              <a:gd name="connsiteX3" fmla="*/ 5250572 w 5250573"/>
              <a:gd name="connsiteY3" fmla="*/ 273376 h 546752"/>
              <a:gd name="connsiteX4" fmla="*/ 4977196 w 5250573"/>
              <a:gd name="connsiteY4" fmla="*/ 546752 h 546752"/>
              <a:gd name="connsiteX5" fmla="*/ 0 w 5250573"/>
              <a:gd name="connsiteY5" fmla="*/ 546751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73573 w 5324146"/>
              <a:gd name="connsiteY5" fmla="*/ 546751 h 546752"/>
              <a:gd name="connsiteX6" fmla="*/ 0 w 5324146"/>
              <a:gd name="connsiteY6" fmla="*/ 0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1 w 5324146"/>
              <a:gd name="connsiteY5" fmla="*/ 546751 h 546752"/>
              <a:gd name="connsiteX6" fmla="*/ 0 w 5324146"/>
              <a:gd name="connsiteY6" fmla="*/ 0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1 w 5324146"/>
              <a:gd name="connsiteY5" fmla="*/ 546751 h 546752"/>
              <a:gd name="connsiteX6" fmla="*/ 0 w 5324146"/>
              <a:gd name="connsiteY6" fmla="*/ 0 h 546752"/>
              <a:gd name="connsiteX0" fmla="*/ 0 w 5429249"/>
              <a:gd name="connsiteY0" fmla="*/ 0 h 546752"/>
              <a:gd name="connsiteX1" fmla="*/ 5155873 w 5429249"/>
              <a:gd name="connsiteY1" fmla="*/ 0 h 546752"/>
              <a:gd name="connsiteX2" fmla="*/ 5429249 w 5429249"/>
              <a:gd name="connsiteY2" fmla="*/ 273376 h 546752"/>
              <a:gd name="connsiteX3" fmla="*/ 5429248 w 5429249"/>
              <a:gd name="connsiteY3" fmla="*/ 273376 h 546752"/>
              <a:gd name="connsiteX4" fmla="*/ 5155872 w 5429249"/>
              <a:gd name="connsiteY4" fmla="*/ 546752 h 546752"/>
              <a:gd name="connsiteX5" fmla="*/ 105104 w 5429249"/>
              <a:gd name="connsiteY5" fmla="*/ 546751 h 546752"/>
              <a:gd name="connsiteX6" fmla="*/ 0 w 5429249"/>
              <a:gd name="connsiteY6" fmla="*/ 0 h 546752"/>
              <a:gd name="connsiteX0" fmla="*/ 0 w 5429249"/>
              <a:gd name="connsiteY0" fmla="*/ 0 h 546752"/>
              <a:gd name="connsiteX1" fmla="*/ 5155873 w 5429249"/>
              <a:gd name="connsiteY1" fmla="*/ 0 h 546752"/>
              <a:gd name="connsiteX2" fmla="*/ 5429249 w 5429249"/>
              <a:gd name="connsiteY2" fmla="*/ 273376 h 546752"/>
              <a:gd name="connsiteX3" fmla="*/ 5429248 w 5429249"/>
              <a:gd name="connsiteY3" fmla="*/ 273376 h 546752"/>
              <a:gd name="connsiteX4" fmla="*/ 5155872 w 5429249"/>
              <a:gd name="connsiteY4" fmla="*/ 546752 h 546752"/>
              <a:gd name="connsiteX5" fmla="*/ 1 w 5429249"/>
              <a:gd name="connsiteY5" fmla="*/ 546751 h 546752"/>
              <a:gd name="connsiteX6" fmla="*/ 0 w 5429249"/>
              <a:gd name="connsiteY6" fmla="*/ 0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49" h="546752">
                <a:moveTo>
                  <a:pt x="0" y="0"/>
                </a:moveTo>
                <a:lnTo>
                  <a:pt x="5155873" y="0"/>
                </a:lnTo>
                <a:cubicBezTo>
                  <a:pt x="5306854" y="0"/>
                  <a:pt x="5429249" y="122395"/>
                  <a:pt x="5429249" y="273376"/>
                </a:cubicBezTo>
                <a:lnTo>
                  <a:pt x="5429248" y="273376"/>
                </a:lnTo>
                <a:cubicBezTo>
                  <a:pt x="5429248" y="424357"/>
                  <a:pt x="5306853" y="546752"/>
                  <a:pt x="5155872" y="546752"/>
                </a:cubicBezTo>
                <a:lnTo>
                  <a:pt x="1" y="546751"/>
                </a:lnTo>
                <a:cubicBezTo>
                  <a:pt x="1" y="364501"/>
                  <a:pt x="0" y="182250"/>
                  <a:pt x="0" y="0"/>
                </a:cubicBez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D2669FC-B527-14A4-0C7D-F20C6F63356B}"/>
              </a:ext>
            </a:extLst>
          </p:cNvPr>
          <p:cNvSpPr>
            <a:spLocks noGrp="1"/>
          </p:cNvSpPr>
          <p:nvPr>
            <p:ph type="title"/>
          </p:nvPr>
        </p:nvSpPr>
        <p:spPr/>
        <p:txBody>
          <a:bodyPr/>
          <a:lstStyle/>
          <a:p>
            <a:r>
              <a:rPr lang="en-US" dirty="0"/>
              <a:t>Servicemembers Relief Act </a:t>
            </a:r>
            <a:r>
              <a:rPr lang="en-US" sz="2000" b="0" i="1" dirty="0"/>
              <a:t>(Public Law 117-333) </a:t>
            </a:r>
            <a:endParaRPr lang="en-US" b="0" dirty="0"/>
          </a:p>
        </p:txBody>
      </p:sp>
      <p:sp>
        <p:nvSpPr>
          <p:cNvPr id="5" name="Text Placeholder 2">
            <a:extLst>
              <a:ext uri="{FF2B5EF4-FFF2-40B4-BE49-F238E27FC236}">
                <a16:creationId xmlns:a16="http://schemas.microsoft.com/office/drawing/2014/main" id="{8567B87B-927E-BEE8-6BF7-5E89A2832FA7}"/>
              </a:ext>
            </a:extLst>
          </p:cNvPr>
          <p:cNvSpPr txBox="1">
            <a:spLocks/>
          </p:cNvSpPr>
          <p:nvPr/>
        </p:nvSpPr>
        <p:spPr>
          <a:xfrm>
            <a:off x="723900" y="3837534"/>
            <a:ext cx="9177661" cy="5030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Proxima Nova Rg" panose="02000506030000020004" pitchFamily="50" charset="0"/>
            </a:endParaRPr>
          </a:p>
        </p:txBody>
      </p:sp>
      <p:sp>
        <p:nvSpPr>
          <p:cNvPr id="6" name="Text Placeholder 3">
            <a:extLst>
              <a:ext uri="{FF2B5EF4-FFF2-40B4-BE49-F238E27FC236}">
                <a16:creationId xmlns:a16="http://schemas.microsoft.com/office/drawing/2014/main" id="{6A8786FF-9F9E-5D19-D2D6-7702032A31E6}"/>
              </a:ext>
            </a:extLst>
          </p:cNvPr>
          <p:cNvSpPr txBox="1">
            <a:spLocks/>
          </p:cNvSpPr>
          <p:nvPr/>
        </p:nvSpPr>
        <p:spPr>
          <a:xfrm>
            <a:off x="830107" y="4374117"/>
            <a:ext cx="9992381" cy="503022"/>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buSzPct val="100000"/>
            </a:pPr>
            <a:endParaRPr lang="en-US" dirty="0">
              <a:solidFill>
                <a:srgbClr val="111111"/>
              </a:solidFill>
            </a:endParaRPr>
          </a:p>
        </p:txBody>
      </p:sp>
      <p:sp>
        <p:nvSpPr>
          <p:cNvPr id="12" name="Text Placeholder 11">
            <a:extLst>
              <a:ext uri="{FF2B5EF4-FFF2-40B4-BE49-F238E27FC236}">
                <a16:creationId xmlns:a16="http://schemas.microsoft.com/office/drawing/2014/main" id="{63C94388-F92C-1BEE-9AE5-43FA75158DC7}"/>
              </a:ext>
            </a:extLst>
          </p:cNvPr>
          <p:cNvSpPr>
            <a:spLocks noGrp="1"/>
          </p:cNvSpPr>
          <p:nvPr>
            <p:ph type="body" sz="quarter" idx="12"/>
          </p:nvPr>
        </p:nvSpPr>
        <p:spPr>
          <a:xfrm>
            <a:off x="723900" y="1239188"/>
            <a:ext cx="10098588" cy="3650435"/>
          </a:xfrm>
        </p:spPr>
        <p:txBody>
          <a:bodyPr/>
          <a:lstStyle/>
          <a:p>
            <a:r>
              <a:rPr lang="en-US" dirty="0"/>
              <a:t>New York State conforms to the Servicemembers Civil Relief Act (SCRA). </a:t>
            </a:r>
          </a:p>
          <a:p>
            <a:r>
              <a:rPr lang="en-US" dirty="0"/>
              <a:t>Under SCRA, a service member (and their spouse) may each elect, for purposes of taxation, any of the following (regardless of the date they were married):</a:t>
            </a:r>
          </a:p>
          <a:p>
            <a:pPr lvl="1">
              <a:spcBef>
                <a:spcPts val="100"/>
              </a:spcBef>
              <a:spcAft>
                <a:spcPts val="100"/>
              </a:spcAft>
            </a:pPr>
            <a:r>
              <a:rPr lang="en-US" sz="2400" dirty="0"/>
              <a:t>the residence or domicile of the servicemember,</a:t>
            </a:r>
          </a:p>
          <a:p>
            <a:pPr lvl="1">
              <a:spcBef>
                <a:spcPts val="100"/>
              </a:spcBef>
              <a:spcAft>
                <a:spcPts val="100"/>
              </a:spcAft>
            </a:pPr>
            <a:r>
              <a:rPr lang="en-US" sz="2400" dirty="0"/>
              <a:t>the residence or domicile of the spouse, or</a:t>
            </a:r>
          </a:p>
          <a:p>
            <a:pPr lvl="1">
              <a:spcBef>
                <a:spcPts val="100"/>
              </a:spcBef>
              <a:spcAft>
                <a:spcPts val="100"/>
              </a:spcAft>
            </a:pPr>
            <a:r>
              <a:rPr lang="en-US" sz="2400" dirty="0"/>
              <a:t>the permanent duty station of the servicemember. </a:t>
            </a:r>
          </a:p>
          <a:p>
            <a:pPr marL="231775" indent="0">
              <a:buNone/>
            </a:pPr>
            <a:r>
              <a:rPr lang="en-US" sz="2200" b="1" dirty="0">
                <a:solidFill>
                  <a:srgbClr val="0B5D66"/>
                </a:solidFill>
              </a:rPr>
              <a:t>Important:</a:t>
            </a:r>
            <a:r>
              <a:rPr lang="en-US" sz="2200" dirty="0"/>
              <a:t> to make this election, enter the applicable special condition code on the IT-201 or IT-203 return. </a:t>
            </a:r>
          </a:p>
          <a:p>
            <a:endParaRPr lang="en-US" dirty="0"/>
          </a:p>
        </p:txBody>
      </p:sp>
      <p:sp>
        <p:nvSpPr>
          <p:cNvPr id="8" name="TextBox 7">
            <a:extLst>
              <a:ext uri="{FF2B5EF4-FFF2-40B4-BE49-F238E27FC236}">
                <a16:creationId xmlns:a16="http://schemas.microsoft.com/office/drawing/2014/main" id="{571D41EE-A8FE-D980-8535-61E15528DBB9}"/>
              </a:ext>
            </a:extLst>
          </p:cNvPr>
          <p:cNvSpPr txBox="1"/>
          <p:nvPr/>
        </p:nvSpPr>
        <p:spPr>
          <a:xfrm>
            <a:off x="894215" y="5634479"/>
            <a:ext cx="468178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military</a:t>
            </a:r>
            <a:r>
              <a:rPr lang="en-US" sz="2000" dirty="0">
                <a:latin typeface="Proxima Nova Rg" panose="02000506030000020004" pitchFamily="50" charset="0"/>
              </a:rPr>
              <a:t>)  </a:t>
            </a:r>
          </a:p>
        </p:txBody>
      </p:sp>
      <p:pic>
        <p:nvPicPr>
          <p:cNvPr id="9" name="Graphic 8">
            <a:extLst>
              <a:ext uri="{FF2B5EF4-FFF2-40B4-BE49-F238E27FC236}">
                <a16:creationId xmlns:a16="http://schemas.microsoft.com/office/drawing/2014/main" id="{120F9F15-14A6-5CE0-9BE8-F3EAA3D1F5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600" y="5519727"/>
            <a:ext cx="629615" cy="629615"/>
          </a:xfrm>
          <a:prstGeom prst="rect">
            <a:avLst/>
          </a:prstGeom>
        </p:spPr>
      </p:pic>
    </p:spTree>
    <p:extLst>
      <p:ext uri="{BB962C8B-B14F-4D97-AF65-F5344CB8AC3E}">
        <p14:creationId xmlns:p14="http://schemas.microsoft.com/office/powerpoint/2010/main" val="3542324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16B6C-EAF6-524E-AEA9-498F836F0A78}"/>
              </a:ext>
            </a:extLst>
          </p:cNvPr>
          <p:cNvSpPr>
            <a:spLocks noGrp="1"/>
          </p:cNvSpPr>
          <p:nvPr>
            <p:ph type="title"/>
          </p:nvPr>
        </p:nvSpPr>
        <p:spPr/>
        <p:txBody>
          <a:bodyPr/>
          <a:lstStyle/>
          <a:p>
            <a:r>
              <a:rPr lang="en-US" dirty="0"/>
              <a:t>Permanent Place of Abode </a:t>
            </a:r>
          </a:p>
        </p:txBody>
      </p:sp>
      <p:sp>
        <p:nvSpPr>
          <p:cNvPr id="3" name="Text Placeholder 2">
            <a:extLst>
              <a:ext uri="{FF2B5EF4-FFF2-40B4-BE49-F238E27FC236}">
                <a16:creationId xmlns:a16="http://schemas.microsoft.com/office/drawing/2014/main" id="{6776A340-2390-D00B-D880-3713EF81884E}"/>
              </a:ext>
            </a:extLst>
          </p:cNvPr>
          <p:cNvSpPr>
            <a:spLocks noGrp="1"/>
          </p:cNvSpPr>
          <p:nvPr>
            <p:ph type="body" sz="quarter" idx="11"/>
          </p:nvPr>
        </p:nvSpPr>
        <p:spPr>
          <a:xfrm>
            <a:off x="617692" y="1649979"/>
            <a:ext cx="9919679" cy="503021"/>
          </a:xfrm>
        </p:spPr>
        <p:txBody>
          <a:bodyPr/>
          <a:lstStyle/>
          <a:p>
            <a:r>
              <a:rPr lang="en-US" b="0" dirty="0">
                <a:solidFill>
                  <a:schemeClr val="tx1"/>
                </a:solidFill>
              </a:rPr>
              <a:t>In general, a </a:t>
            </a:r>
            <a:r>
              <a:rPr lang="en-US" i="1" dirty="0"/>
              <a:t>permanent place of abode </a:t>
            </a:r>
            <a:r>
              <a:rPr lang="en-US" b="0" i="1" dirty="0">
                <a:solidFill>
                  <a:schemeClr val="tx1"/>
                </a:solidFill>
              </a:rPr>
              <a:t>is a residence (a building or structure where a person can live) that:  </a:t>
            </a:r>
            <a:r>
              <a:rPr lang="en-US" dirty="0"/>
              <a:t> </a:t>
            </a:r>
          </a:p>
          <a:p>
            <a:endParaRPr lang="en-US" dirty="0"/>
          </a:p>
        </p:txBody>
      </p:sp>
      <p:sp>
        <p:nvSpPr>
          <p:cNvPr id="4" name="Text Placeholder 3">
            <a:extLst>
              <a:ext uri="{FF2B5EF4-FFF2-40B4-BE49-F238E27FC236}">
                <a16:creationId xmlns:a16="http://schemas.microsoft.com/office/drawing/2014/main" id="{802A0D58-7D94-38D6-2361-3A71905C8C69}"/>
              </a:ext>
            </a:extLst>
          </p:cNvPr>
          <p:cNvSpPr>
            <a:spLocks noGrp="1"/>
          </p:cNvSpPr>
          <p:nvPr>
            <p:ph type="body" sz="quarter" idx="12"/>
          </p:nvPr>
        </p:nvSpPr>
        <p:spPr>
          <a:xfrm>
            <a:off x="617692" y="2695008"/>
            <a:ext cx="8672349" cy="2513013"/>
          </a:xfrm>
        </p:spPr>
        <p:txBody>
          <a:bodyPr/>
          <a:lstStyle/>
          <a:p>
            <a:r>
              <a:rPr lang="en-US" dirty="0"/>
              <a:t>a taxpayer permanently maintains, whether owned or not; and</a:t>
            </a:r>
          </a:p>
          <a:p>
            <a:r>
              <a:rPr lang="en-US" dirty="0"/>
              <a:t>is suitable for year-round use.</a:t>
            </a:r>
          </a:p>
          <a:p>
            <a:pPr marL="64008" indent="0">
              <a:buNone/>
            </a:pPr>
            <a:endParaRPr lang="en-US" dirty="0"/>
          </a:p>
          <a:p>
            <a:pPr marL="64008" indent="0">
              <a:buNone/>
            </a:pPr>
            <a:endParaRPr lang="en-US" dirty="0"/>
          </a:p>
        </p:txBody>
      </p:sp>
    </p:spTree>
    <p:extLst>
      <p:ext uri="{BB962C8B-B14F-4D97-AF65-F5344CB8AC3E}">
        <p14:creationId xmlns:p14="http://schemas.microsoft.com/office/powerpoint/2010/main" val="1074781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1665-4F46-1296-8906-4AF78D828009}"/>
              </a:ext>
            </a:extLst>
          </p:cNvPr>
          <p:cNvSpPr>
            <a:spLocks noGrp="1"/>
          </p:cNvSpPr>
          <p:nvPr>
            <p:ph type="title"/>
          </p:nvPr>
        </p:nvSpPr>
        <p:spPr/>
        <p:txBody>
          <a:bodyPr/>
          <a:lstStyle/>
          <a:p>
            <a:r>
              <a:rPr lang="en-US" dirty="0"/>
              <a:t>Nonresidents: New York Source Income</a:t>
            </a:r>
          </a:p>
        </p:txBody>
      </p:sp>
      <p:sp>
        <p:nvSpPr>
          <p:cNvPr id="4" name="Text Placeholder 3">
            <a:extLst>
              <a:ext uri="{FF2B5EF4-FFF2-40B4-BE49-F238E27FC236}">
                <a16:creationId xmlns:a16="http://schemas.microsoft.com/office/drawing/2014/main" id="{3B330301-E0E5-06CD-AEC9-8BF132BD17A5}"/>
              </a:ext>
            </a:extLst>
          </p:cNvPr>
          <p:cNvSpPr>
            <a:spLocks noGrp="1"/>
          </p:cNvSpPr>
          <p:nvPr>
            <p:ph type="body" sz="quarter" idx="12"/>
          </p:nvPr>
        </p:nvSpPr>
        <p:spPr>
          <a:xfrm>
            <a:off x="723899" y="1164771"/>
            <a:ext cx="10292443" cy="4458263"/>
          </a:xfrm>
        </p:spPr>
        <p:txBody>
          <a:bodyPr/>
          <a:lstStyle/>
          <a:p>
            <a:r>
              <a:rPr lang="en-US" dirty="0"/>
              <a:t>Nonresidents of New York State are subject to New York State tax on income derived from New York State sources. </a:t>
            </a:r>
          </a:p>
          <a:p>
            <a:r>
              <a:rPr lang="en-US" dirty="0"/>
              <a:t>New York source income includes, but is not limited to: </a:t>
            </a:r>
          </a:p>
          <a:p>
            <a:pPr lvl="1"/>
            <a:r>
              <a:rPr lang="en-US" dirty="0"/>
              <a:t>certain real or tangible personal property located in New York State;</a:t>
            </a:r>
          </a:p>
          <a:p>
            <a:pPr lvl="1"/>
            <a:r>
              <a:rPr lang="en-US" dirty="0"/>
              <a:t>services performed in New York State;</a:t>
            </a:r>
          </a:p>
          <a:p>
            <a:pPr lvl="1"/>
            <a:r>
              <a:rPr lang="en-US" dirty="0"/>
              <a:t>a business, trade, profession, or occupation carried on in New York State whether or not as an employee; </a:t>
            </a:r>
          </a:p>
          <a:p>
            <a:pPr lvl="1"/>
            <a:r>
              <a:rPr lang="en-US" dirty="0"/>
              <a:t>a New York S corporation in which the taxpayer is a shareholder. </a:t>
            </a:r>
          </a:p>
          <a:p>
            <a:r>
              <a:rPr lang="en-US" dirty="0"/>
              <a:t>For a full list of items considered New York source income, review the instructions for Form IT-203.  </a:t>
            </a:r>
          </a:p>
        </p:txBody>
      </p:sp>
    </p:spTree>
    <p:extLst>
      <p:ext uri="{BB962C8B-B14F-4D97-AF65-F5344CB8AC3E}">
        <p14:creationId xmlns:p14="http://schemas.microsoft.com/office/powerpoint/2010/main" val="1529927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BB0AA-E3DC-1CD0-DE7B-7324592C0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39FB9E-B057-375D-D25C-510E69EAD542}"/>
              </a:ext>
            </a:extLst>
          </p:cNvPr>
          <p:cNvSpPr>
            <a:spLocks noGrp="1"/>
          </p:cNvSpPr>
          <p:nvPr>
            <p:ph type="title"/>
          </p:nvPr>
        </p:nvSpPr>
        <p:spPr/>
        <p:txBody>
          <a:bodyPr/>
          <a:lstStyle/>
          <a:p>
            <a:r>
              <a:rPr lang="en-US" sz="2800" dirty="0"/>
              <a:t>Nonresident and Part-Year Resident Income Allocation </a:t>
            </a:r>
            <a:endParaRPr lang="en-US" sz="2000" b="0" i="1" dirty="0"/>
          </a:p>
        </p:txBody>
      </p:sp>
      <p:sp>
        <p:nvSpPr>
          <p:cNvPr id="4" name="Text Placeholder 3">
            <a:extLst>
              <a:ext uri="{FF2B5EF4-FFF2-40B4-BE49-F238E27FC236}">
                <a16:creationId xmlns:a16="http://schemas.microsoft.com/office/drawing/2014/main" id="{45751D2F-F901-99A7-7370-E573AAB2D7A7}"/>
              </a:ext>
            </a:extLst>
          </p:cNvPr>
          <p:cNvSpPr>
            <a:spLocks noGrp="1"/>
          </p:cNvSpPr>
          <p:nvPr>
            <p:ph type="body" sz="quarter" idx="12"/>
          </p:nvPr>
        </p:nvSpPr>
        <p:spPr>
          <a:xfrm>
            <a:off x="765031" y="1277066"/>
            <a:ext cx="9502666" cy="3582023"/>
          </a:xfrm>
        </p:spPr>
        <p:txBody>
          <a:bodyPr/>
          <a:lstStyle/>
          <a:p>
            <a:pPr>
              <a:spcBef>
                <a:spcPts val="800"/>
              </a:spcBef>
              <a:spcAft>
                <a:spcPts val="800"/>
              </a:spcAft>
            </a:pPr>
            <a:r>
              <a:rPr lang="en-US" spc="-50" dirty="0"/>
              <a:t>Nonresidents and Part-year residents are required to file </a:t>
            </a:r>
            <a:r>
              <a:rPr lang="en-US" b="1" spc="-50" dirty="0">
                <a:solidFill>
                  <a:srgbClr val="0B5D66"/>
                </a:solidFill>
              </a:rPr>
              <a:t>Form IT-203-B </a:t>
            </a:r>
            <a:r>
              <a:rPr lang="en-US" spc="-50" dirty="0"/>
              <a:t>with Form IT-203, if the taxpayer:</a:t>
            </a:r>
          </a:p>
          <a:p>
            <a:pPr>
              <a:spcBef>
                <a:spcPts val="800"/>
              </a:spcBef>
              <a:spcAft>
                <a:spcPts val="800"/>
              </a:spcAft>
            </a:pPr>
            <a:r>
              <a:rPr lang="en-US" spc="-50" dirty="0"/>
              <a:t>marked “yes” in item H, indicating they or their spouse maintained living quarters in NYS in 2025 (return currently rejects in this scenario if IT-203-B is not attached); or</a:t>
            </a:r>
          </a:p>
          <a:p>
            <a:pPr>
              <a:spcBef>
                <a:spcPts val="800"/>
              </a:spcBef>
              <a:spcAft>
                <a:spcPts val="800"/>
              </a:spcAft>
            </a:pPr>
            <a:r>
              <a:rPr lang="en-US" spc="-50" dirty="0"/>
              <a:t>earned salary or wages both inside and out of NYS during 2025 (workdays in and out of New York need to be entered), or</a:t>
            </a:r>
          </a:p>
          <a:p>
            <a:pPr>
              <a:spcBef>
                <a:spcPts val="800"/>
              </a:spcBef>
              <a:spcAft>
                <a:spcPts val="800"/>
              </a:spcAft>
            </a:pPr>
            <a:r>
              <a:rPr lang="en-US" spc="-50" dirty="0"/>
              <a:t>is claiming the college tuition itemized deduction.</a:t>
            </a:r>
          </a:p>
        </p:txBody>
      </p:sp>
      <p:sp>
        <p:nvSpPr>
          <p:cNvPr id="10" name="Text Placeholder 3">
            <a:extLst>
              <a:ext uri="{FF2B5EF4-FFF2-40B4-BE49-F238E27FC236}">
                <a16:creationId xmlns:a16="http://schemas.microsoft.com/office/drawing/2014/main" id="{FD42DD85-C3C2-BDE6-7798-9AB8A24286C1}"/>
              </a:ext>
            </a:extLst>
          </p:cNvPr>
          <p:cNvSpPr txBox="1">
            <a:spLocks/>
          </p:cNvSpPr>
          <p:nvPr/>
        </p:nvSpPr>
        <p:spPr>
          <a:xfrm>
            <a:off x="617693" y="4218393"/>
            <a:ext cx="9797343" cy="1749499"/>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Freeform: Shape 10">
            <a:extLst>
              <a:ext uri="{FF2B5EF4-FFF2-40B4-BE49-F238E27FC236}">
                <a16:creationId xmlns:a16="http://schemas.microsoft.com/office/drawing/2014/main" id="{E43318AB-0F8D-C5DB-6AEC-7247F8792519}"/>
              </a:ext>
            </a:extLst>
          </p:cNvPr>
          <p:cNvSpPr/>
          <p:nvPr/>
        </p:nvSpPr>
        <p:spPr>
          <a:xfrm>
            <a:off x="0" y="5511274"/>
            <a:ext cx="8797268" cy="564479"/>
          </a:xfrm>
          <a:custGeom>
            <a:avLst/>
            <a:gdLst>
              <a:gd name="connsiteX0" fmla="*/ 0 w 8797268"/>
              <a:gd name="connsiteY0" fmla="*/ 0 h 564479"/>
              <a:gd name="connsiteX1" fmla="*/ 8523892 w 8797268"/>
              <a:gd name="connsiteY1" fmla="*/ 9820 h 564479"/>
              <a:gd name="connsiteX2" fmla="*/ 8797268 w 8797268"/>
              <a:gd name="connsiteY2" fmla="*/ 283196 h 564479"/>
              <a:gd name="connsiteX3" fmla="*/ 8797267 w 8797268"/>
              <a:gd name="connsiteY3" fmla="*/ 283196 h 564479"/>
              <a:gd name="connsiteX4" fmla="*/ 8523891 w 8797268"/>
              <a:gd name="connsiteY4" fmla="*/ 556572 h 564479"/>
              <a:gd name="connsiteX5" fmla="*/ 0 w 8797268"/>
              <a:gd name="connsiteY5" fmla="*/ 564479 h 56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7268" h="564479">
                <a:moveTo>
                  <a:pt x="0" y="0"/>
                </a:moveTo>
                <a:lnTo>
                  <a:pt x="8523892" y="9820"/>
                </a:lnTo>
                <a:cubicBezTo>
                  <a:pt x="8674873" y="9820"/>
                  <a:pt x="8797268" y="132215"/>
                  <a:pt x="8797268" y="283196"/>
                </a:cubicBezTo>
                <a:lnTo>
                  <a:pt x="8797267" y="283196"/>
                </a:lnTo>
                <a:cubicBezTo>
                  <a:pt x="8797267" y="434177"/>
                  <a:pt x="8674872" y="556572"/>
                  <a:pt x="8523891" y="556572"/>
                </a:cubicBezTo>
                <a:lnTo>
                  <a:pt x="0" y="564479"/>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4471B1C1-C542-819D-9B48-01876E40EA5C}"/>
              </a:ext>
            </a:extLst>
          </p:cNvPr>
          <p:cNvSpPr txBox="1"/>
          <p:nvPr/>
        </p:nvSpPr>
        <p:spPr>
          <a:xfrm>
            <a:off x="671995" y="5604236"/>
            <a:ext cx="7999394"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IT-203-B</a:t>
            </a:r>
            <a:r>
              <a:rPr lang="en-US" sz="2000" dirty="0">
                <a:latin typeface="Proxima Nova Rg" panose="02000506030000020004" pitchFamily="50" charset="0"/>
              </a:rPr>
              <a:t>, </a:t>
            </a:r>
            <a:r>
              <a:rPr lang="en-US" sz="2000" i="1" dirty="0">
                <a:latin typeface="Proxima Nova Rg" panose="02000506030000020004" pitchFamily="50" charset="0"/>
              </a:rPr>
              <a:t>Nonresident and Part-Year Resident Income Allocation </a:t>
            </a:r>
          </a:p>
        </p:txBody>
      </p:sp>
      <p:pic>
        <p:nvPicPr>
          <p:cNvPr id="8" name="Graphic 7">
            <a:extLst>
              <a:ext uri="{FF2B5EF4-FFF2-40B4-BE49-F238E27FC236}">
                <a16:creationId xmlns:a16="http://schemas.microsoft.com/office/drawing/2014/main" id="{3D782A8E-D364-3EC6-AC1B-236F96282E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1242427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CBC10-22F3-D932-8B5C-828386CF9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240A0E-676D-F777-D090-9033877B06B3}"/>
              </a:ext>
            </a:extLst>
          </p:cNvPr>
          <p:cNvSpPr>
            <a:spLocks noGrp="1"/>
          </p:cNvSpPr>
          <p:nvPr>
            <p:ph type="title"/>
          </p:nvPr>
        </p:nvSpPr>
        <p:spPr/>
        <p:txBody>
          <a:bodyPr/>
          <a:lstStyle/>
          <a:p>
            <a:r>
              <a:rPr lang="en-US" dirty="0"/>
              <a:t> Telecommuting Rules</a:t>
            </a:r>
          </a:p>
        </p:txBody>
      </p:sp>
      <p:sp>
        <p:nvSpPr>
          <p:cNvPr id="4" name="Text Placeholder 3">
            <a:extLst>
              <a:ext uri="{FF2B5EF4-FFF2-40B4-BE49-F238E27FC236}">
                <a16:creationId xmlns:a16="http://schemas.microsoft.com/office/drawing/2014/main" id="{27219B0F-E636-687F-5178-FD365EC461F4}"/>
              </a:ext>
            </a:extLst>
          </p:cNvPr>
          <p:cNvSpPr>
            <a:spLocks noGrp="1"/>
          </p:cNvSpPr>
          <p:nvPr>
            <p:ph type="body" sz="quarter" idx="12"/>
          </p:nvPr>
        </p:nvSpPr>
        <p:spPr>
          <a:xfrm>
            <a:off x="723900" y="1360715"/>
            <a:ext cx="9661071" cy="2981378"/>
          </a:xfrm>
        </p:spPr>
        <p:txBody>
          <a:bodyPr/>
          <a:lstStyle/>
          <a:p>
            <a:r>
              <a:rPr lang="en-US" dirty="0">
                <a:solidFill>
                  <a:srgbClr val="111111"/>
                </a:solidFill>
              </a:rPr>
              <a:t>For </a:t>
            </a:r>
            <a:r>
              <a:rPr lang="en-US" dirty="0"/>
              <a:t>nonresidents</a:t>
            </a:r>
            <a:r>
              <a:rPr lang="en-US" dirty="0">
                <a:solidFill>
                  <a:srgbClr val="111111"/>
                </a:solidFill>
              </a:rPr>
              <a:t> whose </a:t>
            </a:r>
            <a:r>
              <a:rPr lang="en-US" dirty="0"/>
              <a:t>primary office </a:t>
            </a:r>
            <a:r>
              <a:rPr lang="en-US" dirty="0">
                <a:solidFill>
                  <a:srgbClr val="111111"/>
                </a:solidFill>
              </a:rPr>
              <a:t>is in New York State, </a:t>
            </a:r>
            <a:r>
              <a:rPr lang="en-US" dirty="0"/>
              <a:t>days telecommuting are considered days worked in the state unless the employer has established a </a:t>
            </a:r>
            <a:r>
              <a:rPr lang="en-US" b="1" i="1" dirty="0"/>
              <a:t>bona fide employer office </a:t>
            </a:r>
            <a:r>
              <a:rPr lang="en-US" dirty="0"/>
              <a:t>at the telecommuting location.</a:t>
            </a:r>
          </a:p>
          <a:p>
            <a:r>
              <a:rPr lang="en-US" dirty="0"/>
              <a:t>For more information, see </a:t>
            </a:r>
            <a:r>
              <a:rPr lang="en-US" spc="-30" dirty="0">
                <a:hlinkClick r:id="rId3"/>
              </a:rPr>
              <a:t>TSB-M-06(5)I</a:t>
            </a:r>
            <a:r>
              <a:rPr lang="en-US" spc="-30" dirty="0"/>
              <a:t>, </a:t>
            </a:r>
            <a:r>
              <a:rPr lang="en-US" i="1" spc="-30" dirty="0"/>
              <a:t>New York Tax Treatment of Nonresidents and Part-Year Residents Application of the Convenience of the Employer Test to Telecommuters </a:t>
            </a:r>
            <a:r>
              <a:rPr lang="en-US" i="1" dirty="0"/>
              <a:t>and Others.</a:t>
            </a:r>
          </a:p>
          <a:p>
            <a:pPr marL="521208" lvl="1" indent="0">
              <a:buNone/>
            </a:pPr>
            <a:endParaRPr lang="en-US" i="1" dirty="0"/>
          </a:p>
          <a:p>
            <a:endParaRPr lang="en-US" dirty="0"/>
          </a:p>
        </p:txBody>
      </p:sp>
      <p:sp>
        <p:nvSpPr>
          <p:cNvPr id="5" name="Freeform: Shape 4">
            <a:extLst>
              <a:ext uri="{FF2B5EF4-FFF2-40B4-BE49-F238E27FC236}">
                <a16:creationId xmlns:a16="http://schemas.microsoft.com/office/drawing/2014/main" id="{90553C54-1DCC-E193-5B04-AD1695A93F8D}"/>
              </a:ext>
            </a:extLst>
          </p:cNvPr>
          <p:cNvSpPr/>
          <p:nvPr/>
        </p:nvSpPr>
        <p:spPr>
          <a:xfrm>
            <a:off x="0" y="5561158"/>
            <a:ext cx="6580600" cy="546752"/>
          </a:xfrm>
          <a:custGeom>
            <a:avLst/>
            <a:gdLst>
              <a:gd name="connsiteX0" fmla="*/ 0 w 5250573"/>
              <a:gd name="connsiteY0" fmla="*/ 0 h 546752"/>
              <a:gd name="connsiteX1" fmla="*/ 4977197 w 5250573"/>
              <a:gd name="connsiteY1" fmla="*/ 0 h 546752"/>
              <a:gd name="connsiteX2" fmla="*/ 5250573 w 5250573"/>
              <a:gd name="connsiteY2" fmla="*/ 273376 h 546752"/>
              <a:gd name="connsiteX3" fmla="*/ 5250572 w 5250573"/>
              <a:gd name="connsiteY3" fmla="*/ 273376 h 546752"/>
              <a:gd name="connsiteX4" fmla="*/ 4977196 w 5250573"/>
              <a:gd name="connsiteY4" fmla="*/ 546752 h 546752"/>
              <a:gd name="connsiteX5" fmla="*/ 0 w 5250573"/>
              <a:gd name="connsiteY5" fmla="*/ 546751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73573 w 5324146"/>
              <a:gd name="connsiteY5" fmla="*/ 546751 h 546752"/>
              <a:gd name="connsiteX6" fmla="*/ 0 w 5324146"/>
              <a:gd name="connsiteY6" fmla="*/ 0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1 w 5324146"/>
              <a:gd name="connsiteY5" fmla="*/ 546751 h 546752"/>
              <a:gd name="connsiteX6" fmla="*/ 0 w 5324146"/>
              <a:gd name="connsiteY6" fmla="*/ 0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1 w 5324146"/>
              <a:gd name="connsiteY5" fmla="*/ 546751 h 546752"/>
              <a:gd name="connsiteX6" fmla="*/ 0 w 5324146"/>
              <a:gd name="connsiteY6" fmla="*/ 0 h 546752"/>
              <a:gd name="connsiteX0" fmla="*/ 0 w 5429249"/>
              <a:gd name="connsiteY0" fmla="*/ 0 h 546752"/>
              <a:gd name="connsiteX1" fmla="*/ 5155873 w 5429249"/>
              <a:gd name="connsiteY1" fmla="*/ 0 h 546752"/>
              <a:gd name="connsiteX2" fmla="*/ 5429249 w 5429249"/>
              <a:gd name="connsiteY2" fmla="*/ 273376 h 546752"/>
              <a:gd name="connsiteX3" fmla="*/ 5429248 w 5429249"/>
              <a:gd name="connsiteY3" fmla="*/ 273376 h 546752"/>
              <a:gd name="connsiteX4" fmla="*/ 5155872 w 5429249"/>
              <a:gd name="connsiteY4" fmla="*/ 546752 h 546752"/>
              <a:gd name="connsiteX5" fmla="*/ 105104 w 5429249"/>
              <a:gd name="connsiteY5" fmla="*/ 546751 h 546752"/>
              <a:gd name="connsiteX6" fmla="*/ 0 w 5429249"/>
              <a:gd name="connsiteY6" fmla="*/ 0 h 546752"/>
              <a:gd name="connsiteX0" fmla="*/ 0 w 5429249"/>
              <a:gd name="connsiteY0" fmla="*/ 0 h 546752"/>
              <a:gd name="connsiteX1" fmla="*/ 5155873 w 5429249"/>
              <a:gd name="connsiteY1" fmla="*/ 0 h 546752"/>
              <a:gd name="connsiteX2" fmla="*/ 5429249 w 5429249"/>
              <a:gd name="connsiteY2" fmla="*/ 273376 h 546752"/>
              <a:gd name="connsiteX3" fmla="*/ 5429248 w 5429249"/>
              <a:gd name="connsiteY3" fmla="*/ 273376 h 546752"/>
              <a:gd name="connsiteX4" fmla="*/ 5155872 w 5429249"/>
              <a:gd name="connsiteY4" fmla="*/ 546752 h 546752"/>
              <a:gd name="connsiteX5" fmla="*/ 1 w 5429249"/>
              <a:gd name="connsiteY5" fmla="*/ 546751 h 546752"/>
              <a:gd name="connsiteX6" fmla="*/ 0 w 5429249"/>
              <a:gd name="connsiteY6" fmla="*/ 0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49" h="546752">
                <a:moveTo>
                  <a:pt x="0" y="0"/>
                </a:moveTo>
                <a:lnTo>
                  <a:pt x="5155873" y="0"/>
                </a:lnTo>
                <a:cubicBezTo>
                  <a:pt x="5306854" y="0"/>
                  <a:pt x="5429249" y="122395"/>
                  <a:pt x="5429249" y="273376"/>
                </a:cubicBezTo>
                <a:lnTo>
                  <a:pt x="5429248" y="273376"/>
                </a:lnTo>
                <a:cubicBezTo>
                  <a:pt x="5429248" y="424357"/>
                  <a:pt x="5306853" y="546752"/>
                  <a:pt x="5155872" y="546752"/>
                </a:cubicBezTo>
                <a:lnTo>
                  <a:pt x="1" y="546751"/>
                </a:lnTo>
                <a:cubicBezTo>
                  <a:pt x="1" y="364501"/>
                  <a:pt x="0" y="182250"/>
                  <a:pt x="0" y="0"/>
                </a:cubicBez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Graphic 7">
            <a:extLst>
              <a:ext uri="{FF2B5EF4-FFF2-40B4-BE49-F238E27FC236}">
                <a16:creationId xmlns:a16="http://schemas.microsoft.com/office/drawing/2014/main" id="{03666FA7-2BF7-6815-A11A-29D496394A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2885" y="5561158"/>
            <a:ext cx="629615" cy="629615"/>
          </a:xfrm>
          <a:prstGeom prst="rect">
            <a:avLst/>
          </a:prstGeom>
        </p:spPr>
      </p:pic>
      <p:sp>
        <p:nvSpPr>
          <p:cNvPr id="9" name="TextBox 8">
            <a:extLst>
              <a:ext uri="{FF2B5EF4-FFF2-40B4-BE49-F238E27FC236}">
                <a16:creationId xmlns:a16="http://schemas.microsoft.com/office/drawing/2014/main" id="{91014DD6-A955-CF55-33B0-B2B0BDEA81CB}"/>
              </a:ext>
            </a:extLst>
          </p:cNvPr>
          <p:cNvSpPr txBox="1"/>
          <p:nvPr/>
        </p:nvSpPr>
        <p:spPr>
          <a:xfrm>
            <a:off x="932500" y="5634479"/>
            <a:ext cx="5648100"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nonresident-</a:t>
            </a:r>
            <a:r>
              <a:rPr lang="en-US" sz="2000" b="1" i="1" dirty="0" err="1">
                <a:solidFill>
                  <a:srgbClr val="0B5D66"/>
                </a:solidFill>
                <a:latin typeface="Proxima Nova Rg" panose="02000506030000020004" pitchFamily="50" charset="0"/>
              </a:rPr>
              <a:t>faqs</a:t>
            </a:r>
            <a:r>
              <a:rPr lang="en-US" sz="2000" dirty="0">
                <a:latin typeface="Proxima Nova Rg" panose="02000506030000020004" pitchFamily="50" charset="0"/>
              </a:rPr>
              <a:t>)  </a:t>
            </a:r>
          </a:p>
        </p:txBody>
      </p:sp>
    </p:spTree>
    <p:extLst>
      <p:ext uri="{BB962C8B-B14F-4D97-AF65-F5344CB8AC3E}">
        <p14:creationId xmlns:p14="http://schemas.microsoft.com/office/powerpoint/2010/main" val="1841766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0C210-3B5F-DC7A-8A4C-D791C9AD60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737591-575B-D88F-3FF8-A13DD99CA9FD}"/>
              </a:ext>
            </a:extLst>
          </p:cNvPr>
          <p:cNvSpPr>
            <a:spLocks noGrp="1"/>
          </p:cNvSpPr>
          <p:nvPr>
            <p:ph type="title"/>
          </p:nvPr>
        </p:nvSpPr>
        <p:spPr/>
        <p:txBody>
          <a:bodyPr/>
          <a:lstStyle/>
          <a:p>
            <a:r>
              <a:rPr lang="en-US" dirty="0"/>
              <a:t>New York City or Yonkers Residents </a:t>
            </a:r>
            <a:endParaRPr lang="en-US" sz="2000" b="0" i="1" dirty="0"/>
          </a:p>
        </p:txBody>
      </p:sp>
      <p:sp>
        <p:nvSpPr>
          <p:cNvPr id="4" name="Text Placeholder 3">
            <a:extLst>
              <a:ext uri="{FF2B5EF4-FFF2-40B4-BE49-F238E27FC236}">
                <a16:creationId xmlns:a16="http://schemas.microsoft.com/office/drawing/2014/main" id="{EFC74C0A-C4C0-CCBB-77BA-A246C095354C}"/>
              </a:ext>
            </a:extLst>
          </p:cNvPr>
          <p:cNvSpPr>
            <a:spLocks noGrp="1"/>
          </p:cNvSpPr>
          <p:nvPr>
            <p:ph type="body" sz="quarter" idx="12"/>
          </p:nvPr>
        </p:nvSpPr>
        <p:spPr>
          <a:xfrm>
            <a:off x="723901" y="1180866"/>
            <a:ext cx="9502666" cy="3912276"/>
          </a:xfrm>
        </p:spPr>
        <p:txBody>
          <a:bodyPr/>
          <a:lstStyle/>
          <a:p>
            <a:r>
              <a:rPr lang="en-US" spc="-50" dirty="0"/>
              <a:t>Taxpayers must report New York City resident income tax or       Yonkers resident income tax surcharge on their state return if they:</a:t>
            </a:r>
          </a:p>
          <a:p>
            <a:pPr lvl="1">
              <a:lnSpc>
                <a:spcPct val="50000"/>
              </a:lnSpc>
              <a:spcBef>
                <a:spcPts val="1500"/>
              </a:spcBef>
            </a:pPr>
            <a:r>
              <a:rPr lang="en-US" spc="-50" dirty="0"/>
              <a:t>were a New York City or Yonkers resident for the tax year, and</a:t>
            </a:r>
          </a:p>
          <a:p>
            <a:pPr lvl="1">
              <a:lnSpc>
                <a:spcPct val="50000"/>
              </a:lnSpc>
              <a:spcBef>
                <a:spcPts val="1200"/>
              </a:spcBef>
            </a:pPr>
            <a:r>
              <a:rPr lang="en-US" dirty="0"/>
              <a:t>are required to file a New York State return.</a:t>
            </a:r>
          </a:p>
          <a:p>
            <a:pPr>
              <a:spcBef>
                <a:spcPts val="1200"/>
              </a:spcBef>
            </a:pPr>
            <a:r>
              <a:rPr lang="en-US" dirty="0"/>
              <a:t>New York City includes the Bronx, Brooklyn, Manhattan, Queens, and Staten Island.</a:t>
            </a:r>
          </a:p>
          <a:p>
            <a:pPr>
              <a:spcBef>
                <a:spcPts val="1200"/>
              </a:spcBef>
            </a:pPr>
            <a:r>
              <a:rPr lang="en-US" spc="-50" dirty="0"/>
              <a:t>Taxpayers who changed their New York City or Yonkers resident status during the year must complete </a:t>
            </a:r>
            <a:r>
              <a:rPr lang="en-US" b="1" spc="-50" dirty="0">
                <a:solidFill>
                  <a:srgbClr val="0B5D66"/>
                </a:solidFill>
              </a:rPr>
              <a:t>Form IT-360.1</a:t>
            </a:r>
            <a:r>
              <a:rPr lang="en-US" spc="-50" dirty="0"/>
              <a:t>, </a:t>
            </a:r>
            <a:r>
              <a:rPr lang="en-US" i="1" spc="-50" dirty="0"/>
              <a:t>Change of City Resident Status </a:t>
            </a:r>
            <a:r>
              <a:rPr lang="en-US" spc="-50" dirty="0"/>
              <a:t>and include with Form IT-201 or IT-203. </a:t>
            </a:r>
          </a:p>
        </p:txBody>
      </p:sp>
      <p:sp>
        <p:nvSpPr>
          <p:cNvPr id="12" name="Freeform: Shape 11">
            <a:extLst>
              <a:ext uri="{FF2B5EF4-FFF2-40B4-BE49-F238E27FC236}">
                <a16:creationId xmlns:a16="http://schemas.microsoft.com/office/drawing/2014/main" id="{3C07E6BB-97F1-E295-5EF6-8C4988C453F1}"/>
              </a:ext>
            </a:extLst>
          </p:cNvPr>
          <p:cNvSpPr/>
          <p:nvPr/>
        </p:nvSpPr>
        <p:spPr>
          <a:xfrm>
            <a:off x="0" y="5514292"/>
            <a:ext cx="6177359" cy="559031"/>
          </a:xfrm>
          <a:custGeom>
            <a:avLst/>
            <a:gdLst>
              <a:gd name="connsiteX0" fmla="*/ 0 w 6177359"/>
              <a:gd name="connsiteY0" fmla="*/ 0 h 559031"/>
              <a:gd name="connsiteX1" fmla="*/ 5903983 w 6177359"/>
              <a:gd name="connsiteY1" fmla="*/ 6802 h 559031"/>
              <a:gd name="connsiteX2" fmla="*/ 6177359 w 6177359"/>
              <a:gd name="connsiteY2" fmla="*/ 280178 h 559031"/>
              <a:gd name="connsiteX3" fmla="*/ 6177358 w 6177359"/>
              <a:gd name="connsiteY3" fmla="*/ 280178 h 559031"/>
              <a:gd name="connsiteX4" fmla="*/ 5903982 w 6177359"/>
              <a:gd name="connsiteY4" fmla="*/ 553554 h 559031"/>
              <a:gd name="connsiteX5" fmla="*/ 0 w 6177359"/>
              <a:gd name="connsiteY5" fmla="*/ 559031 h 55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7359" h="559031">
                <a:moveTo>
                  <a:pt x="0" y="0"/>
                </a:moveTo>
                <a:lnTo>
                  <a:pt x="5903983" y="6802"/>
                </a:lnTo>
                <a:cubicBezTo>
                  <a:pt x="6054964" y="6802"/>
                  <a:pt x="6177359" y="129197"/>
                  <a:pt x="6177359" y="280178"/>
                </a:cubicBezTo>
                <a:lnTo>
                  <a:pt x="6177358" y="280178"/>
                </a:lnTo>
                <a:cubicBezTo>
                  <a:pt x="6177358" y="431159"/>
                  <a:pt x="6054963" y="553554"/>
                  <a:pt x="5903982" y="553554"/>
                </a:cubicBezTo>
                <a:lnTo>
                  <a:pt x="0" y="55903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A6D8A51-0429-3B68-1945-F8CBC1B3599B}"/>
              </a:ext>
            </a:extLst>
          </p:cNvPr>
          <p:cNvSpPr txBox="1"/>
          <p:nvPr/>
        </p:nvSpPr>
        <p:spPr>
          <a:xfrm>
            <a:off x="671995" y="5604236"/>
            <a:ext cx="5338387"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IT-360.1</a:t>
            </a:r>
            <a:r>
              <a:rPr lang="en-US" sz="2000" dirty="0">
                <a:latin typeface="Proxima Nova Rg" panose="02000506030000020004" pitchFamily="50" charset="0"/>
              </a:rPr>
              <a:t>, </a:t>
            </a:r>
            <a:r>
              <a:rPr lang="en-US" sz="2000" i="1" dirty="0">
                <a:latin typeface="Proxima Nova Rg" panose="02000506030000020004" pitchFamily="50" charset="0"/>
              </a:rPr>
              <a:t>Change of City Resident Status</a:t>
            </a:r>
          </a:p>
        </p:txBody>
      </p:sp>
      <p:pic>
        <p:nvPicPr>
          <p:cNvPr id="9" name="Graphic 8">
            <a:extLst>
              <a:ext uri="{FF2B5EF4-FFF2-40B4-BE49-F238E27FC236}">
                <a16:creationId xmlns:a16="http://schemas.microsoft.com/office/drawing/2014/main" id="{CF8FB0B0-AEEE-4196-6AA7-A4BEDBA75E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3224039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1D86F-056B-A3E2-3163-11CF5EF7B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0B972-2CCE-58B4-014F-645CC5EAB84B}"/>
              </a:ext>
            </a:extLst>
          </p:cNvPr>
          <p:cNvSpPr>
            <a:spLocks noGrp="1"/>
          </p:cNvSpPr>
          <p:nvPr>
            <p:ph type="title"/>
          </p:nvPr>
        </p:nvSpPr>
        <p:spPr/>
        <p:txBody>
          <a:bodyPr/>
          <a:lstStyle/>
          <a:p>
            <a:r>
              <a:rPr lang="en-US" dirty="0"/>
              <a:t>Agenda</a:t>
            </a:r>
          </a:p>
        </p:txBody>
      </p:sp>
      <p:sp>
        <p:nvSpPr>
          <p:cNvPr id="7" name="Slide Number Placeholder 5">
            <a:extLst>
              <a:ext uri="{FF2B5EF4-FFF2-40B4-BE49-F238E27FC236}">
                <a16:creationId xmlns:a16="http://schemas.microsoft.com/office/drawing/2014/main" id="{4AFDCB5F-FAB7-B856-2536-9FC424AD865D}"/>
              </a:ext>
            </a:extLst>
          </p:cNvPr>
          <p:cNvSpPr>
            <a:spLocks noGrp="1"/>
          </p:cNvSpPr>
          <p:nvPr>
            <p:ph type="sldNum" sz="quarter" idx="4"/>
          </p:nvPr>
        </p:nvSpPr>
        <p:spPr>
          <a:xfrm>
            <a:off x="11629346" y="6477296"/>
            <a:ext cx="347663" cy="328612"/>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rgbClr val="0B5D66"/>
                </a:solidFill>
                <a:latin typeface="Proxima Nova Rg"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317804-2B15-4392-BEB3-6A8B4151AEB9}" type="slidenum">
              <a:rPr lang="en-US" smtClean="0"/>
              <a:pPr/>
              <a:t>4</a:t>
            </a:fld>
            <a:endParaRPr lang="en-US" dirty="0"/>
          </a:p>
        </p:txBody>
      </p:sp>
      <p:sp>
        <p:nvSpPr>
          <p:cNvPr id="6" name="Text Placeholder 3">
            <a:extLst>
              <a:ext uri="{FF2B5EF4-FFF2-40B4-BE49-F238E27FC236}">
                <a16:creationId xmlns:a16="http://schemas.microsoft.com/office/drawing/2014/main" id="{E58A6716-32DD-99B4-AC3D-02D524A830AD}"/>
              </a:ext>
            </a:extLst>
          </p:cNvPr>
          <p:cNvSpPr txBox="1">
            <a:spLocks/>
          </p:cNvSpPr>
          <p:nvPr/>
        </p:nvSpPr>
        <p:spPr>
          <a:xfrm>
            <a:off x="617693" y="1207954"/>
            <a:ext cx="10515600" cy="5433648"/>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Partner Resources</a:t>
            </a:r>
          </a:p>
          <a:p>
            <a:r>
              <a:rPr lang="en-US" dirty="0"/>
              <a:t>Software Set-up  </a:t>
            </a:r>
          </a:p>
          <a:p>
            <a:r>
              <a:rPr lang="en-US" dirty="0"/>
              <a:t>New York State Updates </a:t>
            </a:r>
          </a:p>
          <a:p>
            <a:r>
              <a:rPr lang="en-US" dirty="0"/>
              <a:t>Filing Requirements </a:t>
            </a:r>
          </a:p>
          <a:p>
            <a:r>
              <a:rPr lang="en-US" dirty="0"/>
              <a:t>New York Modifications </a:t>
            </a:r>
          </a:p>
          <a:p>
            <a:r>
              <a:rPr lang="en-US" dirty="0"/>
              <a:t>Pension Modifications</a:t>
            </a:r>
          </a:p>
          <a:p>
            <a:r>
              <a:rPr lang="en-US" dirty="0"/>
              <a:t>New York State Deductions</a:t>
            </a:r>
          </a:p>
          <a:p>
            <a:r>
              <a:rPr lang="en-US" dirty="0"/>
              <a:t>Personal Income Tax Credits </a:t>
            </a:r>
          </a:p>
          <a:p>
            <a:r>
              <a:rPr lang="en-US" dirty="0"/>
              <a:t>Taxpayer Resources</a:t>
            </a:r>
          </a:p>
          <a:p>
            <a:endParaRPr lang="en-US" dirty="0">
              <a:solidFill>
                <a:srgbClr val="0B5D66"/>
              </a:solidFill>
            </a:endParaRPr>
          </a:p>
        </p:txBody>
      </p:sp>
    </p:spTree>
    <p:extLst>
      <p:ext uri="{BB962C8B-B14F-4D97-AF65-F5344CB8AC3E}">
        <p14:creationId xmlns:p14="http://schemas.microsoft.com/office/powerpoint/2010/main" val="3544926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C6F8A-476E-DE11-2898-EA486E717F0A}"/>
              </a:ext>
            </a:extLst>
          </p:cNvPr>
          <p:cNvSpPr>
            <a:spLocks noGrp="1"/>
          </p:cNvSpPr>
          <p:nvPr>
            <p:ph type="title"/>
          </p:nvPr>
        </p:nvSpPr>
        <p:spPr/>
        <p:txBody>
          <a:bodyPr/>
          <a:lstStyle/>
          <a:p>
            <a:r>
              <a:rPr lang="en-US" dirty="0"/>
              <a:t>New York Resident Credit </a:t>
            </a:r>
          </a:p>
        </p:txBody>
      </p:sp>
      <p:sp>
        <p:nvSpPr>
          <p:cNvPr id="4" name="Text Placeholder 3">
            <a:extLst>
              <a:ext uri="{FF2B5EF4-FFF2-40B4-BE49-F238E27FC236}">
                <a16:creationId xmlns:a16="http://schemas.microsoft.com/office/drawing/2014/main" id="{222FB3B3-ADC6-F7F1-30C7-03BD28B3C549}"/>
              </a:ext>
            </a:extLst>
          </p:cNvPr>
          <p:cNvSpPr>
            <a:spLocks noGrp="1"/>
          </p:cNvSpPr>
          <p:nvPr>
            <p:ph type="body" sz="quarter" idx="12"/>
          </p:nvPr>
        </p:nvSpPr>
        <p:spPr>
          <a:xfrm>
            <a:off x="723901" y="1152939"/>
            <a:ext cx="10010360" cy="4426226"/>
          </a:xfrm>
        </p:spPr>
        <p:txBody>
          <a:bodyPr/>
          <a:lstStyle/>
          <a:p>
            <a:r>
              <a:rPr lang="en-US" dirty="0"/>
              <a:t>Taxpayers who were a full-year or part-year resident of New York State, and had income sourced to and taxed by another state, a local government within another state, or the District of Columbia, may claim a credit against their New York State tax. </a:t>
            </a:r>
          </a:p>
          <a:p>
            <a:r>
              <a:rPr lang="en-US" dirty="0"/>
              <a:t>This credit is allowable only for the portion of the tax that applies to income sourced to and taxed by the other taxing authority while you were a New York State resident.</a:t>
            </a:r>
          </a:p>
          <a:p>
            <a:pPr marL="64008" indent="0">
              <a:buNone/>
            </a:pPr>
            <a:endParaRPr lang="en-US" dirty="0"/>
          </a:p>
          <a:p>
            <a:pPr marL="64008" indent="0">
              <a:buNone/>
            </a:pPr>
            <a:endParaRPr lang="en-US" dirty="0"/>
          </a:p>
          <a:p>
            <a:endParaRPr lang="en-US" dirty="0"/>
          </a:p>
        </p:txBody>
      </p:sp>
      <p:sp>
        <p:nvSpPr>
          <p:cNvPr id="3" name="Freeform: Shape 2">
            <a:extLst>
              <a:ext uri="{FF2B5EF4-FFF2-40B4-BE49-F238E27FC236}">
                <a16:creationId xmlns:a16="http://schemas.microsoft.com/office/drawing/2014/main" id="{243CEE15-6E03-DCAB-F262-FD85A7F009F2}"/>
              </a:ext>
            </a:extLst>
          </p:cNvPr>
          <p:cNvSpPr/>
          <p:nvPr/>
        </p:nvSpPr>
        <p:spPr>
          <a:xfrm>
            <a:off x="0" y="5514292"/>
            <a:ext cx="6177359" cy="559031"/>
          </a:xfrm>
          <a:custGeom>
            <a:avLst/>
            <a:gdLst>
              <a:gd name="connsiteX0" fmla="*/ 0 w 6177359"/>
              <a:gd name="connsiteY0" fmla="*/ 0 h 559031"/>
              <a:gd name="connsiteX1" fmla="*/ 5903983 w 6177359"/>
              <a:gd name="connsiteY1" fmla="*/ 6802 h 559031"/>
              <a:gd name="connsiteX2" fmla="*/ 6177359 w 6177359"/>
              <a:gd name="connsiteY2" fmla="*/ 280178 h 559031"/>
              <a:gd name="connsiteX3" fmla="*/ 6177358 w 6177359"/>
              <a:gd name="connsiteY3" fmla="*/ 280178 h 559031"/>
              <a:gd name="connsiteX4" fmla="*/ 5903982 w 6177359"/>
              <a:gd name="connsiteY4" fmla="*/ 553554 h 559031"/>
              <a:gd name="connsiteX5" fmla="*/ 0 w 6177359"/>
              <a:gd name="connsiteY5" fmla="*/ 559031 h 55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7359" h="559031">
                <a:moveTo>
                  <a:pt x="0" y="0"/>
                </a:moveTo>
                <a:lnTo>
                  <a:pt x="5903983" y="6802"/>
                </a:lnTo>
                <a:cubicBezTo>
                  <a:pt x="6054964" y="6802"/>
                  <a:pt x="6177359" y="129197"/>
                  <a:pt x="6177359" y="280178"/>
                </a:cubicBezTo>
                <a:lnTo>
                  <a:pt x="6177358" y="280178"/>
                </a:lnTo>
                <a:cubicBezTo>
                  <a:pt x="6177358" y="431159"/>
                  <a:pt x="6054963" y="553554"/>
                  <a:pt x="5903982" y="553554"/>
                </a:cubicBezTo>
                <a:lnTo>
                  <a:pt x="0" y="55903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a:extLst>
              <a:ext uri="{FF2B5EF4-FFF2-40B4-BE49-F238E27FC236}">
                <a16:creationId xmlns:a16="http://schemas.microsoft.com/office/drawing/2014/main" id="{A5E0D999-E432-A796-EBFC-719577AD5F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
        <p:nvSpPr>
          <p:cNvPr id="6" name="TextBox 5">
            <a:extLst>
              <a:ext uri="{FF2B5EF4-FFF2-40B4-BE49-F238E27FC236}">
                <a16:creationId xmlns:a16="http://schemas.microsoft.com/office/drawing/2014/main" id="{DEE8945E-7911-4833-CF1C-5BC8A52D6075}"/>
              </a:ext>
            </a:extLst>
          </p:cNvPr>
          <p:cNvSpPr txBox="1"/>
          <p:nvPr/>
        </p:nvSpPr>
        <p:spPr>
          <a:xfrm>
            <a:off x="671995" y="5604236"/>
            <a:ext cx="5338387"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IT-112-R</a:t>
            </a:r>
            <a:r>
              <a:rPr lang="en-US" sz="2000" dirty="0">
                <a:latin typeface="Proxima Nova Rg" panose="02000506030000020004" pitchFamily="50" charset="0"/>
              </a:rPr>
              <a:t>, </a:t>
            </a:r>
            <a:r>
              <a:rPr lang="en-US" sz="2000" i="1" dirty="0">
                <a:latin typeface="Proxima Nova Rg" panose="02000506030000020004" pitchFamily="50" charset="0"/>
              </a:rPr>
              <a:t>New York State Resident Credit</a:t>
            </a:r>
          </a:p>
        </p:txBody>
      </p:sp>
    </p:spTree>
    <p:extLst>
      <p:ext uri="{BB962C8B-B14F-4D97-AF65-F5344CB8AC3E}">
        <p14:creationId xmlns:p14="http://schemas.microsoft.com/office/powerpoint/2010/main" val="3820951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CB1B-3574-4E1C-95FC-0EAF69D7A587}"/>
              </a:ext>
            </a:extLst>
          </p:cNvPr>
          <p:cNvSpPr>
            <a:spLocks noGrp="1"/>
          </p:cNvSpPr>
          <p:nvPr>
            <p:ph type="title"/>
          </p:nvPr>
        </p:nvSpPr>
        <p:spPr/>
        <p:txBody>
          <a:bodyPr/>
          <a:lstStyle/>
          <a:p>
            <a:br>
              <a:rPr lang="en-US" sz="3200" dirty="0">
                <a:solidFill>
                  <a:srgbClr val="0B5D66"/>
                </a:solidFill>
                <a:latin typeface="Proxima Nova Rg" panose="02000506030000020004" charset="0"/>
              </a:rPr>
            </a:br>
            <a:endParaRPr lang="en-US" sz="3200" dirty="0">
              <a:solidFill>
                <a:srgbClr val="0B5D66"/>
              </a:solidFill>
              <a:latin typeface="Proxima Nova Rg" panose="02000506030000020004" charset="0"/>
            </a:endParaRPr>
          </a:p>
        </p:txBody>
      </p:sp>
      <p:graphicFrame>
        <p:nvGraphicFramePr>
          <p:cNvPr id="4" name="Content Placeholder 3">
            <a:extLst>
              <a:ext uri="{FF2B5EF4-FFF2-40B4-BE49-F238E27FC236}">
                <a16:creationId xmlns:a16="http://schemas.microsoft.com/office/drawing/2014/main" id="{7BC0A99E-BE8B-4D5E-8F6E-4EF8CC526B69}"/>
              </a:ext>
            </a:extLst>
          </p:cNvPr>
          <p:cNvGraphicFramePr>
            <a:graphicFrameLocks noGrp="1"/>
          </p:cNvGraphicFramePr>
          <p:nvPr>
            <p:ph idx="1"/>
            <p:extLst>
              <p:ext uri="{D42A27DB-BD31-4B8C-83A1-F6EECF244321}">
                <p14:modId xmlns:p14="http://schemas.microsoft.com/office/powerpoint/2010/main" val="23162866"/>
              </p:ext>
            </p:extLst>
          </p:nvPr>
        </p:nvGraphicFramePr>
        <p:xfrm>
          <a:off x="577516" y="1298186"/>
          <a:ext cx="10972800" cy="4525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4436D882-B878-DAC4-A11D-DA23EC0D7C09}"/>
              </a:ext>
            </a:extLst>
          </p:cNvPr>
          <p:cNvSpPr txBox="1">
            <a:spLocks/>
          </p:cNvSpPr>
          <p:nvPr/>
        </p:nvSpPr>
        <p:spPr>
          <a:xfrm>
            <a:off x="228810" y="168645"/>
            <a:ext cx="11167907" cy="388186"/>
          </a:xfrm>
        </p:spPr>
        <p:txBody>
          <a:bodyPr>
            <a:no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sz="2800" dirty="0">
                <a:solidFill>
                  <a:srgbClr val="0B5D66"/>
                </a:solidFill>
                <a:latin typeface="Proxima Nova Rg" panose="02000506030000020004" charset="0"/>
              </a:rPr>
              <a:t>Summary of NYS Income Tax Return</a:t>
            </a:r>
            <a:endParaRPr lang="en-US" sz="2800" b="0" i="1" dirty="0">
              <a:solidFill>
                <a:srgbClr val="0B5D66"/>
              </a:solidFill>
              <a:latin typeface="Proxima Nova Rg" panose="02000506030000020004" charset="0"/>
            </a:endParaRPr>
          </a:p>
        </p:txBody>
      </p:sp>
    </p:spTree>
    <p:extLst>
      <p:ext uri="{BB962C8B-B14F-4D97-AF65-F5344CB8AC3E}">
        <p14:creationId xmlns:p14="http://schemas.microsoft.com/office/powerpoint/2010/main" val="28793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28E9C-3EA1-2497-E051-6B5966765A36}"/>
            </a:ext>
          </a:extLst>
        </p:cNvPr>
        <p:cNvGrpSpPr/>
        <p:nvPr/>
      </p:nvGrpSpPr>
      <p:grpSpPr>
        <a:xfrm>
          <a:off x="0" y="0"/>
          <a:ext cx="0" cy="0"/>
          <a:chOff x="0" y="0"/>
          <a:chExt cx="0" cy="0"/>
        </a:xfrm>
      </p:grpSpPr>
      <p:pic>
        <p:nvPicPr>
          <p:cNvPr id="2" name="Picture 1" descr="A picture containing building, arch, stone, colonnade&#10;&#10;AI-generated content may be incorrect.">
            <a:extLst>
              <a:ext uri="{FF2B5EF4-FFF2-40B4-BE49-F238E27FC236}">
                <a16:creationId xmlns:a16="http://schemas.microsoft.com/office/drawing/2014/main" id="{9BF80B51-0D15-199E-2872-597290C985D2}"/>
              </a:ext>
            </a:extLst>
          </p:cNvPr>
          <p:cNvPicPr>
            <a:picLocks noChangeAspect="1"/>
          </p:cNvPicPr>
          <p:nvPr/>
        </p:nvPicPr>
        <p:blipFill>
          <a:blip r:embed="rId3" cstate="screen">
            <a:extLst>
              <a:ext uri="{28A0092B-C50C-407E-A947-70E740481C1C}">
                <a14:useLocalDpi xmlns:a14="http://schemas.microsoft.com/office/drawing/2010/main"/>
              </a:ext>
            </a:extLst>
          </a:blip>
          <a:srcRect t="15639"/>
          <a:stretch/>
        </p:blipFill>
        <p:spPr>
          <a:xfrm>
            <a:off x="-2106" y="0"/>
            <a:ext cx="12194086" cy="6858000"/>
          </a:xfrm>
          <a:prstGeom prst="rect">
            <a:avLst/>
          </a:prstGeom>
        </p:spPr>
      </p:pic>
      <p:grpSp>
        <p:nvGrpSpPr>
          <p:cNvPr id="18" name="Group 17">
            <a:extLst>
              <a:ext uri="{FF2B5EF4-FFF2-40B4-BE49-F238E27FC236}">
                <a16:creationId xmlns:a16="http://schemas.microsoft.com/office/drawing/2014/main" id="{FC7D2250-A8C7-A995-733C-0C234A82EFAF}"/>
              </a:ext>
            </a:extLst>
          </p:cNvPr>
          <p:cNvGrpSpPr/>
          <p:nvPr/>
        </p:nvGrpSpPr>
        <p:grpSpPr>
          <a:xfrm>
            <a:off x="0" y="4372584"/>
            <a:ext cx="12192000" cy="883658"/>
            <a:chOff x="0" y="3429000"/>
            <a:chExt cx="12192000" cy="883658"/>
          </a:xfrm>
        </p:grpSpPr>
        <p:sp>
          <p:nvSpPr>
            <p:cNvPr id="19" name="Rectangle 18">
              <a:extLst>
                <a:ext uri="{FF2B5EF4-FFF2-40B4-BE49-F238E27FC236}">
                  <a16:creationId xmlns:a16="http://schemas.microsoft.com/office/drawing/2014/main" id="{50ED18D9-8ABD-616F-6BC4-7459275088DE}"/>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20" name="Straight Connector 19">
              <a:extLst>
                <a:ext uri="{FF2B5EF4-FFF2-40B4-BE49-F238E27FC236}">
                  <a16:creationId xmlns:a16="http://schemas.microsoft.com/office/drawing/2014/main" id="{17DC8848-E0CF-1575-0BF3-EB4A9ABD1D44}"/>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89EB731C-3D3E-8799-D1D3-3A9A8ACE80FD}"/>
                </a:ext>
              </a:extLst>
            </p:cNvPr>
            <p:cNvSpPr txBox="1">
              <a:spLocks/>
            </p:cNvSpPr>
            <p:nvPr/>
          </p:nvSpPr>
          <p:spPr>
            <a:xfrm>
              <a:off x="0" y="3530195"/>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New York Modifications</a:t>
              </a:r>
            </a:p>
          </p:txBody>
        </p:sp>
        <p:cxnSp>
          <p:nvCxnSpPr>
            <p:cNvPr id="22" name="Straight Connector 21">
              <a:extLst>
                <a:ext uri="{FF2B5EF4-FFF2-40B4-BE49-F238E27FC236}">
                  <a16:creationId xmlns:a16="http://schemas.microsoft.com/office/drawing/2014/main" id="{A0B7C0C9-596F-EDEC-36EB-62B3E3C3DA94}"/>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9045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B5BC681-22E0-7A24-1ADC-FE01E33A76AC}"/>
              </a:ext>
            </a:extLst>
          </p:cNvPr>
          <p:cNvSpPr/>
          <p:nvPr/>
        </p:nvSpPr>
        <p:spPr>
          <a:xfrm>
            <a:off x="0" y="5514292"/>
            <a:ext cx="5747657" cy="559031"/>
          </a:xfrm>
          <a:custGeom>
            <a:avLst/>
            <a:gdLst>
              <a:gd name="connsiteX0" fmla="*/ 0 w 6177359"/>
              <a:gd name="connsiteY0" fmla="*/ 0 h 559031"/>
              <a:gd name="connsiteX1" fmla="*/ 5903983 w 6177359"/>
              <a:gd name="connsiteY1" fmla="*/ 6802 h 559031"/>
              <a:gd name="connsiteX2" fmla="*/ 6177359 w 6177359"/>
              <a:gd name="connsiteY2" fmla="*/ 280178 h 559031"/>
              <a:gd name="connsiteX3" fmla="*/ 6177358 w 6177359"/>
              <a:gd name="connsiteY3" fmla="*/ 280178 h 559031"/>
              <a:gd name="connsiteX4" fmla="*/ 5903982 w 6177359"/>
              <a:gd name="connsiteY4" fmla="*/ 553554 h 559031"/>
              <a:gd name="connsiteX5" fmla="*/ 0 w 6177359"/>
              <a:gd name="connsiteY5" fmla="*/ 559031 h 55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7359" h="559031">
                <a:moveTo>
                  <a:pt x="0" y="0"/>
                </a:moveTo>
                <a:lnTo>
                  <a:pt x="5903983" y="6802"/>
                </a:lnTo>
                <a:cubicBezTo>
                  <a:pt x="6054964" y="6802"/>
                  <a:pt x="6177359" y="129197"/>
                  <a:pt x="6177359" y="280178"/>
                </a:cubicBezTo>
                <a:lnTo>
                  <a:pt x="6177358" y="280178"/>
                </a:lnTo>
                <a:cubicBezTo>
                  <a:pt x="6177358" y="431159"/>
                  <a:pt x="6054963" y="553554"/>
                  <a:pt x="5903982" y="553554"/>
                </a:cubicBezTo>
                <a:lnTo>
                  <a:pt x="0" y="55903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a:extLst>
              <a:ext uri="{FF2B5EF4-FFF2-40B4-BE49-F238E27FC236}">
                <a16:creationId xmlns:a16="http://schemas.microsoft.com/office/drawing/2014/main" id="{A1292C6E-F6F9-04CF-332A-F1D0A2E2C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
        <p:nvSpPr>
          <p:cNvPr id="2" name="Title 1">
            <a:extLst>
              <a:ext uri="{FF2B5EF4-FFF2-40B4-BE49-F238E27FC236}">
                <a16:creationId xmlns:a16="http://schemas.microsoft.com/office/drawing/2014/main" id="{43A181AD-E65B-AB33-2D35-462B710890BA}"/>
              </a:ext>
            </a:extLst>
          </p:cNvPr>
          <p:cNvSpPr>
            <a:spLocks noGrp="1"/>
          </p:cNvSpPr>
          <p:nvPr>
            <p:ph type="title"/>
          </p:nvPr>
        </p:nvSpPr>
        <p:spPr/>
        <p:txBody>
          <a:bodyPr/>
          <a:lstStyle/>
          <a:p>
            <a:r>
              <a:rPr lang="en-US" dirty="0"/>
              <a:t>New York State Modifications</a:t>
            </a:r>
          </a:p>
        </p:txBody>
      </p:sp>
      <p:sp>
        <p:nvSpPr>
          <p:cNvPr id="4" name="Text Placeholder 3">
            <a:extLst>
              <a:ext uri="{FF2B5EF4-FFF2-40B4-BE49-F238E27FC236}">
                <a16:creationId xmlns:a16="http://schemas.microsoft.com/office/drawing/2014/main" id="{5BC59644-DB21-2D68-9E30-A40B3CD4A1A9}"/>
              </a:ext>
            </a:extLst>
          </p:cNvPr>
          <p:cNvSpPr>
            <a:spLocks noGrp="1"/>
          </p:cNvSpPr>
          <p:nvPr>
            <p:ph type="body" sz="quarter" idx="12"/>
          </p:nvPr>
        </p:nvSpPr>
        <p:spPr>
          <a:xfrm>
            <a:off x="955129" y="1295400"/>
            <a:ext cx="9565728" cy="3825359"/>
          </a:xfrm>
        </p:spPr>
        <p:txBody>
          <a:bodyPr/>
          <a:lstStyle/>
          <a:p>
            <a:pPr>
              <a:spcBef>
                <a:spcPts val="1200"/>
              </a:spcBef>
            </a:pPr>
            <a:r>
              <a:rPr lang="en-US" dirty="0"/>
              <a:t>New York adjusted gross income (NYAGI) is federal adjusted gross income after certain New York additions and New York subtractions (modifications). </a:t>
            </a:r>
          </a:p>
          <a:p>
            <a:pPr>
              <a:spcBef>
                <a:spcPts val="1200"/>
              </a:spcBef>
            </a:pPr>
            <a:r>
              <a:rPr lang="en-US" dirty="0"/>
              <a:t>New York State taxes certain items of income not taxed by the federal government. Taxpayers must add these </a:t>
            </a:r>
            <a:r>
              <a:rPr lang="en-US" b="1" dirty="0">
                <a:solidFill>
                  <a:srgbClr val="0B5D66"/>
                </a:solidFill>
              </a:rPr>
              <a:t>New York additions </a:t>
            </a:r>
            <a:r>
              <a:rPr lang="en-US" dirty="0"/>
              <a:t>to FAGI.</a:t>
            </a:r>
          </a:p>
          <a:p>
            <a:pPr>
              <a:spcBef>
                <a:spcPts val="1200"/>
              </a:spcBef>
            </a:pPr>
            <a:r>
              <a:rPr lang="en-US" dirty="0"/>
              <a:t>Similarly, New York State does not tax certain items of income taxed by the federal government. Taxpayers must subtract these </a:t>
            </a:r>
            <a:r>
              <a:rPr lang="en-US" b="1" dirty="0">
                <a:solidFill>
                  <a:srgbClr val="0B5D66"/>
                </a:solidFill>
              </a:rPr>
              <a:t>New York subtractions</a:t>
            </a:r>
            <a:r>
              <a:rPr lang="en-US" b="1" dirty="0"/>
              <a:t> </a:t>
            </a:r>
            <a:r>
              <a:rPr lang="en-US" dirty="0"/>
              <a:t>from FAGI.  </a:t>
            </a:r>
          </a:p>
          <a:p>
            <a:pPr marL="64008" indent="0">
              <a:buNone/>
            </a:pPr>
            <a:endParaRPr lang="en-US" dirty="0"/>
          </a:p>
        </p:txBody>
      </p:sp>
      <p:sp>
        <p:nvSpPr>
          <p:cNvPr id="7" name="TextBox 6">
            <a:extLst>
              <a:ext uri="{FF2B5EF4-FFF2-40B4-BE49-F238E27FC236}">
                <a16:creationId xmlns:a16="http://schemas.microsoft.com/office/drawing/2014/main" id="{6108637F-9027-1C82-898B-942E33EC7A93}"/>
              </a:ext>
            </a:extLst>
          </p:cNvPr>
          <p:cNvSpPr txBox="1"/>
          <p:nvPr/>
        </p:nvSpPr>
        <p:spPr>
          <a:xfrm>
            <a:off x="671994" y="5604236"/>
            <a:ext cx="5293377"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IT-225</a:t>
            </a:r>
            <a:r>
              <a:rPr lang="en-US" sz="2000" dirty="0">
                <a:latin typeface="Proxima Nova Rg" panose="02000506030000020004" pitchFamily="50" charset="0"/>
              </a:rPr>
              <a:t>, </a:t>
            </a:r>
            <a:r>
              <a:rPr lang="en-US" sz="2000" i="1" dirty="0">
                <a:latin typeface="Proxima Nova Rg" panose="02000506030000020004" pitchFamily="50" charset="0"/>
              </a:rPr>
              <a:t>New York State Modifications</a:t>
            </a:r>
          </a:p>
        </p:txBody>
      </p:sp>
    </p:spTree>
    <p:extLst>
      <p:ext uri="{BB962C8B-B14F-4D97-AF65-F5344CB8AC3E}">
        <p14:creationId xmlns:p14="http://schemas.microsoft.com/office/powerpoint/2010/main" val="3246142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FCC64-8082-E9BB-D6AE-6D76383F7B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ADD46-A20F-CCB1-3A6F-8BC715AD36F8}"/>
              </a:ext>
            </a:extLst>
          </p:cNvPr>
          <p:cNvSpPr>
            <a:spLocks noGrp="1"/>
          </p:cNvSpPr>
          <p:nvPr>
            <p:ph type="title"/>
          </p:nvPr>
        </p:nvSpPr>
        <p:spPr/>
        <p:txBody>
          <a:bodyPr/>
          <a:lstStyle/>
          <a:p>
            <a:r>
              <a:rPr lang="en-US" dirty="0"/>
              <a:t>Common New York State Additions</a:t>
            </a:r>
          </a:p>
        </p:txBody>
      </p:sp>
      <p:sp>
        <p:nvSpPr>
          <p:cNvPr id="4" name="Text Placeholder 3">
            <a:extLst>
              <a:ext uri="{FF2B5EF4-FFF2-40B4-BE49-F238E27FC236}">
                <a16:creationId xmlns:a16="http://schemas.microsoft.com/office/drawing/2014/main" id="{184D1921-55D5-0953-5AB7-20ED261C466B}"/>
              </a:ext>
            </a:extLst>
          </p:cNvPr>
          <p:cNvSpPr>
            <a:spLocks noGrp="1"/>
          </p:cNvSpPr>
          <p:nvPr>
            <p:ph type="body" sz="quarter" idx="12"/>
          </p:nvPr>
        </p:nvSpPr>
        <p:spPr>
          <a:xfrm>
            <a:off x="723899" y="1251010"/>
            <a:ext cx="8322129" cy="4687335"/>
          </a:xfrm>
        </p:spPr>
        <p:txBody>
          <a:bodyPr/>
          <a:lstStyle/>
          <a:p>
            <a:r>
              <a:rPr lang="en-US" dirty="0"/>
              <a:t>Public employee 414(h) retirement contributions</a:t>
            </a:r>
          </a:p>
          <a:p>
            <a:r>
              <a:rPr lang="en-US" dirty="0"/>
              <a:t>Interest income on state and local bonds</a:t>
            </a:r>
          </a:p>
          <a:p>
            <a:r>
              <a:rPr lang="en-US" dirty="0"/>
              <a:t>New York City flexible benefits program (IRC 125) </a:t>
            </a:r>
          </a:p>
          <a:p>
            <a:r>
              <a:rPr lang="en-US" dirty="0"/>
              <a:t>New York 529 college savings program distributions</a:t>
            </a:r>
          </a:p>
          <a:p>
            <a:pPr marL="64008" indent="0">
              <a:buNone/>
            </a:pPr>
            <a:endParaRPr lang="en-US" dirty="0"/>
          </a:p>
        </p:txBody>
      </p:sp>
    </p:spTree>
    <p:extLst>
      <p:ext uri="{BB962C8B-B14F-4D97-AF65-F5344CB8AC3E}">
        <p14:creationId xmlns:p14="http://schemas.microsoft.com/office/powerpoint/2010/main" val="2239433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AFB62-9FC0-99D7-FC1B-23C00E3FF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0FA86E-6A7C-36AE-CF87-3FEC032D0FCA}"/>
              </a:ext>
            </a:extLst>
          </p:cNvPr>
          <p:cNvSpPr>
            <a:spLocks noGrp="1"/>
          </p:cNvSpPr>
          <p:nvPr>
            <p:ph type="title"/>
          </p:nvPr>
        </p:nvSpPr>
        <p:spPr/>
        <p:txBody>
          <a:bodyPr/>
          <a:lstStyle/>
          <a:p>
            <a:r>
              <a:rPr lang="en-US" dirty="0"/>
              <a:t>Public Employee 414(h) Retirement Contributions </a:t>
            </a:r>
          </a:p>
        </p:txBody>
      </p:sp>
      <p:sp>
        <p:nvSpPr>
          <p:cNvPr id="4" name="Text Placeholder 3">
            <a:extLst>
              <a:ext uri="{FF2B5EF4-FFF2-40B4-BE49-F238E27FC236}">
                <a16:creationId xmlns:a16="http://schemas.microsoft.com/office/drawing/2014/main" id="{F8FD8C73-E6D2-7984-0989-105BCD97CDDC}"/>
              </a:ext>
            </a:extLst>
          </p:cNvPr>
          <p:cNvSpPr>
            <a:spLocks noGrp="1"/>
          </p:cNvSpPr>
          <p:nvPr>
            <p:ph type="body" sz="quarter" idx="12"/>
          </p:nvPr>
        </p:nvSpPr>
        <p:spPr>
          <a:xfrm>
            <a:off x="617693" y="1164772"/>
            <a:ext cx="10186941" cy="4791312"/>
          </a:xfrm>
        </p:spPr>
        <p:txBody>
          <a:bodyPr/>
          <a:lstStyle/>
          <a:p>
            <a:r>
              <a:rPr lang="en-US" dirty="0"/>
              <a:t>Taxpayers who are a member of a public employee retirement system must report 414(h) retirement contributions as an addition modification to their FAGI on the New York State return.</a:t>
            </a:r>
          </a:p>
          <a:p>
            <a:r>
              <a:rPr lang="en-US" dirty="0"/>
              <a:t>Public employee retirement systems include:</a:t>
            </a:r>
          </a:p>
          <a:p>
            <a:pPr lvl="1"/>
            <a:r>
              <a:rPr lang="en-US" dirty="0"/>
              <a:t>New York State and Local Retirement System</a:t>
            </a:r>
          </a:p>
          <a:p>
            <a:pPr lvl="1">
              <a:spcBef>
                <a:spcPts val="300"/>
              </a:spcBef>
            </a:pPr>
            <a:r>
              <a:rPr lang="en-US" dirty="0"/>
              <a:t>New York City Retirement System</a:t>
            </a:r>
          </a:p>
          <a:p>
            <a:pPr lvl="1">
              <a:spcBef>
                <a:spcPts val="300"/>
              </a:spcBef>
            </a:pPr>
            <a:r>
              <a:rPr lang="en-US" dirty="0"/>
              <a:t>New York City Police Pension Fund</a:t>
            </a:r>
          </a:p>
          <a:p>
            <a:pPr lvl="1">
              <a:spcBef>
                <a:spcPts val="300"/>
              </a:spcBef>
            </a:pPr>
            <a:r>
              <a:rPr lang="en-US" dirty="0"/>
              <a:t>New York City Teachers Retirement System</a:t>
            </a:r>
          </a:p>
          <a:p>
            <a:r>
              <a:rPr lang="en-US" dirty="0"/>
              <a:t>414(h) retirement contributions are reported to the employee in box 14 on Form W-2.  </a:t>
            </a:r>
          </a:p>
          <a:p>
            <a:endParaRPr lang="en-US" dirty="0"/>
          </a:p>
          <a:p>
            <a:endParaRPr lang="en-US" dirty="0"/>
          </a:p>
        </p:txBody>
      </p:sp>
    </p:spTree>
    <p:extLst>
      <p:ext uri="{BB962C8B-B14F-4D97-AF65-F5344CB8AC3E}">
        <p14:creationId xmlns:p14="http://schemas.microsoft.com/office/powerpoint/2010/main" val="2610643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7E4B9-14BF-D86E-F5D2-1B1347F23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39565A-2564-7FD9-DE9F-E1028905FFE6}"/>
              </a:ext>
            </a:extLst>
          </p:cNvPr>
          <p:cNvSpPr>
            <a:spLocks noGrp="1"/>
          </p:cNvSpPr>
          <p:nvPr>
            <p:ph type="title"/>
          </p:nvPr>
        </p:nvSpPr>
        <p:spPr/>
        <p:txBody>
          <a:bodyPr/>
          <a:lstStyle/>
          <a:p>
            <a:r>
              <a:rPr lang="en-US" sz="2800" dirty="0"/>
              <a:t>Interest Income on State and Local Bonds and Obligations</a:t>
            </a:r>
            <a:endParaRPr lang="en-US" dirty="0"/>
          </a:p>
        </p:txBody>
      </p:sp>
      <p:sp>
        <p:nvSpPr>
          <p:cNvPr id="4" name="Text Placeholder 3">
            <a:extLst>
              <a:ext uri="{FF2B5EF4-FFF2-40B4-BE49-F238E27FC236}">
                <a16:creationId xmlns:a16="http://schemas.microsoft.com/office/drawing/2014/main" id="{425881EE-F617-5A11-7B0C-1DF4BAD9E072}"/>
              </a:ext>
            </a:extLst>
          </p:cNvPr>
          <p:cNvSpPr>
            <a:spLocks noGrp="1"/>
          </p:cNvSpPr>
          <p:nvPr>
            <p:ph type="body" sz="quarter" idx="12"/>
          </p:nvPr>
        </p:nvSpPr>
        <p:spPr>
          <a:xfrm>
            <a:off x="723900" y="1251857"/>
            <a:ext cx="10096499" cy="3772088"/>
          </a:xfrm>
        </p:spPr>
        <p:txBody>
          <a:bodyPr/>
          <a:lstStyle/>
          <a:p>
            <a:r>
              <a:rPr lang="en-US" dirty="0"/>
              <a:t>Interest income is generally taxed by NYS and NYC in the same manner as the federal government.</a:t>
            </a:r>
          </a:p>
          <a:p>
            <a:r>
              <a:rPr lang="en-US" dirty="0"/>
              <a:t>However, there are exceptions for certain bonds and obligations issued by the United States government, its possessions, and agencies.</a:t>
            </a:r>
          </a:p>
          <a:p>
            <a:r>
              <a:rPr lang="en-US" dirty="0"/>
              <a:t>The interest income on these bonds and obligations may be taxable for New York tax purposes but not for federal purposes or vice versa.</a:t>
            </a:r>
          </a:p>
          <a:p>
            <a:r>
              <a:rPr lang="en-US" dirty="0"/>
              <a:t>You must add interest income that is subject to New York income tax but exempt from federal income tax to federal AGI when computing New York AGI. </a:t>
            </a:r>
          </a:p>
          <a:p>
            <a:endParaRPr lang="en-US" dirty="0"/>
          </a:p>
        </p:txBody>
      </p:sp>
    </p:spTree>
    <p:extLst>
      <p:ext uri="{BB962C8B-B14F-4D97-AF65-F5344CB8AC3E}">
        <p14:creationId xmlns:p14="http://schemas.microsoft.com/office/powerpoint/2010/main" val="2541601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56B58-EAF1-4A6A-C6C6-3F905B5BA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959DBF-F0BA-A066-D462-457228C58AE1}"/>
              </a:ext>
            </a:extLst>
          </p:cNvPr>
          <p:cNvSpPr>
            <a:spLocks noGrp="1"/>
          </p:cNvSpPr>
          <p:nvPr>
            <p:ph type="title"/>
          </p:nvPr>
        </p:nvSpPr>
        <p:spPr/>
        <p:txBody>
          <a:bodyPr/>
          <a:lstStyle/>
          <a:p>
            <a:r>
              <a:rPr lang="en-US" dirty="0"/>
              <a:t>New York City Flexible Benefits Program (IRC 125)</a:t>
            </a:r>
          </a:p>
        </p:txBody>
      </p:sp>
      <p:sp>
        <p:nvSpPr>
          <p:cNvPr id="4" name="Text Placeholder 3">
            <a:extLst>
              <a:ext uri="{FF2B5EF4-FFF2-40B4-BE49-F238E27FC236}">
                <a16:creationId xmlns:a16="http://schemas.microsoft.com/office/drawing/2014/main" id="{DF22877C-10FC-237B-48C9-21E0B66B37CA}"/>
              </a:ext>
            </a:extLst>
          </p:cNvPr>
          <p:cNvSpPr>
            <a:spLocks noGrp="1"/>
          </p:cNvSpPr>
          <p:nvPr>
            <p:ph type="body" sz="quarter" idx="12"/>
          </p:nvPr>
        </p:nvSpPr>
        <p:spPr>
          <a:xfrm>
            <a:off x="694103" y="1262743"/>
            <a:ext cx="9923079" cy="3608529"/>
          </a:xfrm>
        </p:spPr>
        <p:txBody>
          <a:bodyPr/>
          <a:lstStyle/>
          <a:p>
            <a:r>
              <a:rPr lang="en-US" sz="2200" dirty="0"/>
              <a:t>If federal Form W-2 (box 14) shows an amount that was deducted or deferred under a flexible benefits program established by New York City or certain other New York City public employers on your or a decedent’s behalf, then include this amount on Form IT-225, line 1 using code A-101.</a:t>
            </a:r>
          </a:p>
          <a:p>
            <a:r>
              <a:rPr lang="en-US" sz="2200" dirty="0"/>
              <a:t>These amounts will be listed on the W-2 as IRC 125, similar to the 414(h) contributions.</a:t>
            </a:r>
          </a:p>
          <a:p>
            <a:r>
              <a:rPr lang="en-US" sz="2200" dirty="0"/>
              <a:t>See Form IT-225 instructions for a list of </a:t>
            </a:r>
            <a:r>
              <a:rPr lang="en-US" sz="2200" i="1" dirty="0"/>
              <a:t>certain other New York City public employers.</a:t>
            </a:r>
            <a:endParaRPr lang="en-US" sz="2200" dirty="0"/>
          </a:p>
        </p:txBody>
      </p:sp>
      <p:sp>
        <p:nvSpPr>
          <p:cNvPr id="6" name="Text Placeholder 2">
            <a:extLst>
              <a:ext uri="{FF2B5EF4-FFF2-40B4-BE49-F238E27FC236}">
                <a16:creationId xmlns:a16="http://schemas.microsoft.com/office/drawing/2014/main" id="{A0B804B5-B581-534B-7342-6FB474FFF6EB}"/>
              </a:ext>
            </a:extLst>
          </p:cNvPr>
          <p:cNvSpPr txBox="1">
            <a:spLocks/>
          </p:cNvSpPr>
          <p:nvPr/>
        </p:nvSpPr>
        <p:spPr>
          <a:xfrm>
            <a:off x="756507" y="994598"/>
            <a:ext cx="10132210" cy="981347"/>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752531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04A7D-FDC6-0984-F923-2AEBFA790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851C7-29CB-D42E-37E4-D3354FFF54CD}"/>
              </a:ext>
            </a:extLst>
          </p:cNvPr>
          <p:cNvSpPr>
            <a:spLocks noGrp="1"/>
          </p:cNvSpPr>
          <p:nvPr>
            <p:ph type="title"/>
          </p:nvPr>
        </p:nvSpPr>
        <p:spPr/>
        <p:txBody>
          <a:bodyPr/>
          <a:lstStyle/>
          <a:p>
            <a:r>
              <a:rPr lang="en-US" sz="2800" dirty="0"/>
              <a:t>New York 529 College Savings Plan Distributions</a:t>
            </a:r>
          </a:p>
        </p:txBody>
      </p:sp>
      <p:sp>
        <p:nvSpPr>
          <p:cNvPr id="4" name="Text Placeholder 3">
            <a:extLst>
              <a:ext uri="{FF2B5EF4-FFF2-40B4-BE49-F238E27FC236}">
                <a16:creationId xmlns:a16="http://schemas.microsoft.com/office/drawing/2014/main" id="{E1284F36-53A9-E644-2B19-44DB0DDD2CE4}"/>
              </a:ext>
            </a:extLst>
          </p:cNvPr>
          <p:cNvSpPr>
            <a:spLocks noGrp="1"/>
          </p:cNvSpPr>
          <p:nvPr>
            <p:ph type="body" sz="quarter" idx="12"/>
          </p:nvPr>
        </p:nvSpPr>
        <p:spPr>
          <a:xfrm>
            <a:off x="572813" y="1328058"/>
            <a:ext cx="10113369" cy="3822012"/>
          </a:xfrm>
        </p:spPr>
        <p:txBody>
          <a:bodyPr/>
          <a:lstStyle/>
          <a:p>
            <a:r>
              <a:rPr lang="en-US" dirty="0"/>
              <a:t>New York State's college savings program (or 529 Plan) is a way to save money for college education.</a:t>
            </a:r>
          </a:p>
          <a:p>
            <a:r>
              <a:rPr lang="en-US" dirty="0"/>
              <a:t>Taxpayers can subtract some or all their yearly contributions from their NYAGI (see the New York subtractions).</a:t>
            </a:r>
          </a:p>
          <a:p>
            <a:r>
              <a:rPr lang="en-US" dirty="0"/>
              <a:t>However, if these contributions are withdrawn and not used for a qualified purpose, the distribution may be considered </a:t>
            </a:r>
            <a:r>
              <a:rPr lang="en-US" b="1" dirty="0">
                <a:solidFill>
                  <a:srgbClr val="0B5D66"/>
                </a:solidFill>
              </a:rPr>
              <a:t>nonqualified</a:t>
            </a:r>
            <a:r>
              <a:rPr lang="en-US" dirty="0"/>
              <a:t> and may need to be added back to NYAGI for the year the funds are distributed.  </a:t>
            </a:r>
          </a:p>
          <a:p>
            <a:r>
              <a:rPr lang="en-US" dirty="0"/>
              <a:t>This is not a direct addback of the distribution; the line 22 worksheet must be completed to determine the amount.</a:t>
            </a:r>
          </a:p>
        </p:txBody>
      </p:sp>
      <p:sp>
        <p:nvSpPr>
          <p:cNvPr id="6" name="Text Placeholder 2">
            <a:extLst>
              <a:ext uri="{FF2B5EF4-FFF2-40B4-BE49-F238E27FC236}">
                <a16:creationId xmlns:a16="http://schemas.microsoft.com/office/drawing/2014/main" id="{0BD37775-C4D6-742C-A40E-A6596BB22604}"/>
              </a:ext>
            </a:extLst>
          </p:cNvPr>
          <p:cNvSpPr txBox="1">
            <a:spLocks/>
          </p:cNvSpPr>
          <p:nvPr/>
        </p:nvSpPr>
        <p:spPr>
          <a:xfrm>
            <a:off x="541282" y="5354856"/>
            <a:ext cx="9816661" cy="672772"/>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67643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A1A1A-C44E-9EDA-EC20-6596306818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9153C0-7E45-7DF8-8EAD-68A6E4FDA6BA}"/>
              </a:ext>
            </a:extLst>
          </p:cNvPr>
          <p:cNvSpPr>
            <a:spLocks noGrp="1"/>
          </p:cNvSpPr>
          <p:nvPr>
            <p:ph type="title"/>
          </p:nvPr>
        </p:nvSpPr>
        <p:spPr/>
        <p:txBody>
          <a:bodyPr/>
          <a:lstStyle/>
          <a:p>
            <a:r>
              <a:rPr lang="en-US" dirty="0"/>
              <a:t>Common New York State Subtractions</a:t>
            </a:r>
          </a:p>
        </p:txBody>
      </p:sp>
      <p:sp>
        <p:nvSpPr>
          <p:cNvPr id="4" name="Text Placeholder 3">
            <a:extLst>
              <a:ext uri="{FF2B5EF4-FFF2-40B4-BE49-F238E27FC236}">
                <a16:creationId xmlns:a16="http://schemas.microsoft.com/office/drawing/2014/main" id="{77130537-8AEF-2B8C-9920-6E8AC7C60C07}"/>
              </a:ext>
            </a:extLst>
          </p:cNvPr>
          <p:cNvSpPr>
            <a:spLocks noGrp="1"/>
          </p:cNvSpPr>
          <p:nvPr>
            <p:ph type="body" sz="quarter" idx="12"/>
          </p:nvPr>
        </p:nvSpPr>
        <p:spPr>
          <a:xfrm>
            <a:off x="702881" y="1229990"/>
            <a:ext cx="10515600" cy="2513013"/>
          </a:xfrm>
        </p:spPr>
        <p:txBody>
          <a:bodyPr/>
          <a:lstStyle/>
          <a:p>
            <a:pPr marL="274320">
              <a:lnSpc>
                <a:spcPct val="120000"/>
              </a:lnSpc>
              <a:spcBef>
                <a:spcPts val="600"/>
              </a:spcBef>
              <a:buSzPct val="100000"/>
            </a:pPr>
            <a:r>
              <a:rPr lang="en-US" dirty="0"/>
              <a:t>refunds, credits, or offsets of state and local income taxes</a:t>
            </a:r>
          </a:p>
          <a:p>
            <a:pPr marL="274320">
              <a:lnSpc>
                <a:spcPct val="120000"/>
              </a:lnSpc>
              <a:spcBef>
                <a:spcPts val="600"/>
              </a:spcBef>
              <a:buSzPct val="100000"/>
            </a:pPr>
            <a:r>
              <a:rPr lang="en-US" dirty="0"/>
              <a:t>interest on U.S. government bonds</a:t>
            </a:r>
          </a:p>
          <a:p>
            <a:pPr marL="274320">
              <a:lnSpc>
                <a:spcPct val="120000"/>
              </a:lnSpc>
              <a:spcBef>
                <a:spcPts val="600"/>
              </a:spcBef>
              <a:buSzPct val="100000"/>
            </a:pPr>
            <a:r>
              <a:rPr lang="en-US" dirty="0"/>
              <a:t>New York 529 college savings program</a:t>
            </a:r>
          </a:p>
          <a:p>
            <a:pPr marL="274320">
              <a:lnSpc>
                <a:spcPct val="120000"/>
              </a:lnSpc>
              <a:spcBef>
                <a:spcPts val="600"/>
              </a:spcBef>
              <a:buSzPct val="100000"/>
            </a:pPr>
            <a:r>
              <a:rPr lang="en-US" dirty="0"/>
              <a:t>student loans discharged or forgiven under any federally authorized program</a:t>
            </a:r>
          </a:p>
          <a:p>
            <a:pPr marL="274320">
              <a:lnSpc>
                <a:spcPct val="120000"/>
              </a:lnSpc>
              <a:spcBef>
                <a:spcPts val="600"/>
              </a:spcBef>
              <a:buSzPct val="100000"/>
            </a:pPr>
            <a:r>
              <a:rPr lang="en-US" dirty="0"/>
              <a:t>pension modifications</a:t>
            </a:r>
          </a:p>
          <a:p>
            <a:pPr marL="64008" indent="0">
              <a:buNone/>
            </a:pPr>
            <a:endParaRPr lang="en-US" dirty="0"/>
          </a:p>
        </p:txBody>
      </p:sp>
    </p:spTree>
    <p:extLst>
      <p:ext uri="{BB962C8B-B14F-4D97-AF65-F5344CB8AC3E}">
        <p14:creationId xmlns:p14="http://schemas.microsoft.com/office/powerpoint/2010/main" val="4061552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person, computer, computer&#10;&#10;AI-generated content may be incorrect.">
            <a:extLst>
              <a:ext uri="{FF2B5EF4-FFF2-40B4-BE49-F238E27FC236}">
                <a16:creationId xmlns:a16="http://schemas.microsoft.com/office/drawing/2014/main" id="{05AD5143-1F76-1FC7-8756-C0FDD0A0FF53}"/>
              </a:ext>
            </a:extLst>
          </p:cNvPr>
          <p:cNvPicPr>
            <a:picLocks noChangeAspect="1"/>
          </p:cNvPicPr>
          <p:nvPr/>
        </p:nvPicPr>
        <p:blipFill>
          <a:blip r:embed="rId3" cstate="screen">
            <a:extLst>
              <a:ext uri="{28A0092B-C50C-407E-A947-70E740481C1C}">
                <a14:useLocalDpi xmlns:a14="http://schemas.microsoft.com/office/drawing/2010/main"/>
              </a:ext>
            </a:extLst>
          </a:blip>
          <a:srcRect l="715" t="16220" r="-78"/>
          <a:stretch/>
        </p:blipFill>
        <p:spPr>
          <a:xfrm>
            <a:off x="0" y="0"/>
            <a:ext cx="12201525" cy="6858000"/>
          </a:xfrm>
          <a:prstGeom prst="rect">
            <a:avLst/>
          </a:prstGeom>
        </p:spPr>
      </p:pic>
      <p:grpSp>
        <p:nvGrpSpPr>
          <p:cNvPr id="3" name="Group 2">
            <a:extLst>
              <a:ext uri="{FF2B5EF4-FFF2-40B4-BE49-F238E27FC236}">
                <a16:creationId xmlns:a16="http://schemas.microsoft.com/office/drawing/2014/main" id="{7BD6A56A-D92C-32D9-CE42-BDCF257C781F}"/>
              </a:ext>
            </a:extLst>
          </p:cNvPr>
          <p:cNvGrpSpPr/>
          <p:nvPr/>
        </p:nvGrpSpPr>
        <p:grpSpPr>
          <a:xfrm>
            <a:off x="0" y="4372584"/>
            <a:ext cx="12192000" cy="883658"/>
            <a:chOff x="0" y="3429000"/>
            <a:chExt cx="12192000" cy="883658"/>
          </a:xfrm>
        </p:grpSpPr>
        <p:sp>
          <p:nvSpPr>
            <p:cNvPr id="4" name="Rectangle 3">
              <a:extLst>
                <a:ext uri="{FF2B5EF4-FFF2-40B4-BE49-F238E27FC236}">
                  <a16:creationId xmlns:a16="http://schemas.microsoft.com/office/drawing/2014/main" id="{0BF72A02-B132-5EC0-2D3A-65BEEE09AE39}"/>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6" name="Straight Connector 5">
              <a:extLst>
                <a:ext uri="{FF2B5EF4-FFF2-40B4-BE49-F238E27FC236}">
                  <a16:creationId xmlns:a16="http://schemas.microsoft.com/office/drawing/2014/main" id="{3701EE47-E1BD-311E-A4D5-7B11BFD93E30}"/>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9768B10-95EC-D3AE-2390-EAB4A65E13D0}"/>
                </a:ext>
              </a:extLst>
            </p:cNvPr>
            <p:cNvSpPr txBox="1">
              <a:spLocks/>
            </p:cNvSpPr>
            <p:nvPr/>
          </p:nvSpPr>
          <p:spPr>
            <a:xfrm>
              <a:off x="0" y="3530195"/>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Online Training and Resources</a:t>
              </a:r>
            </a:p>
          </p:txBody>
        </p:sp>
        <p:cxnSp>
          <p:nvCxnSpPr>
            <p:cNvPr id="9" name="Straight Connector 8">
              <a:extLst>
                <a:ext uri="{FF2B5EF4-FFF2-40B4-BE49-F238E27FC236}">
                  <a16:creationId xmlns:a16="http://schemas.microsoft.com/office/drawing/2014/main" id="{95B68D95-504E-CFEF-175E-33FEC607AA78}"/>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5516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03CF0-89F7-9EB6-4032-82BF98D5DA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55E28-9EDE-E699-4069-3D05C0256E7E}"/>
              </a:ext>
            </a:extLst>
          </p:cNvPr>
          <p:cNvSpPr>
            <a:spLocks noGrp="1"/>
          </p:cNvSpPr>
          <p:nvPr>
            <p:ph type="title"/>
          </p:nvPr>
        </p:nvSpPr>
        <p:spPr/>
        <p:txBody>
          <a:bodyPr/>
          <a:lstStyle/>
          <a:p>
            <a:r>
              <a:rPr lang="en-US" dirty="0"/>
              <a:t>Taxable Refunds, Credits, and Offsets</a:t>
            </a:r>
          </a:p>
        </p:txBody>
      </p:sp>
      <p:sp>
        <p:nvSpPr>
          <p:cNvPr id="4" name="Text Placeholder 3">
            <a:extLst>
              <a:ext uri="{FF2B5EF4-FFF2-40B4-BE49-F238E27FC236}">
                <a16:creationId xmlns:a16="http://schemas.microsoft.com/office/drawing/2014/main" id="{04DAAA20-A612-E422-B17F-F6F5EE8BA693}"/>
              </a:ext>
            </a:extLst>
          </p:cNvPr>
          <p:cNvSpPr>
            <a:spLocks noGrp="1"/>
          </p:cNvSpPr>
          <p:nvPr>
            <p:ph type="body" sz="quarter" idx="12"/>
          </p:nvPr>
        </p:nvSpPr>
        <p:spPr>
          <a:xfrm>
            <a:off x="723900" y="1251857"/>
            <a:ext cx="9759043" cy="4497302"/>
          </a:xfrm>
        </p:spPr>
        <p:txBody>
          <a:bodyPr/>
          <a:lstStyle/>
          <a:p>
            <a:r>
              <a:rPr lang="en-US" dirty="0"/>
              <a:t>If an amount is entered for taxable refunds, credits, or offsets of state and local income taxes on the taxpayer’s federal return, report that amount on line 4 of the New York State return. </a:t>
            </a:r>
          </a:p>
          <a:p>
            <a:r>
              <a:rPr lang="en-US" dirty="0"/>
              <a:t>This income is not taxed by New York State, and should be subtracted on Form IT-201, line 25, or Form IT-203, line 24.</a:t>
            </a:r>
          </a:p>
          <a:p>
            <a:r>
              <a:rPr lang="en-US" dirty="0"/>
              <a:t>The amounts reported on line 4 must be the same as line 25 on Form IT-201 or line 24 on Form IT-203. </a:t>
            </a:r>
          </a:p>
          <a:p>
            <a:endParaRPr lang="en-US" dirty="0"/>
          </a:p>
        </p:txBody>
      </p:sp>
    </p:spTree>
    <p:extLst>
      <p:ext uri="{BB962C8B-B14F-4D97-AF65-F5344CB8AC3E}">
        <p14:creationId xmlns:p14="http://schemas.microsoft.com/office/powerpoint/2010/main" val="1697502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22CAD-B80B-9225-9DFA-179817FE72F7}"/>
              </a:ext>
            </a:extLst>
          </p:cNvPr>
          <p:cNvSpPr>
            <a:spLocks noGrp="1"/>
          </p:cNvSpPr>
          <p:nvPr>
            <p:ph type="title"/>
          </p:nvPr>
        </p:nvSpPr>
        <p:spPr/>
        <p:txBody>
          <a:bodyPr/>
          <a:lstStyle/>
          <a:p>
            <a:r>
              <a:rPr lang="en-US" dirty="0"/>
              <a:t>Interest Income on U.S. Government Bonds</a:t>
            </a:r>
          </a:p>
        </p:txBody>
      </p:sp>
      <p:sp>
        <p:nvSpPr>
          <p:cNvPr id="4" name="Text Placeholder 3">
            <a:extLst>
              <a:ext uri="{FF2B5EF4-FFF2-40B4-BE49-F238E27FC236}">
                <a16:creationId xmlns:a16="http://schemas.microsoft.com/office/drawing/2014/main" id="{E23333AE-CBAC-0314-680A-DF7A0F5AF4A4}"/>
              </a:ext>
            </a:extLst>
          </p:cNvPr>
          <p:cNvSpPr>
            <a:spLocks noGrp="1"/>
          </p:cNvSpPr>
          <p:nvPr>
            <p:ph type="body" sz="quarter" idx="12"/>
          </p:nvPr>
        </p:nvSpPr>
        <p:spPr>
          <a:xfrm>
            <a:off x="723900" y="1175657"/>
            <a:ext cx="9399813" cy="3166436"/>
          </a:xfrm>
        </p:spPr>
        <p:txBody>
          <a:bodyPr/>
          <a:lstStyle/>
          <a:p>
            <a:r>
              <a:rPr lang="en-US" dirty="0"/>
              <a:t>Interest income on bonds or other obligations of the U.S. government is </a:t>
            </a:r>
            <a:r>
              <a:rPr lang="en-US" b="1" dirty="0"/>
              <a:t>not</a:t>
            </a:r>
            <a:r>
              <a:rPr lang="en-US" dirty="0"/>
              <a:t> taxed by New York.</a:t>
            </a:r>
          </a:p>
          <a:p>
            <a:r>
              <a:rPr lang="en-US" dirty="0"/>
              <a:t>If the taxpayer had interest income from U.S. government bonds or other U.S. government obligations, they may be eligible for subtraction on Form IT-201, line 28, or Form IT-203, line 27.</a:t>
            </a:r>
          </a:p>
          <a:p>
            <a:r>
              <a:rPr lang="en-US" dirty="0"/>
              <a:t>For more information, see TSB-M-95(4)I, </a:t>
            </a:r>
            <a:r>
              <a:rPr lang="en-US" i="1" dirty="0"/>
              <a:t>New York Tax Treatment of Interest Income on Federal, State, and Municipal Bonds and Obligations</a:t>
            </a:r>
            <a:r>
              <a:rPr lang="en-US" dirty="0"/>
              <a:t>. </a:t>
            </a:r>
          </a:p>
          <a:p>
            <a:endParaRPr lang="en-US" dirty="0"/>
          </a:p>
        </p:txBody>
      </p:sp>
    </p:spTree>
    <p:extLst>
      <p:ext uri="{BB962C8B-B14F-4D97-AF65-F5344CB8AC3E}">
        <p14:creationId xmlns:p14="http://schemas.microsoft.com/office/powerpoint/2010/main" val="1444693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20304-3FDB-F454-5384-B53AA2C87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2F18B8-16B1-4001-F053-9B2BD0709C85}"/>
              </a:ext>
            </a:extLst>
          </p:cNvPr>
          <p:cNvSpPr>
            <a:spLocks noGrp="1"/>
          </p:cNvSpPr>
          <p:nvPr>
            <p:ph type="title"/>
          </p:nvPr>
        </p:nvSpPr>
        <p:spPr>
          <a:xfrm>
            <a:off x="617692" y="177250"/>
            <a:ext cx="11411021" cy="347779"/>
          </a:xfrm>
        </p:spPr>
        <p:txBody>
          <a:bodyPr/>
          <a:lstStyle/>
          <a:p>
            <a:r>
              <a:rPr lang="en-US" dirty="0"/>
              <a:t>NY 529 College Savings Program Deduction/Earnings Distribution</a:t>
            </a:r>
          </a:p>
        </p:txBody>
      </p:sp>
      <p:sp>
        <p:nvSpPr>
          <p:cNvPr id="4" name="Text Placeholder 3">
            <a:extLst>
              <a:ext uri="{FF2B5EF4-FFF2-40B4-BE49-F238E27FC236}">
                <a16:creationId xmlns:a16="http://schemas.microsoft.com/office/drawing/2014/main" id="{B5223AC8-8562-4982-1FB1-C3760CBBCA49}"/>
              </a:ext>
            </a:extLst>
          </p:cNvPr>
          <p:cNvSpPr>
            <a:spLocks noGrp="1"/>
          </p:cNvSpPr>
          <p:nvPr>
            <p:ph type="body" sz="quarter" idx="12"/>
          </p:nvPr>
        </p:nvSpPr>
        <p:spPr>
          <a:xfrm>
            <a:off x="723899" y="1030862"/>
            <a:ext cx="9954987" cy="5050597"/>
          </a:xfrm>
        </p:spPr>
        <p:txBody>
          <a:bodyPr/>
          <a:lstStyle/>
          <a:p>
            <a:pPr marL="64008" indent="0">
              <a:spcBef>
                <a:spcPts val="800"/>
              </a:spcBef>
              <a:buNone/>
            </a:pPr>
            <a:r>
              <a:rPr lang="en-US" b="1" dirty="0">
                <a:solidFill>
                  <a:srgbClr val="0B5D66"/>
                </a:solidFill>
              </a:rPr>
              <a:t>For contributions to or a withdrawal from one or more tuition savings accounts established under New York's 529 college savings program:</a:t>
            </a:r>
          </a:p>
          <a:p>
            <a:pPr>
              <a:spcBef>
                <a:spcPts val="800"/>
              </a:spcBef>
            </a:pPr>
            <a:r>
              <a:rPr lang="en-US" b="1" dirty="0">
                <a:solidFill>
                  <a:srgbClr val="0B5D66"/>
                </a:solidFill>
              </a:rPr>
              <a:t>Contributions</a:t>
            </a:r>
            <a:r>
              <a:rPr lang="en-US" dirty="0"/>
              <a:t>: as an account owner, the taxpayer may be eligible to subtract up to $5,000 ($10,000 for married taxpayers filing a joint return). Complete the line 30 worksheet in the IT-201 instructions.</a:t>
            </a:r>
          </a:p>
          <a:p>
            <a:pPr>
              <a:spcBef>
                <a:spcPts val="800"/>
              </a:spcBef>
            </a:pPr>
            <a:r>
              <a:rPr lang="en-US" b="1" dirty="0">
                <a:solidFill>
                  <a:srgbClr val="0B5D66"/>
                </a:solidFill>
              </a:rPr>
              <a:t>Withdrawals</a:t>
            </a:r>
            <a:r>
              <a:rPr lang="en-US" dirty="0"/>
              <a:t>: as an account owner, if the taxpayer made a withdrawal and part of the withdrawal was included in their federal adjusted gross income, then enter that amount on line 2 of the line 30 worksheet in the IT-201 instructions. </a:t>
            </a:r>
          </a:p>
          <a:p>
            <a:pPr lvl="1">
              <a:spcBef>
                <a:spcPts val="800"/>
              </a:spcBef>
            </a:pPr>
            <a:r>
              <a:rPr lang="en-US" dirty="0"/>
              <a:t>For IT-203 filers, see IT-225 instructions and enter that amount on        Form IT-225, Section B, using code S-104.</a:t>
            </a:r>
          </a:p>
          <a:p>
            <a:pPr lvl="1">
              <a:spcBef>
                <a:spcPts val="800"/>
              </a:spcBef>
            </a:pPr>
            <a:r>
              <a:rPr lang="en-US" dirty="0"/>
              <a:t>See IT-225 instructions for nonqualified withdrawals. </a:t>
            </a:r>
          </a:p>
          <a:p>
            <a:pPr lvl="1">
              <a:spcBef>
                <a:spcPts val="800"/>
              </a:spcBef>
            </a:pPr>
            <a:endParaRPr lang="en-US" dirty="0"/>
          </a:p>
        </p:txBody>
      </p:sp>
    </p:spTree>
    <p:extLst>
      <p:ext uri="{BB962C8B-B14F-4D97-AF65-F5344CB8AC3E}">
        <p14:creationId xmlns:p14="http://schemas.microsoft.com/office/powerpoint/2010/main" val="1068996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87CEA-1F46-8F5C-360A-F254D5969283}"/>
              </a:ext>
            </a:extLst>
          </p:cNvPr>
          <p:cNvSpPr>
            <a:spLocks noGrp="1"/>
          </p:cNvSpPr>
          <p:nvPr>
            <p:ph type="title"/>
          </p:nvPr>
        </p:nvSpPr>
        <p:spPr/>
        <p:txBody>
          <a:bodyPr/>
          <a:lstStyle/>
          <a:p>
            <a:r>
              <a:rPr lang="en-US" dirty="0"/>
              <a:t>Student Loans Discharged or Forgiven </a:t>
            </a:r>
          </a:p>
        </p:txBody>
      </p:sp>
      <p:sp>
        <p:nvSpPr>
          <p:cNvPr id="3" name="Text Placeholder 2">
            <a:extLst>
              <a:ext uri="{FF2B5EF4-FFF2-40B4-BE49-F238E27FC236}">
                <a16:creationId xmlns:a16="http://schemas.microsoft.com/office/drawing/2014/main" id="{D20D9154-6F92-4BD3-8C82-E3FB888CF465}"/>
              </a:ext>
            </a:extLst>
          </p:cNvPr>
          <p:cNvSpPr>
            <a:spLocks noGrp="1"/>
          </p:cNvSpPr>
          <p:nvPr>
            <p:ph type="body" sz="quarter" idx="11"/>
          </p:nvPr>
        </p:nvSpPr>
        <p:spPr>
          <a:xfrm>
            <a:off x="617692" y="1292663"/>
            <a:ext cx="10515599" cy="503021"/>
          </a:xfrm>
        </p:spPr>
        <p:txBody>
          <a:bodyPr/>
          <a:lstStyle/>
          <a:p>
            <a:r>
              <a:rPr lang="en-US" dirty="0"/>
              <a:t>For student loans discharged or forgiven under any federally authorized program:</a:t>
            </a:r>
          </a:p>
        </p:txBody>
      </p:sp>
      <p:sp>
        <p:nvSpPr>
          <p:cNvPr id="4" name="Text Placeholder 3">
            <a:extLst>
              <a:ext uri="{FF2B5EF4-FFF2-40B4-BE49-F238E27FC236}">
                <a16:creationId xmlns:a16="http://schemas.microsoft.com/office/drawing/2014/main" id="{26A116CC-CD64-3E2D-FED9-0B102BFA378B}"/>
              </a:ext>
            </a:extLst>
          </p:cNvPr>
          <p:cNvSpPr>
            <a:spLocks noGrp="1"/>
          </p:cNvSpPr>
          <p:nvPr>
            <p:ph type="body" sz="quarter" idx="12"/>
          </p:nvPr>
        </p:nvSpPr>
        <p:spPr>
          <a:xfrm>
            <a:off x="723899" y="2172493"/>
            <a:ext cx="10409392" cy="2513013"/>
          </a:xfrm>
        </p:spPr>
        <p:txBody>
          <a:bodyPr/>
          <a:lstStyle/>
          <a:p>
            <a:r>
              <a:rPr lang="en-US" b="1" dirty="0"/>
              <a:t>If </a:t>
            </a:r>
            <a:r>
              <a:rPr lang="en-US" dirty="0"/>
              <a:t>the taxpayer has any student loan discharged or forgiven by the Secretary of Education allowed under any federally authorized program, </a:t>
            </a:r>
            <a:r>
              <a:rPr lang="en-US" b="1" dirty="0"/>
              <a:t>then </a:t>
            </a:r>
            <a:r>
              <a:rPr lang="en-US" dirty="0"/>
              <a:t>include the amount of the discharged or forgiven student loan to the extent it was included in federal adjusted gross income.</a:t>
            </a:r>
          </a:p>
          <a:p>
            <a:pPr lvl="1"/>
            <a:r>
              <a:rPr lang="en-US" b="1" dirty="0"/>
              <a:t>Note:</a:t>
            </a:r>
            <a:r>
              <a:rPr lang="en-US" dirty="0"/>
              <a:t> Do </a:t>
            </a:r>
            <a:r>
              <a:rPr lang="en-US" b="1" dirty="0"/>
              <a:t>not </a:t>
            </a:r>
            <a:r>
              <a:rPr lang="en-US" dirty="0"/>
              <a:t>include any amount as a subtraction modification if it was not included in federal adjusted gross income.</a:t>
            </a:r>
          </a:p>
          <a:p>
            <a:r>
              <a:rPr lang="en-US" dirty="0"/>
              <a:t>See the IT-225 Form instructions for the </a:t>
            </a:r>
            <a:r>
              <a:rPr lang="en-US" i="1" dirty="0"/>
              <a:t>deduction for student loans discharged due to death or disability</a:t>
            </a:r>
            <a:r>
              <a:rPr lang="en-US" dirty="0"/>
              <a:t>. </a:t>
            </a:r>
          </a:p>
          <a:p>
            <a:endParaRPr lang="en-US" dirty="0"/>
          </a:p>
        </p:txBody>
      </p:sp>
    </p:spTree>
    <p:extLst>
      <p:ext uri="{BB962C8B-B14F-4D97-AF65-F5344CB8AC3E}">
        <p14:creationId xmlns:p14="http://schemas.microsoft.com/office/powerpoint/2010/main" val="159096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F3930-6D12-D333-88AC-16201415F5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9FA0D1-53EC-5CD0-4216-FA7B38BD97CE}"/>
              </a:ext>
            </a:extLst>
          </p:cNvPr>
          <p:cNvSpPr>
            <a:spLocks noGrp="1"/>
          </p:cNvSpPr>
          <p:nvPr>
            <p:ph type="title"/>
          </p:nvPr>
        </p:nvSpPr>
        <p:spPr/>
        <p:txBody>
          <a:bodyPr/>
          <a:lstStyle/>
          <a:p>
            <a:r>
              <a:rPr lang="en-US" dirty="0"/>
              <a:t>Subtraction Modifications</a:t>
            </a:r>
          </a:p>
        </p:txBody>
      </p:sp>
      <p:sp>
        <p:nvSpPr>
          <p:cNvPr id="3" name="Text Placeholder 2">
            <a:extLst>
              <a:ext uri="{FF2B5EF4-FFF2-40B4-BE49-F238E27FC236}">
                <a16:creationId xmlns:a16="http://schemas.microsoft.com/office/drawing/2014/main" id="{8696514B-CEED-E563-CDBE-C7E89453ACC6}"/>
              </a:ext>
            </a:extLst>
          </p:cNvPr>
          <p:cNvSpPr>
            <a:spLocks noGrp="1"/>
          </p:cNvSpPr>
          <p:nvPr>
            <p:ph type="body" sz="quarter" idx="11"/>
          </p:nvPr>
        </p:nvSpPr>
        <p:spPr/>
        <p:txBody>
          <a:bodyPr/>
          <a:lstStyle/>
          <a:p>
            <a:r>
              <a:rPr lang="en-US" dirty="0"/>
              <a:t>Other Common NYS Subtractions</a:t>
            </a:r>
          </a:p>
        </p:txBody>
      </p:sp>
      <p:sp>
        <p:nvSpPr>
          <p:cNvPr id="4" name="Text Placeholder 3">
            <a:extLst>
              <a:ext uri="{FF2B5EF4-FFF2-40B4-BE49-F238E27FC236}">
                <a16:creationId xmlns:a16="http://schemas.microsoft.com/office/drawing/2014/main" id="{D80A7C32-E514-6112-96C9-1AACACF7E181}"/>
              </a:ext>
            </a:extLst>
          </p:cNvPr>
          <p:cNvSpPr>
            <a:spLocks noGrp="1"/>
          </p:cNvSpPr>
          <p:nvPr>
            <p:ph type="body" sz="quarter" idx="12"/>
          </p:nvPr>
        </p:nvSpPr>
        <p:spPr>
          <a:xfrm>
            <a:off x="713390" y="2154899"/>
            <a:ext cx="8830003" cy="3736258"/>
          </a:xfrm>
        </p:spPr>
        <p:txBody>
          <a:bodyPr/>
          <a:lstStyle/>
          <a:p>
            <a:pPr marL="171450" indent="-171450">
              <a:spcBef>
                <a:spcPts val="1800"/>
              </a:spcBef>
            </a:pPr>
            <a:r>
              <a:rPr lang="en-US" dirty="0"/>
              <a:t>military combat pay</a:t>
            </a:r>
          </a:p>
          <a:p>
            <a:pPr marL="171450" indent="-171450">
              <a:spcBef>
                <a:spcPts val="1800"/>
              </a:spcBef>
            </a:pPr>
            <a:r>
              <a:rPr lang="en-US" dirty="0"/>
              <a:t>military pay (Form IT-203 filers only)</a:t>
            </a:r>
          </a:p>
          <a:p>
            <a:pPr marL="171450" indent="-171450">
              <a:spcBef>
                <a:spcPts val="1800"/>
              </a:spcBef>
            </a:pPr>
            <a:r>
              <a:rPr lang="en-US" dirty="0"/>
              <a:t>disability income exclusion</a:t>
            </a:r>
          </a:p>
          <a:p>
            <a:pPr marL="171450" indent="-171450">
              <a:spcBef>
                <a:spcPts val="1800"/>
              </a:spcBef>
            </a:pPr>
            <a:r>
              <a:rPr lang="en-US" dirty="0"/>
              <a:t>pension and annuity income modifications</a:t>
            </a:r>
          </a:p>
          <a:p>
            <a:pPr marL="64008" indent="0">
              <a:buNone/>
            </a:pPr>
            <a:endParaRPr lang="en-US" dirty="0"/>
          </a:p>
        </p:txBody>
      </p:sp>
    </p:spTree>
    <p:extLst>
      <p:ext uri="{BB962C8B-B14F-4D97-AF65-F5344CB8AC3E}">
        <p14:creationId xmlns:p14="http://schemas.microsoft.com/office/powerpoint/2010/main" val="3659607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B7BFA-A20C-F042-BCD9-2DABB5E180B4}"/>
            </a:ext>
          </a:extLst>
        </p:cNvPr>
        <p:cNvGrpSpPr/>
        <p:nvPr/>
      </p:nvGrpSpPr>
      <p:grpSpPr>
        <a:xfrm>
          <a:off x="0" y="0"/>
          <a:ext cx="0" cy="0"/>
          <a:chOff x="0" y="0"/>
          <a:chExt cx="0" cy="0"/>
        </a:xfrm>
      </p:grpSpPr>
      <p:pic>
        <p:nvPicPr>
          <p:cNvPr id="5" name="Picture 4" descr="A picture containing person, outdoor, plant&#10;&#10;AI-generated content may be incorrect.">
            <a:extLst>
              <a:ext uri="{FF2B5EF4-FFF2-40B4-BE49-F238E27FC236}">
                <a16:creationId xmlns:a16="http://schemas.microsoft.com/office/drawing/2014/main" id="{7B36F300-25DF-96BB-E272-E8153A5A4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grpSp>
        <p:nvGrpSpPr>
          <p:cNvPr id="4" name="Group 3">
            <a:extLst>
              <a:ext uri="{FF2B5EF4-FFF2-40B4-BE49-F238E27FC236}">
                <a16:creationId xmlns:a16="http://schemas.microsoft.com/office/drawing/2014/main" id="{8B02B800-CA05-188A-6352-AFCB2BA388BD}"/>
              </a:ext>
            </a:extLst>
          </p:cNvPr>
          <p:cNvGrpSpPr/>
          <p:nvPr/>
        </p:nvGrpSpPr>
        <p:grpSpPr>
          <a:xfrm>
            <a:off x="0" y="4372584"/>
            <a:ext cx="12192000" cy="883658"/>
            <a:chOff x="0" y="3429000"/>
            <a:chExt cx="12192000" cy="883658"/>
          </a:xfrm>
        </p:grpSpPr>
        <p:sp>
          <p:nvSpPr>
            <p:cNvPr id="8" name="Rectangle 7">
              <a:extLst>
                <a:ext uri="{FF2B5EF4-FFF2-40B4-BE49-F238E27FC236}">
                  <a16:creationId xmlns:a16="http://schemas.microsoft.com/office/drawing/2014/main" id="{5A33CA77-4FA2-CA12-4AB8-31AD8599968B}"/>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9" name="Straight Connector 8">
              <a:extLst>
                <a:ext uri="{FF2B5EF4-FFF2-40B4-BE49-F238E27FC236}">
                  <a16:creationId xmlns:a16="http://schemas.microsoft.com/office/drawing/2014/main" id="{E417EDD5-4250-0B3C-A2A3-071002535E5A}"/>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9EAC4E4-3C92-9AEF-7D37-AD31539DC993}"/>
                </a:ext>
              </a:extLst>
            </p:cNvPr>
            <p:cNvSpPr txBox="1">
              <a:spLocks/>
            </p:cNvSpPr>
            <p:nvPr/>
          </p:nvSpPr>
          <p:spPr>
            <a:xfrm>
              <a:off x="0" y="3517500"/>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Pension Modifications</a:t>
              </a:r>
            </a:p>
          </p:txBody>
        </p:sp>
        <p:cxnSp>
          <p:nvCxnSpPr>
            <p:cNvPr id="11" name="Straight Connector 10">
              <a:extLst>
                <a:ext uri="{FF2B5EF4-FFF2-40B4-BE49-F238E27FC236}">
                  <a16:creationId xmlns:a16="http://schemas.microsoft.com/office/drawing/2014/main" id="{AC5636DA-5AD9-6952-C3AB-CB4020EF6FDE}"/>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6970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BE82-54FE-3D26-B971-D25869473210}"/>
              </a:ext>
            </a:extLst>
          </p:cNvPr>
          <p:cNvSpPr>
            <a:spLocks noGrp="1"/>
          </p:cNvSpPr>
          <p:nvPr>
            <p:ph type="title"/>
          </p:nvPr>
        </p:nvSpPr>
        <p:spPr/>
        <p:txBody>
          <a:bodyPr/>
          <a:lstStyle/>
          <a:p>
            <a:r>
              <a:rPr lang="en-US" dirty="0"/>
              <a:t>Pension and Annuity Income </a:t>
            </a:r>
          </a:p>
        </p:txBody>
      </p:sp>
      <p:sp>
        <p:nvSpPr>
          <p:cNvPr id="3" name="Text Placeholder 3">
            <a:extLst>
              <a:ext uri="{FF2B5EF4-FFF2-40B4-BE49-F238E27FC236}">
                <a16:creationId xmlns:a16="http://schemas.microsoft.com/office/drawing/2014/main" id="{60E67E1F-A7AE-FA0F-A181-89D0F0A09825}"/>
              </a:ext>
            </a:extLst>
          </p:cNvPr>
          <p:cNvSpPr txBox="1">
            <a:spLocks/>
          </p:cNvSpPr>
          <p:nvPr/>
        </p:nvSpPr>
        <p:spPr>
          <a:xfrm>
            <a:off x="0" y="1773561"/>
            <a:ext cx="12192000" cy="5196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b="1" dirty="0">
                <a:solidFill>
                  <a:srgbClr val="0B5D66"/>
                </a:solidFill>
                <a:latin typeface="Proxima Nova Rg" panose="02000506030000020004" pitchFamily="50" charset="0"/>
              </a:rPr>
              <a:t>Pension income is not taxable in New York State when it is paid by: </a:t>
            </a:r>
            <a:endParaRPr lang="en-US" dirty="0">
              <a:latin typeface="Proxima Nova Rg" panose="02000506030000020004" pitchFamily="50" charset="0"/>
            </a:endParaRPr>
          </a:p>
        </p:txBody>
      </p:sp>
      <p:sp>
        <p:nvSpPr>
          <p:cNvPr id="5" name="Rectangle: Rounded Corners 4">
            <a:extLst>
              <a:ext uri="{FF2B5EF4-FFF2-40B4-BE49-F238E27FC236}">
                <a16:creationId xmlns:a16="http://schemas.microsoft.com/office/drawing/2014/main" id="{842D61EB-B4F8-6DC3-FBAB-DB78DF417D3D}"/>
              </a:ext>
            </a:extLst>
          </p:cNvPr>
          <p:cNvSpPr/>
          <p:nvPr/>
        </p:nvSpPr>
        <p:spPr>
          <a:xfrm>
            <a:off x="348363" y="2840682"/>
            <a:ext cx="3651620" cy="2252460"/>
          </a:xfrm>
          <a:prstGeom prst="roundRect">
            <a:avLst/>
          </a:prstGeom>
          <a:solidFill>
            <a:srgbClr val="E5EDE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D80E96B1-B9CF-24AF-DCA7-A12B03E73BD1}"/>
              </a:ext>
            </a:extLst>
          </p:cNvPr>
          <p:cNvSpPr/>
          <p:nvPr/>
        </p:nvSpPr>
        <p:spPr>
          <a:xfrm>
            <a:off x="4375521" y="2840682"/>
            <a:ext cx="3651620" cy="2252460"/>
          </a:xfrm>
          <a:prstGeom prst="roundRect">
            <a:avLst/>
          </a:prstGeom>
          <a:solidFill>
            <a:srgbClr val="E5EDE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1EA6CAA7-5E23-ACD9-D198-F040B16F61AF}"/>
              </a:ext>
            </a:extLst>
          </p:cNvPr>
          <p:cNvSpPr/>
          <p:nvPr/>
        </p:nvSpPr>
        <p:spPr>
          <a:xfrm>
            <a:off x="8361734" y="2840682"/>
            <a:ext cx="3651620" cy="2252460"/>
          </a:xfrm>
          <a:prstGeom prst="roundRect">
            <a:avLst/>
          </a:prstGeom>
          <a:solidFill>
            <a:srgbClr val="E5EDE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BF50CE66-D2A4-EB5A-F799-B5C0B114FCE7}"/>
              </a:ext>
            </a:extLst>
          </p:cNvPr>
          <p:cNvSpPr txBox="1"/>
          <p:nvPr/>
        </p:nvSpPr>
        <p:spPr>
          <a:xfrm>
            <a:off x="1917897" y="3098322"/>
            <a:ext cx="594441" cy="523220"/>
          </a:xfrm>
          <a:prstGeom prst="rect">
            <a:avLst/>
          </a:prstGeom>
          <a:noFill/>
          <a:ln>
            <a:noFill/>
          </a:ln>
        </p:spPr>
        <p:txBody>
          <a:bodyPr wrap="square" rtlCol="0">
            <a:spAutoFit/>
          </a:bodyPr>
          <a:lstStyle/>
          <a:p>
            <a:pPr algn="ctr"/>
            <a:r>
              <a:rPr lang="en-US" sz="2800" b="1" dirty="0">
                <a:solidFill>
                  <a:schemeClr val="bg1"/>
                </a:solidFill>
              </a:rPr>
              <a:t>1</a:t>
            </a:r>
            <a:endParaRPr lang="en-US" sz="2800" dirty="0">
              <a:solidFill>
                <a:schemeClr val="bg1"/>
              </a:solidFill>
            </a:endParaRPr>
          </a:p>
        </p:txBody>
      </p:sp>
      <p:sp>
        <p:nvSpPr>
          <p:cNvPr id="19" name="Oval 18">
            <a:extLst>
              <a:ext uri="{FF2B5EF4-FFF2-40B4-BE49-F238E27FC236}">
                <a16:creationId xmlns:a16="http://schemas.microsoft.com/office/drawing/2014/main" id="{5A2827B0-A697-2DC4-E1DD-5F3157F80220}"/>
              </a:ext>
            </a:extLst>
          </p:cNvPr>
          <p:cNvSpPr/>
          <p:nvPr/>
        </p:nvSpPr>
        <p:spPr>
          <a:xfrm>
            <a:off x="1808447" y="3063557"/>
            <a:ext cx="594440" cy="594440"/>
          </a:xfrm>
          <a:prstGeom prst="ellipse">
            <a:avLst/>
          </a:prstGeom>
          <a:solidFill>
            <a:srgbClr val="00768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B5D66"/>
              </a:solidFill>
              <a:effectLst/>
              <a:uLnTx/>
              <a:uFillTx/>
              <a:latin typeface="Arial"/>
              <a:ea typeface="+mn-ea"/>
              <a:cs typeface="+mn-cs"/>
            </a:endParaRPr>
          </a:p>
        </p:txBody>
      </p:sp>
      <p:sp>
        <p:nvSpPr>
          <p:cNvPr id="20" name="TextBox 19">
            <a:extLst>
              <a:ext uri="{FF2B5EF4-FFF2-40B4-BE49-F238E27FC236}">
                <a16:creationId xmlns:a16="http://schemas.microsoft.com/office/drawing/2014/main" id="{A645F057-C521-922C-3177-A23430BEAFAD}"/>
              </a:ext>
            </a:extLst>
          </p:cNvPr>
          <p:cNvSpPr txBox="1"/>
          <p:nvPr/>
        </p:nvSpPr>
        <p:spPr>
          <a:xfrm>
            <a:off x="1808446" y="3098322"/>
            <a:ext cx="594441" cy="52322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Proxima Nova Rg" panose="02000506030000020004" pitchFamily="50" charset="0"/>
              </a:rPr>
              <a:t>1</a:t>
            </a:r>
            <a:endParaRPr kumimoji="0" lang="en-US" sz="2800" b="0" i="0" u="none" strike="noStrike" kern="0" cap="none" spc="0" normalizeH="0" baseline="0" noProof="0" dirty="0">
              <a:ln>
                <a:noFill/>
              </a:ln>
              <a:solidFill>
                <a:prstClr val="white"/>
              </a:solidFill>
              <a:effectLst/>
              <a:uLnTx/>
              <a:uFillTx/>
              <a:latin typeface="Proxima Nova Rg" panose="02000506030000020004" pitchFamily="50" charset="0"/>
            </a:endParaRPr>
          </a:p>
        </p:txBody>
      </p:sp>
      <p:sp>
        <p:nvSpPr>
          <p:cNvPr id="22" name="Oval 21">
            <a:extLst>
              <a:ext uri="{FF2B5EF4-FFF2-40B4-BE49-F238E27FC236}">
                <a16:creationId xmlns:a16="http://schemas.microsoft.com/office/drawing/2014/main" id="{37EBDB3D-0963-73A9-053F-C0A9BF5BE1BD}"/>
              </a:ext>
            </a:extLst>
          </p:cNvPr>
          <p:cNvSpPr/>
          <p:nvPr/>
        </p:nvSpPr>
        <p:spPr>
          <a:xfrm>
            <a:off x="5904111" y="3063557"/>
            <a:ext cx="594440" cy="594440"/>
          </a:xfrm>
          <a:prstGeom prst="ellipse">
            <a:avLst/>
          </a:prstGeom>
          <a:solidFill>
            <a:srgbClr val="00768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B5D66"/>
              </a:solidFill>
              <a:effectLst/>
              <a:uLnTx/>
              <a:uFillTx/>
              <a:latin typeface="Arial"/>
              <a:ea typeface="+mn-ea"/>
              <a:cs typeface="+mn-cs"/>
            </a:endParaRPr>
          </a:p>
        </p:txBody>
      </p:sp>
      <p:sp>
        <p:nvSpPr>
          <p:cNvPr id="23" name="TextBox 22">
            <a:extLst>
              <a:ext uri="{FF2B5EF4-FFF2-40B4-BE49-F238E27FC236}">
                <a16:creationId xmlns:a16="http://schemas.microsoft.com/office/drawing/2014/main" id="{65E767F5-4025-7C55-BD45-2EF8B313BA23}"/>
              </a:ext>
            </a:extLst>
          </p:cNvPr>
          <p:cNvSpPr txBox="1"/>
          <p:nvPr/>
        </p:nvSpPr>
        <p:spPr>
          <a:xfrm>
            <a:off x="5904110" y="3098322"/>
            <a:ext cx="594441" cy="52322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Proxima Nova Rg" panose="02000506030000020004" pitchFamily="50" charset="0"/>
              </a:rPr>
              <a:t>2</a:t>
            </a:r>
            <a:endParaRPr kumimoji="0" lang="en-US" sz="2800" b="0" i="0" u="none" strike="noStrike" kern="0" cap="none" spc="0" normalizeH="0" baseline="0" noProof="0" dirty="0">
              <a:ln>
                <a:noFill/>
              </a:ln>
              <a:solidFill>
                <a:prstClr val="white"/>
              </a:solidFill>
              <a:effectLst/>
              <a:uLnTx/>
              <a:uFillTx/>
              <a:latin typeface="Proxima Nova Rg" panose="02000506030000020004" pitchFamily="50" charset="0"/>
            </a:endParaRPr>
          </a:p>
        </p:txBody>
      </p:sp>
      <p:sp>
        <p:nvSpPr>
          <p:cNvPr id="25" name="Oval 24">
            <a:extLst>
              <a:ext uri="{FF2B5EF4-FFF2-40B4-BE49-F238E27FC236}">
                <a16:creationId xmlns:a16="http://schemas.microsoft.com/office/drawing/2014/main" id="{83830C8E-37F4-6AE0-26EC-762ECBDB8A1F}"/>
              </a:ext>
            </a:extLst>
          </p:cNvPr>
          <p:cNvSpPr/>
          <p:nvPr/>
        </p:nvSpPr>
        <p:spPr>
          <a:xfrm>
            <a:off x="9947813" y="3098322"/>
            <a:ext cx="594440" cy="594440"/>
          </a:xfrm>
          <a:prstGeom prst="ellipse">
            <a:avLst/>
          </a:prstGeom>
          <a:solidFill>
            <a:srgbClr val="00768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B5D66"/>
              </a:solidFill>
              <a:effectLst/>
              <a:uLnTx/>
              <a:uFillTx/>
              <a:latin typeface="Arial"/>
              <a:ea typeface="+mn-ea"/>
              <a:cs typeface="+mn-cs"/>
            </a:endParaRPr>
          </a:p>
        </p:txBody>
      </p:sp>
      <p:sp>
        <p:nvSpPr>
          <p:cNvPr id="26" name="TextBox 25">
            <a:extLst>
              <a:ext uri="{FF2B5EF4-FFF2-40B4-BE49-F238E27FC236}">
                <a16:creationId xmlns:a16="http://schemas.microsoft.com/office/drawing/2014/main" id="{7F3E8D75-9024-63A1-706D-A1D54C1C7443}"/>
              </a:ext>
            </a:extLst>
          </p:cNvPr>
          <p:cNvSpPr txBox="1"/>
          <p:nvPr/>
        </p:nvSpPr>
        <p:spPr>
          <a:xfrm>
            <a:off x="9947812" y="3133087"/>
            <a:ext cx="594441" cy="52322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Proxima Nova Rg" panose="02000506030000020004" pitchFamily="50" charset="0"/>
              </a:rPr>
              <a:t>3</a:t>
            </a:r>
            <a:endParaRPr kumimoji="0" lang="en-US" sz="2800" b="0" i="0" u="none" strike="noStrike" kern="0" cap="none" spc="0" normalizeH="0" baseline="0" noProof="0" dirty="0">
              <a:ln>
                <a:noFill/>
              </a:ln>
              <a:solidFill>
                <a:prstClr val="white"/>
              </a:solidFill>
              <a:effectLst/>
              <a:uLnTx/>
              <a:uFillTx/>
              <a:latin typeface="Proxima Nova Rg" panose="02000506030000020004" pitchFamily="50" charset="0"/>
            </a:endParaRPr>
          </a:p>
        </p:txBody>
      </p:sp>
      <p:sp>
        <p:nvSpPr>
          <p:cNvPr id="27" name="Content Placeholder 2">
            <a:extLst>
              <a:ext uri="{FF2B5EF4-FFF2-40B4-BE49-F238E27FC236}">
                <a16:creationId xmlns:a16="http://schemas.microsoft.com/office/drawing/2014/main" id="{F205F797-9D90-639D-0D94-F305484621A3}"/>
              </a:ext>
            </a:extLst>
          </p:cNvPr>
          <p:cNvSpPr txBox="1">
            <a:spLocks/>
          </p:cNvSpPr>
          <p:nvPr/>
        </p:nvSpPr>
        <p:spPr>
          <a:xfrm>
            <a:off x="348363" y="3729699"/>
            <a:ext cx="3651621" cy="815942"/>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400"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133"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a:buNone/>
            </a:pPr>
            <a:r>
              <a:rPr lang="en-US" sz="2400" dirty="0">
                <a:latin typeface="Proxima Nova Rg" panose="02000506030000020004" pitchFamily="50" charset="0"/>
              </a:rPr>
              <a:t>New York State or a</a:t>
            </a:r>
            <a:br>
              <a:rPr lang="en-US" sz="2400" dirty="0">
                <a:latin typeface="Proxima Nova Rg" panose="02000506030000020004" pitchFamily="50" charset="0"/>
              </a:rPr>
            </a:br>
            <a:r>
              <a:rPr lang="en-US" sz="2400" dirty="0">
                <a:latin typeface="Proxima Nova Rg" panose="02000506030000020004" pitchFamily="50" charset="0"/>
              </a:rPr>
              <a:t>local government</a:t>
            </a:r>
            <a:endParaRPr lang="en-US" sz="2400" b="1" dirty="0">
              <a:solidFill>
                <a:schemeClr val="accent1"/>
              </a:solidFill>
              <a:latin typeface="Proxima Nova Rg" panose="02000506030000020004" pitchFamily="50" charset="0"/>
            </a:endParaRPr>
          </a:p>
        </p:txBody>
      </p:sp>
      <p:sp>
        <p:nvSpPr>
          <p:cNvPr id="28" name="Content Placeholder 2">
            <a:extLst>
              <a:ext uri="{FF2B5EF4-FFF2-40B4-BE49-F238E27FC236}">
                <a16:creationId xmlns:a16="http://schemas.microsoft.com/office/drawing/2014/main" id="{ECBDB4D6-92A1-8C2E-0C38-3882285A51AF}"/>
              </a:ext>
            </a:extLst>
          </p:cNvPr>
          <p:cNvSpPr txBox="1">
            <a:spLocks/>
          </p:cNvSpPr>
          <p:nvPr/>
        </p:nvSpPr>
        <p:spPr>
          <a:xfrm>
            <a:off x="4375522" y="3692762"/>
            <a:ext cx="3651620" cy="1175621"/>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400"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133"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a:buNone/>
            </a:pPr>
            <a:r>
              <a:rPr lang="en-US" sz="2400" dirty="0">
                <a:latin typeface="Proxima Nova Rg" panose="02000506030000020004" pitchFamily="50" charset="0"/>
              </a:rPr>
              <a:t>The federal</a:t>
            </a:r>
            <a:br>
              <a:rPr lang="en-US" sz="2400" dirty="0">
                <a:latin typeface="Proxima Nova Rg" panose="02000506030000020004" pitchFamily="50" charset="0"/>
              </a:rPr>
            </a:br>
            <a:r>
              <a:rPr lang="en-US" sz="2400" dirty="0">
                <a:latin typeface="Proxima Nova Rg" panose="02000506030000020004" pitchFamily="50" charset="0"/>
              </a:rPr>
              <a:t>government</a:t>
            </a:r>
            <a:endParaRPr lang="en-US" sz="2400" b="1" dirty="0">
              <a:solidFill>
                <a:schemeClr val="accent1"/>
              </a:solidFill>
              <a:latin typeface="Proxima Nova Rg" panose="02000506030000020004" pitchFamily="50" charset="0"/>
            </a:endParaRPr>
          </a:p>
        </p:txBody>
      </p:sp>
      <p:sp>
        <p:nvSpPr>
          <p:cNvPr id="29" name="Content Placeholder 2">
            <a:extLst>
              <a:ext uri="{FF2B5EF4-FFF2-40B4-BE49-F238E27FC236}">
                <a16:creationId xmlns:a16="http://schemas.microsoft.com/office/drawing/2014/main" id="{71B137E1-BB6F-EC1F-809A-13F2B5D20356}"/>
              </a:ext>
            </a:extLst>
          </p:cNvPr>
          <p:cNvSpPr txBox="1">
            <a:spLocks/>
          </p:cNvSpPr>
          <p:nvPr/>
        </p:nvSpPr>
        <p:spPr>
          <a:xfrm>
            <a:off x="8361733" y="3751687"/>
            <a:ext cx="3651621" cy="895923"/>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400"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133"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a:buNone/>
            </a:pPr>
            <a:r>
              <a:rPr lang="en-US" sz="2400" dirty="0">
                <a:latin typeface="Proxima Nova Rg" panose="02000506030000020004" pitchFamily="50" charset="0"/>
              </a:rPr>
              <a:t>Certain public</a:t>
            </a:r>
            <a:br>
              <a:rPr lang="en-US" sz="2400" dirty="0">
                <a:latin typeface="Proxima Nova Rg" panose="02000506030000020004" pitchFamily="50" charset="0"/>
              </a:rPr>
            </a:br>
            <a:r>
              <a:rPr lang="en-US" sz="2400" dirty="0">
                <a:latin typeface="Proxima Nova Rg" panose="02000506030000020004" pitchFamily="50" charset="0"/>
              </a:rPr>
              <a:t>authorities</a:t>
            </a:r>
            <a:endParaRPr lang="en-US" sz="2400" b="1" dirty="0">
              <a:solidFill>
                <a:schemeClr val="accent1"/>
              </a:solidFill>
              <a:latin typeface="Proxima Nova Rg" panose="02000506030000020004" pitchFamily="50" charset="0"/>
            </a:endParaRPr>
          </a:p>
        </p:txBody>
      </p:sp>
    </p:spTree>
    <p:extLst>
      <p:ext uri="{BB962C8B-B14F-4D97-AF65-F5344CB8AC3E}">
        <p14:creationId xmlns:p14="http://schemas.microsoft.com/office/powerpoint/2010/main" val="1230588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590F9-7FC2-9D4C-3218-7738115E6BFD}"/>
              </a:ext>
            </a:extLst>
          </p:cNvPr>
          <p:cNvSpPr>
            <a:spLocks noGrp="1"/>
          </p:cNvSpPr>
          <p:nvPr>
            <p:ph type="title"/>
          </p:nvPr>
        </p:nvSpPr>
        <p:spPr/>
        <p:txBody>
          <a:bodyPr/>
          <a:lstStyle/>
          <a:p>
            <a:r>
              <a:rPr lang="en-US" dirty="0"/>
              <a:t>Pension and Annuity Income Exclusion</a:t>
            </a:r>
          </a:p>
        </p:txBody>
      </p:sp>
      <p:sp>
        <p:nvSpPr>
          <p:cNvPr id="4" name="Text Placeholder 3">
            <a:extLst>
              <a:ext uri="{FF2B5EF4-FFF2-40B4-BE49-F238E27FC236}">
                <a16:creationId xmlns:a16="http://schemas.microsoft.com/office/drawing/2014/main" id="{74B0E67B-6502-918F-8DF9-2C297123FF18}"/>
              </a:ext>
            </a:extLst>
          </p:cNvPr>
          <p:cNvSpPr>
            <a:spLocks noGrp="1"/>
          </p:cNvSpPr>
          <p:nvPr>
            <p:ph type="body" sz="quarter" idx="12"/>
          </p:nvPr>
        </p:nvSpPr>
        <p:spPr>
          <a:xfrm>
            <a:off x="723901" y="2031103"/>
            <a:ext cx="9083040" cy="3222981"/>
          </a:xfrm>
        </p:spPr>
        <p:txBody>
          <a:bodyPr/>
          <a:lstStyle/>
          <a:p>
            <a:r>
              <a:rPr lang="en-US" dirty="0"/>
              <a:t>If a taxpayer is over the age of 59 ½ or turns 59 ½ during the tax year, they may qualify for a pension and annuity exclusion of up to </a:t>
            </a:r>
            <a:r>
              <a:rPr lang="en-US" b="1" dirty="0">
                <a:solidFill>
                  <a:srgbClr val="006666"/>
                </a:solidFill>
              </a:rPr>
              <a:t>$20,000</a:t>
            </a:r>
            <a:r>
              <a:rPr lang="en-US" dirty="0"/>
              <a:t>.</a:t>
            </a:r>
          </a:p>
          <a:p>
            <a:r>
              <a:rPr lang="en-US" dirty="0"/>
              <a:t>If a taxpayer became age 59 ½ during the tax year, the exclusion is allowed only for the amount of pension income received on or after they became 59 ½.</a:t>
            </a:r>
          </a:p>
          <a:p>
            <a:r>
              <a:rPr lang="en-US" dirty="0"/>
              <a:t>In order to subtract the pension and annuity income, it </a:t>
            </a:r>
            <a:r>
              <a:rPr lang="en-US" b="1" dirty="0">
                <a:solidFill>
                  <a:srgbClr val="006666"/>
                </a:solidFill>
              </a:rPr>
              <a:t>must</a:t>
            </a:r>
            <a:r>
              <a:rPr lang="en-US" dirty="0"/>
              <a:t> be reported as income on the New York State return. </a:t>
            </a:r>
          </a:p>
          <a:p>
            <a:endParaRPr lang="en-US" dirty="0"/>
          </a:p>
        </p:txBody>
      </p:sp>
      <p:sp>
        <p:nvSpPr>
          <p:cNvPr id="5" name="Text Placeholder 2">
            <a:extLst>
              <a:ext uri="{FF2B5EF4-FFF2-40B4-BE49-F238E27FC236}">
                <a16:creationId xmlns:a16="http://schemas.microsoft.com/office/drawing/2014/main" id="{6A6006E5-7682-3C59-F4DA-07CBBEF5FE95}"/>
              </a:ext>
            </a:extLst>
          </p:cNvPr>
          <p:cNvSpPr txBox="1">
            <a:spLocks/>
          </p:cNvSpPr>
          <p:nvPr/>
        </p:nvSpPr>
        <p:spPr>
          <a:xfrm>
            <a:off x="617693" y="1463372"/>
            <a:ext cx="9248632" cy="645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0B5D66"/>
                </a:solidFill>
                <a:latin typeface="Proxima Nova Rg" panose="02000506030000020004" pitchFamily="50" charset="0"/>
                <a:cs typeface="Arial" panose="020B0604020202020204" pitchFamily="34" charset="0"/>
              </a:rPr>
              <a:t>For pension income that is taxable to New York: </a:t>
            </a:r>
          </a:p>
          <a:p>
            <a:endParaRPr lang="en-US" dirty="0"/>
          </a:p>
        </p:txBody>
      </p:sp>
      <p:sp>
        <p:nvSpPr>
          <p:cNvPr id="8" name="Text Placeholder 7">
            <a:extLst>
              <a:ext uri="{FF2B5EF4-FFF2-40B4-BE49-F238E27FC236}">
                <a16:creationId xmlns:a16="http://schemas.microsoft.com/office/drawing/2014/main" id="{21AD3D8D-F836-0155-A5DA-CBD9B6CDA7D2}"/>
              </a:ext>
            </a:extLst>
          </p:cNvPr>
          <p:cNvSpPr txBox="1">
            <a:spLocks/>
          </p:cNvSpPr>
          <p:nvPr/>
        </p:nvSpPr>
        <p:spPr>
          <a:xfrm>
            <a:off x="481014" y="1785939"/>
            <a:ext cx="10301452" cy="6065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800"/>
              </a:spcBef>
              <a:spcAft>
                <a:spcPts val="800"/>
              </a:spcAft>
            </a:pPr>
            <a:endParaRPr lang="en-US" dirty="0"/>
          </a:p>
        </p:txBody>
      </p:sp>
    </p:spTree>
    <p:extLst>
      <p:ext uri="{BB962C8B-B14F-4D97-AF65-F5344CB8AC3E}">
        <p14:creationId xmlns:p14="http://schemas.microsoft.com/office/powerpoint/2010/main" val="2547621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6E7A-2730-F74F-FA30-40CD6A2D2D9C}"/>
              </a:ext>
            </a:extLst>
          </p:cNvPr>
          <p:cNvSpPr>
            <a:spLocks noGrp="1"/>
          </p:cNvSpPr>
          <p:nvPr>
            <p:ph type="title"/>
          </p:nvPr>
        </p:nvSpPr>
        <p:spPr/>
        <p:txBody>
          <a:bodyPr/>
          <a:lstStyle/>
          <a:p>
            <a:r>
              <a:rPr lang="en-US" dirty="0"/>
              <a:t>Pension and Annuity Income Exclusion</a:t>
            </a:r>
          </a:p>
        </p:txBody>
      </p:sp>
      <p:sp>
        <p:nvSpPr>
          <p:cNvPr id="5" name="Text Placeholder 2">
            <a:extLst>
              <a:ext uri="{FF2B5EF4-FFF2-40B4-BE49-F238E27FC236}">
                <a16:creationId xmlns:a16="http://schemas.microsoft.com/office/drawing/2014/main" id="{A19D5052-3937-3C27-C43D-FD84DAE4A3C3}"/>
              </a:ext>
            </a:extLst>
          </p:cNvPr>
          <p:cNvSpPr txBox="1">
            <a:spLocks/>
          </p:cNvSpPr>
          <p:nvPr/>
        </p:nvSpPr>
        <p:spPr>
          <a:xfrm>
            <a:off x="617692" y="1783233"/>
            <a:ext cx="8649347" cy="503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0B5D66"/>
                </a:solidFill>
                <a:latin typeface="Proxima Nova Rg" panose="02000506030000020004" pitchFamily="50" charset="0"/>
                <a:cs typeface="Arial" panose="020B0604020202020204" pitchFamily="34" charset="0"/>
              </a:rPr>
              <a:t>For pension income that is taxable to New York: </a:t>
            </a:r>
          </a:p>
          <a:p>
            <a:endParaRPr lang="en-US" dirty="0"/>
          </a:p>
        </p:txBody>
      </p:sp>
      <p:sp>
        <p:nvSpPr>
          <p:cNvPr id="6" name="Text Placeholder 7">
            <a:extLst>
              <a:ext uri="{FF2B5EF4-FFF2-40B4-BE49-F238E27FC236}">
                <a16:creationId xmlns:a16="http://schemas.microsoft.com/office/drawing/2014/main" id="{4F7720E5-83C0-1273-ABF8-CFEE68B02D01}"/>
              </a:ext>
            </a:extLst>
          </p:cNvPr>
          <p:cNvSpPr txBox="1">
            <a:spLocks/>
          </p:cNvSpPr>
          <p:nvPr/>
        </p:nvSpPr>
        <p:spPr>
          <a:xfrm>
            <a:off x="723901" y="2437449"/>
            <a:ext cx="9940289" cy="2817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800"/>
              </a:spcBef>
              <a:spcAft>
                <a:spcPts val="800"/>
              </a:spcAft>
              <a:buClr>
                <a:srgbClr val="65999E"/>
              </a:buClr>
              <a:buSzPct val="90000"/>
            </a:pPr>
            <a:r>
              <a:rPr lang="en-US" sz="2400" dirty="0">
                <a:latin typeface="Proxima Nova Rg" panose="02000506030000020004" charset="0"/>
              </a:rPr>
              <a:t>Married taxpayers who both receive pension income are </a:t>
            </a:r>
            <a:r>
              <a:rPr lang="en-US" sz="2400" b="1" dirty="0">
                <a:solidFill>
                  <a:srgbClr val="0B5D66"/>
                </a:solidFill>
                <a:latin typeface="Proxima Nova Rg" panose="02000506030000020004" charset="0"/>
              </a:rPr>
              <a:t>each</a:t>
            </a:r>
            <a:r>
              <a:rPr lang="en-US" sz="2400" dirty="0">
                <a:latin typeface="Proxima Nova Rg" panose="02000506030000020004" charset="0"/>
              </a:rPr>
              <a:t> entitled to a maximum </a:t>
            </a:r>
            <a:r>
              <a:rPr lang="en-US" sz="2400" b="1" dirty="0">
                <a:solidFill>
                  <a:srgbClr val="0B5D66"/>
                </a:solidFill>
                <a:latin typeface="Proxima Nova Rg" panose="02000506030000020004" charset="0"/>
              </a:rPr>
              <a:t>exclusion of $20,000</a:t>
            </a:r>
            <a:r>
              <a:rPr lang="en-US" sz="2400" dirty="0">
                <a:latin typeface="Proxima Nova Rg" panose="02000506030000020004" charset="0"/>
              </a:rPr>
              <a:t>. </a:t>
            </a:r>
          </a:p>
          <a:p>
            <a:pPr lvl="1">
              <a:spcBef>
                <a:spcPts val="800"/>
              </a:spcBef>
              <a:spcAft>
                <a:spcPts val="800"/>
              </a:spcAft>
              <a:buClr>
                <a:srgbClr val="65999E"/>
              </a:buClr>
              <a:buSzPct val="90000"/>
            </a:pPr>
            <a:r>
              <a:rPr lang="en-US" sz="2000" b="1" dirty="0">
                <a:solidFill>
                  <a:srgbClr val="0B5D66"/>
                </a:solidFill>
                <a:latin typeface="Proxima Nova Rg" panose="02000506030000020004" charset="0"/>
              </a:rPr>
              <a:t>Note</a:t>
            </a:r>
            <a:r>
              <a:rPr lang="en-US" sz="2000" dirty="0">
                <a:latin typeface="Proxima Nova Rg" panose="02000506030000020004" charset="0"/>
              </a:rPr>
              <a:t>: taxpayers cannot claim any unused portion of the spouse’s exclusion. </a:t>
            </a:r>
          </a:p>
          <a:p>
            <a:pPr>
              <a:spcBef>
                <a:spcPts val="800"/>
              </a:spcBef>
              <a:spcAft>
                <a:spcPts val="800"/>
              </a:spcAft>
              <a:buClr>
                <a:srgbClr val="65999E"/>
              </a:buClr>
              <a:buSzPct val="90000"/>
            </a:pPr>
            <a:r>
              <a:rPr lang="en-US" sz="2400" dirty="0">
                <a:latin typeface="Proxima Nova Rg" panose="02000506030000020004" charset="0"/>
              </a:rPr>
              <a:t>Taxpayers who receive their own pension income and a deceased spouse’s pension income, are entitled to a maximum exclusion of </a:t>
            </a:r>
            <a:r>
              <a:rPr lang="en-US" sz="2400" b="1" dirty="0">
                <a:solidFill>
                  <a:srgbClr val="0B5D66"/>
                </a:solidFill>
                <a:latin typeface="Proxima Nova Rg" panose="02000506030000020004" charset="0"/>
              </a:rPr>
              <a:t>$20,000 </a:t>
            </a:r>
            <a:r>
              <a:rPr lang="en-US" sz="2400" dirty="0">
                <a:latin typeface="Proxima Nova Rg" panose="02000506030000020004" charset="0"/>
              </a:rPr>
              <a:t>each year. </a:t>
            </a:r>
          </a:p>
          <a:p>
            <a:pPr>
              <a:spcBef>
                <a:spcPts val="800"/>
              </a:spcBef>
              <a:spcAft>
                <a:spcPts val="800"/>
              </a:spcAft>
            </a:pPr>
            <a:endParaRPr lang="en-US" sz="2400" dirty="0">
              <a:latin typeface="Proxima Nova Rg" panose="02000506030000020004" charset="0"/>
            </a:endParaRPr>
          </a:p>
        </p:txBody>
      </p:sp>
    </p:spTree>
    <p:extLst>
      <p:ext uri="{BB962C8B-B14F-4D97-AF65-F5344CB8AC3E}">
        <p14:creationId xmlns:p14="http://schemas.microsoft.com/office/powerpoint/2010/main" val="4180117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E0C5F-474C-6DB4-EA0E-13343EA972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6E3C7-D9C8-A77E-940C-408D68A9D14D}"/>
              </a:ext>
            </a:extLst>
          </p:cNvPr>
          <p:cNvSpPr>
            <a:spLocks noGrp="1"/>
          </p:cNvSpPr>
          <p:nvPr>
            <p:ph type="title"/>
          </p:nvPr>
        </p:nvSpPr>
        <p:spPr/>
        <p:txBody>
          <a:bodyPr/>
          <a:lstStyle/>
          <a:p>
            <a:r>
              <a:rPr lang="en-US" sz="2800" dirty="0"/>
              <a:t>Supplemental Retirement Plans for Public Employees</a:t>
            </a:r>
            <a:endParaRPr lang="en-US" sz="2000" b="0" i="1" dirty="0"/>
          </a:p>
        </p:txBody>
      </p:sp>
      <p:sp>
        <p:nvSpPr>
          <p:cNvPr id="4" name="Text Placeholder 3">
            <a:extLst>
              <a:ext uri="{FF2B5EF4-FFF2-40B4-BE49-F238E27FC236}">
                <a16:creationId xmlns:a16="http://schemas.microsoft.com/office/drawing/2014/main" id="{069A65E1-677F-929F-5A1B-F0B9C5BBE81E}"/>
              </a:ext>
            </a:extLst>
          </p:cNvPr>
          <p:cNvSpPr>
            <a:spLocks noGrp="1"/>
          </p:cNvSpPr>
          <p:nvPr>
            <p:ph type="body" sz="quarter" idx="12"/>
          </p:nvPr>
        </p:nvSpPr>
        <p:spPr>
          <a:xfrm>
            <a:off x="723902" y="1468440"/>
            <a:ext cx="5256944" cy="3099782"/>
          </a:xfrm>
        </p:spPr>
        <p:txBody>
          <a:bodyPr/>
          <a:lstStyle/>
          <a:p>
            <a:pPr>
              <a:spcBef>
                <a:spcPts val="800"/>
              </a:spcBef>
              <a:spcAft>
                <a:spcPts val="800"/>
              </a:spcAft>
            </a:pPr>
            <a:r>
              <a:rPr lang="en-US" spc="-50" dirty="0"/>
              <a:t>Deferred compensation plans are not public pensions and do not qualify for the public pension exclusion. </a:t>
            </a:r>
          </a:p>
          <a:p>
            <a:pPr>
              <a:spcBef>
                <a:spcPts val="800"/>
              </a:spcBef>
              <a:spcAft>
                <a:spcPts val="800"/>
              </a:spcAft>
            </a:pPr>
            <a:r>
              <a:rPr lang="en-US" spc="-50" dirty="0"/>
              <a:t>Taxpayers can exclude distributions up to $20,000 from a deferred compensation plan, provided they were at least 59 ½ at the time of</a:t>
            </a:r>
            <a:br>
              <a:rPr lang="en-US" spc="-50" dirty="0"/>
            </a:br>
            <a:r>
              <a:rPr lang="en-US" spc="-50" dirty="0"/>
              <a:t>the distribution.</a:t>
            </a:r>
          </a:p>
        </p:txBody>
      </p:sp>
      <p:sp>
        <p:nvSpPr>
          <p:cNvPr id="9" name="Freeform: Shape 8">
            <a:extLst>
              <a:ext uri="{FF2B5EF4-FFF2-40B4-BE49-F238E27FC236}">
                <a16:creationId xmlns:a16="http://schemas.microsoft.com/office/drawing/2014/main" id="{5B212944-D12F-31EE-F101-09320328FE92}"/>
              </a:ext>
            </a:extLst>
          </p:cNvPr>
          <p:cNvSpPr/>
          <p:nvPr/>
        </p:nvSpPr>
        <p:spPr>
          <a:xfrm>
            <a:off x="0" y="5511634"/>
            <a:ext cx="5400752" cy="546752"/>
          </a:xfrm>
          <a:custGeom>
            <a:avLst/>
            <a:gdLst>
              <a:gd name="connsiteX0" fmla="*/ 5127376 w 5400752"/>
              <a:gd name="connsiteY0" fmla="*/ 0 h 546752"/>
              <a:gd name="connsiteX1" fmla="*/ 5400752 w 5400752"/>
              <a:gd name="connsiteY1" fmla="*/ 273376 h 546752"/>
              <a:gd name="connsiteX2" fmla="*/ 5400751 w 5400752"/>
              <a:gd name="connsiteY2" fmla="*/ 273376 h 546752"/>
              <a:gd name="connsiteX3" fmla="*/ 5127375 w 5400752"/>
              <a:gd name="connsiteY3" fmla="*/ 546752 h 546752"/>
              <a:gd name="connsiteX4" fmla="*/ 0 w 5400752"/>
              <a:gd name="connsiteY4" fmla="*/ 546751 h 546752"/>
              <a:gd name="connsiteX5" fmla="*/ 0 w 5400752"/>
              <a:gd name="connsiteY5" fmla="*/ 10006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752" h="546752">
                <a:moveTo>
                  <a:pt x="5127376" y="0"/>
                </a:moveTo>
                <a:cubicBezTo>
                  <a:pt x="5278357" y="0"/>
                  <a:pt x="5400752" y="122395"/>
                  <a:pt x="5400752" y="273376"/>
                </a:cubicBezTo>
                <a:lnTo>
                  <a:pt x="5400751" y="273376"/>
                </a:lnTo>
                <a:cubicBezTo>
                  <a:pt x="5400751" y="424357"/>
                  <a:pt x="5278356" y="546752"/>
                  <a:pt x="5127375" y="546752"/>
                </a:cubicBezTo>
                <a:lnTo>
                  <a:pt x="0" y="546751"/>
                </a:lnTo>
                <a:lnTo>
                  <a:pt x="0" y="10006"/>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015B3A7-ADA5-9C00-409A-02542B3880AF}"/>
              </a:ext>
            </a:extLst>
          </p:cNvPr>
          <p:cNvSpPr txBox="1"/>
          <p:nvPr/>
        </p:nvSpPr>
        <p:spPr>
          <a:xfrm>
            <a:off x="782018" y="5591298"/>
            <a:ext cx="4693216"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seniors</a:t>
            </a:r>
            <a:r>
              <a:rPr lang="en-US" sz="2000" dirty="0">
                <a:latin typeface="Proxima Nova Rg" panose="02000506030000020004" pitchFamily="50" charset="0"/>
              </a:rPr>
              <a:t>)  </a:t>
            </a:r>
          </a:p>
        </p:txBody>
      </p:sp>
      <p:pic>
        <p:nvPicPr>
          <p:cNvPr id="6" name="Graphic 5">
            <a:extLst>
              <a:ext uri="{FF2B5EF4-FFF2-40B4-BE49-F238E27FC236}">
                <a16:creationId xmlns:a16="http://schemas.microsoft.com/office/drawing/2014/main" id="{426CC39F-8412-4155-0169-10BD5B1C9E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pic>
        <p:nvPicPr>
          <p:cNvPr id="3" name="Picture Placeholder 7" descr="A picture containing outdoor, person&#10;&#10;AI-generated content may be incorrect.">
            <a:extLst>
              <a:ext uri="{FF2B5EF4-FFF2-40B4-BE49-F238E27FC236}">
                <a16:creationId xmlns:a16="http://schemas.microsoft.com/office/drawing/2014/main" id="{26507C47-8B0F-EC1B-DD8F-0EFBA1D21FAA}"/>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3800" r="32396" b="1569"/>
          <a:stretch/>
        </p:blipFill>
        <p:spPr>
          <a:xfrm>
            <a:off x="6716768" y="672619"/>
            <a:ext cx="5475232" cy="5631618"/>
          </a:xfrm>
        </p:spPr>
      </p:pic>
    </p:spTree>
    <p:extLst>
      <p:ext uri="{BB962C8B-B14F-4D97-AF65-F5344CB8AC3E}">
        <p14:creationId xmlns:p14="http://schemas.microsoft.com/office/powerpoint/2010/main" val="378529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D6B26-5ACA-6F13-B2E1-60898B098B19}"/>
            </a:ext>
          </a:extLst>
        </p:cNvPr>
        <p:cNvGrpSpPr/>
        <p:nvPr/>
      </p:nvGrpSpPr>
      <p:grpSpPr>
        <a:xfrm>
          <a:off x="0" y="0"/>
          <a:ext cx="0" cy="0"/>
          <a:chOff x="0" y="0"/>
          <a:chExt cx="0" cy="0"/>
        </a:xfrm>
      </p:grpSpPr>
      <p:pic>
        <p:nvPicPr>
          <p:cNvPr id="10" name="Picture 9" descr="A picture containing text, wall, indoor, table&#10;&#10;AI-generated content may be incorrect.">
            <a:extLst>
              <a:ext uri="{FF2B5EF4-FFF2-40B4-BE49-F238E27FC236}">
                <a16:creationId xmlns:a16="http://schemas.microsoft.com/office/drawing/2014/main" id="{4CF67697-E25A-ECEF-9A42-ACDBD062E72E}"/>
              </a:ext>
            </a:extLst>
          </p:cNvPr>
          <p:cNvPicPr>
            <a:picLocks noChangeAspect="1"/>
          </p:cNvPicPr>
          <p:nvPr/>
        </p:nvPicPr>
        <p:blipFill>
          <a:blip r:embed="rId3">
            <a:extLst>
              <a:ext uri="{28A0092B-C50C-407E-A947-70E740481C1C}">
                <a14:useLocalDpi xmlns:a14="http://schemas.microsoft.com/office/drawing/2010/main" val="0"/>
              </a:ext>
            </a:extLst>
          </a:blip>
          <a:srcRect l="20743" t="41509" r="20743" b="18006"/>
          <a:stretch/>
        </p:blipFill>
        <p:spPr>
          <a:xfrm>
            <a:off x="0" y="676275"/>
            <a:ext cx="12192000" cy="5630877"/>
          </a:xfrm>
          <a:prstGeom prst="rect">
            <a:avLst/>
          </a:prstGeom>
        </p:spPr>
      </p:pic>
      <p:pic>
        <p:nvPicPr>
          <p:cNvPr id="19" name="Picture 18" descr="Graphical user interface, website&#10;&#10;AI-generated content may be incorrect.">
            <a:extLst>
              <a:ext uri="{FF2B5EF4-FFF2-40B4-BE49-F238E27FC236}">
                <a16:creationId xmlns:a16="http://schemas.microsoft.com/office/drawing/2014/main" id="{8B41F485-F80D-C513-1FD8-284087556022}"/>
              </a:ext>
            </a:extLst>
          </p:cNvPr>
          <p:cNvPicPr>
            <a:picLocks noChangeAspect="1"/>
          </p:cNvPicPr>
          <p:nvPr/>
        </p:nvPicPr>
        <p:blipFill>
          <a:blip r:embed="rId4">
            <a:extLst>
              <a:ext uri="{28A0092B-C50C-407E-A947-70E740481C1C}">
                <a14:useLocalDpi xmlns:a14="http://schemas.microsoft.com/office/drawing/2010/main" val="0"/>
              </a:ext>
            </a:extLst>
          </a:blip>
          <a:srcRect t="4168" r="2113" b="2282"/>
          <a:stretch/>
        </p:blipFill>
        <p:spPr>
          <a:xfrm>
            <a:off x="2614295" y="990192"/>
            <a:ext cx="6928503" cy="3849144"/>
          </a:xfrm>
          <a:prstGeom prst="rect">
            <a:avLst/>
          </a:prstGeom>
          <a:ln w="3175">
            <a:solidFill>
              <a:srgbClr val="E5EDED"/>
            </a:solidFill>
          </a:ln>
          <a:effectLst>
            <a:innerShdw blurRad="25400">
              <a:prstClr val="black">
                <a:alpha val="60000"/>
              </a:prstClr>
            </a:innerShdw>
          </a:effectLst>
        </p:spPr>
      </p:pic>
      <p:sp>
        <p:nvSpPr>
          <p:cNvPr id="2" name="Title 1">
            <a:extLst>
              <a:ext uri="{FF2B5EF4-FFF2-40B4-BE49-F238E27FC236}">
                <a16:creationId xmlns:a16="http://schemas.microsoft.com/office/drawing/2014/main" id="{7D885803-A2B8-72A9-039E-1979AE8CE064}"/>
              </a:ext>
            </a:extLst>
          </p:cNvPr>
          <p:cNvSpPr>
            <a:spLocks noGrp="1"/>
          </p:cNvSpPr>
          <p:nvPr>
            <p:ph type="title"/>
          </p:nvPr>
        </p:nvSpPr>
        <p:spPr/>
        <p:txBody>
          <a:bodyPr/>
          <a:lstStyle/>
          <a:p>
            <a:r>
              <a:rPr lang="en-US" dirty="0">
                <a:cs typeface="Arial" panose="020B0604020202020204" pitchFamily="34" charset="0"/>
              </a:rPr>
              <a:t>Volunteer Resource Center </a:t>
            </a:r>
            <a:endParaRPr lang="en-US" dirty="0"/>
          </a:p>
        </p:txBody>
      </p:sp>
      <p:sp>
        <p:nvSpPr>
          <p:cNvPr id="7" name="Rectangle: Rounded Corners 6">
            <a:extLst>
              <a:ext uri="{FF2B5EF4-FFF2-40B4-BE49-F238E27FC236}">
                <a16:creationId xmlns:a16="http://schemas.microsoft.com/office/drawing/2014/main" id="{6B39F370-B4DF-4EED-D9C0-8E1640A67F62}"/>
              </a:ext>
            </a:extLst>
          </p:cNvPr>
          <p:cNvSpPr/>
          <p:nvPr/>
        </p:nvSpPr>
        <p:spPr>
          <a:xfrm>
            <a:off x="4638675" y="1370101"/>
            <a:ext cx="885826" cy="248169"/>
          </a:xfrm>
          <a:prstGeom prst="roundRect">
            <a:avLst>
              <a:gd name="adj" fmla="val 50000"/>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1" name="Freeform: Shape 10">
            <a:extLst>
              <a:ext uri="{FF2B5EF4-FFF2-40B4-BE49-F238E27FC236}">
                <a16:creationId xmlns:a16="http://schemas.microsoft.com/office/drawing/2014/main" id="{156D1DF7-F4EA-0E09-D44E-B99EA9542E24}"/>
              </a:ext>
            </a:extLst>
          </p:cNvPr>
          <p:cNvSpPr/>
          <p:nvPr/>
        </p:nvSpPr>
        <p:spPr>
          <a:xfrm>
            <a:off x="1" y="5511635"/>
            <a:ext cx="4638675" cy="554142"/>
          </a:xfrm>
          <a:custGeom>
            <a:avLst/>
            <a:gdLst>
              <a:gd name="connsiteX0" fmla="*/ 0 w 4638675"/>
              <a:gd name="connsiteY0" fmla="*/ 0 h 554142"/>
              <a:gd name="connsiteX1" fmla="*/ 4365299 w 4638675"/>
              <a:gd name="connsiteY1" fmla="*/ 0 h 554142"/>
              <a:gd name="connsiteX2" fmla="*/ 4638675 w 4638675"/>
              <a:gd name="connsiteY2" fmla="*/ 273376 h 554142"/>
              <a:gd name="connsiteX3" fmla="*/ 4638674 w 4638675"/>
              <a:gd name="connsiteY3" fmla="*/ 273376 h 554142"/>
              <a:gd name="connsiteX4" fmla="*/ 4365298 w 4638675"/>
              <a:gd name="connsiteY4" fmla="*/ 546752 h 554142"/>
              <a:gd name="connsiteX5" fmla="*/ 0 w 4638675"/>
              <a:gd name="connsiteY5" fmla="*/ 554142 h 5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8675" h="554142">
                <a:moveTo>
                  <a:pt x="0" y="0"/>
                </a:moveTo>
                <a:lnTo>
                  <a:pt x="4365299" y="0"/>
                </a:lnTo>
                <a:cubicBezTo>
                  <a:pt x="4516280" y="0"/>
                  <a:pt x="4638675" y="122395"/>
                  <a:pt x="4638675" y="273376"/>
                </a:cubicBezTo>
                <a:lnTo>
                  <a:pt x="4638674" y="273376"/>
                </a:lnTo>
                <a:cubicBezTo>
                  <a:pt x="4638674" y="424357"/>
                  <a:pt x="4516279" y="546752"/>
                  <a:pt x="4365298" y="546752"/>
                </a:cubicBezTo>
                <a:lnTo>
                  <a:pt x="0" y="55414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8CB672E-CAAA-FAD7-DFFB-B0C6193ED4F4}"/>
              </a:ext>
            </a:extLst>
          </p:cNvPr>
          <p:cNvSpPr txBox="1"/>
          <p:nvPr/>
        </p:nvSpPr>
        <p:spPr>
          <a:xfrm>
            <a:off x="782018" y="5591298"/>
            <a:ext cx="3735662"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www.tax.ny.gov/volunteer</a:t>
            </a:r>
            <a:r>
              <a:rPr lang="en-US" sz="2000" dirty="0">
                <a:latin typeface="Proxima Nova Rg" panose="02000506030000020004" pitchFamily="50" charset="0"/>
              </a:rPr>
              <a:t>  </a:t>
            </a:r>
          </a:p>
        </p:txBody>
      </p:sp>
      <p:pic>
        <p:nvPicPr>
          <p:cNvPr id="14" name="Picture 13" descr="Graphical user interface&#10;&#10;AI-generated content may be incorrect.">
            <a:extLst>
              <a:ext uri="{FF2B5EF4-FFF2-40B4-BE49-F238E27FC236}">
                <a16:creationId xmlns:a16="http://schemas.microsoft.com/office/drawing/2014/main" id="{0AE133C1-B3AE-04C1-9BE6-1E9A72912A28}"/>
              </a:ext>
            </a:extLst>
          </p:cNvPr>
          <p:cNvPicPr>
            <a:picLocks noChangeAspect="1"/>
          </p:cNvPicPr>
          <p:nvPr/>
        </p:nvPicPr>
        <p:blipFill>
          <a:blip r:embed="rId5">
            <a:extLst>
              <a:ext uri="{28A0092B-C50C-407E-A947-70E740481C1C}">
                <a14:useLocalDpi xmlns:a14="http://schemas.microsoft.com/office/drawing/2010/main" val="0"/>
              </a:ext>
            </a:extLst>
          </a:blip>
          <a:srcRect b="7987"/>
          <a:stretch/>
        </p:blipFill>
        <p:spPr>
          <a:xfrm>
            <a:off x="2606613" y="990193"/>
            <a:ext cx="6936186" cy="3849144"/>
          </a:xfrm>
          <a:prstGeom prst="rect">
            <a:avLst/>
          </a:prstGeom>
        </p:spPr>
      </p:pic>
      <p:pic>
        <p:nvPicPr>
          <p:cNvPr id="6" name="Graphic 5">
            <a:extLst>
              <a:ext uri="{FF2B5EF4-FFF2-40B4-BE49-F238E27FC236}">
                <a16:creationId xmlns:a16="http://schemas.microsoft.com/office/drawing/2014/main" id="{FD02046F-C4E6-B88A-2B03-2C6E9D4E71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6881" y="5519727"/>
            <a:ext cx="629615" cy="629615"/>
          </a:xfrm>
          <a:prstGeom prst="rect">
            <a:avLst/>
          </a:prstGeom>
        </p:spPr>
      </p:pic>
    </p:spTree>
    <p:extLst>
      <p:ext uri="{BB962C8B-B14F-4D97-AF65-F5344CB8AC3E}">
        <p14:creationId xmlns:p14="http://schemas.microsoft.com/office/powerpoint/2010/main" val="13424471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7189C-A862-5A46-73CB-F3BCCC1C4B9B}"/>
              </a:ext>
            </a:extLst>
          </p:cNvPr>
          <p:cNvSpPr>
            <a:spLocks noGrp="1"/>
          </p:cNvSpPr>
          <p:nvPr>
            <p:ph type="title"/>
          </p:nvPr>
        </p:nvSpPr>
        <p:spPr/>
        <p:txBody>
          <a:bodyPr/>
          <a:lstStyle/>
          <a:p>
            <a:r>
              <a:rPr lang="en-US" dirty="0"/>
              <a:t>Pension and Annuity Income Example 1 </a:t>
            </a:r>
          </a:p>
        </p:txBody>
      </p:sp>
      <p:sp>
        <p:nvSpPr>
          <p:cNvPr id="3" name="Text Placeholder 2">
            <a:extLst>
              <a:ext uri="{FF2B5EF4-FFF2-40B4-BE49-F238E27FC236}">
                <a16:creationId xmlns:a16="http://schemas.microsoft.com/office/drawing/2014/main" id="{D678CC48-F1EF-8A41-CD1F-7BD132F33E4B}"/>
              </a:ext>
            </a:extLst>
          </p:cNvPr>
          <p:cNvSpPr>
            <a:spLocks noGrp="1"/>
          </p:cNvSpPr>
          <p:nvPr>
            <p:ph type="body" sz="quarter" idx="11"/>
          </p:nvPr>
        </p:nvSpPr>
        <p:spPr>
          <a:xfrm>
            <a:off x="2268931" y="1260789"/>
            <a:ext cx="7356957" cy="503021"/>
          </a:xfrm>
        </p:spPr>
        <p:txBody>
          <a:bodyPr/>
          <a:lstStyle/>
          <a:p>
            <a:pPr algn="ctr"/>
            <a:r>
              <a:rPr lang="en-US" dirty="0"/>
              <a:t>Married taxpayers filing jointly:</a:t>
            </a:r>
          </a:p>
        </p:txBody>
      </p:sp>
      <p:grpSp>
        <p:nvGrpSpPr>
          <p:cNvPr id="12" name="Group 11">
            <a:extLst>
              <a:ext uri="{FF2B5EF4-FFF2-40B4-BE49-F238E27FC236}">
                <a16:creationId xmlns:a16="http://schemas.microsoft.com/office/drawing/2014/main" id="{28215261-C02B-D721-513E-B36A0E15C931}"/>
              </a:ext>
            </a:extLst>
          </p:cNvPr>
          <p:cNvGrpSpPr/>
          <p:nvPr/>
        </p:nvGrpSpPr>
        <p:grpSpPr>
          <a:xfrm>
            <a:off x="2268932" y="1971002"/>
            <a:ext cx="2891875" cy="2929842"/>
            <a:chOff x="8721004" y="1264968"/>
            <a:chExt cx="2891875" cy="2929842"/>
          </a:xfrm>
        </p:grpSpPr>
        <p:sp>
          <p:nvSpPr>
            <p:cNvPr id="5" name="Rectangle: Rounded Corners 4">
              <a:extLst>
                <a:ext uri="{FF2B5EF4-FFF2-40B4-BE49-F238E27FC236}">
                  <a16:creationId xmlns:a16="http://schemas.microsoft.com/office/drawing/2014/main" id="{1E595549-0C52-51F4-7F76-0DA5BA65407C}"/>
                </a:ext>
              </a:extLst>
            </p:cNvPr>
            <p:cNvSpPr/>
            <p:nvPr/>
          </p:nvSpPr>
          <p:spPr>
            <a:xfrm>
              <a:off x="8721004" y="1264968"/>
              <a:ext cx="2891875" cy="2929842"/>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6" name="Text Placeholder 7">
              <a:extLst>
                <a:ext uri="{FF2B5EF4-FFF2-40B4-BE49-F238E27FC236}">
                  <a16:creationId xmlns:a16="http://schemas.microsoft.com/office/drawing/2014/main" id="{6F093EE8-E0B9-BC87-C533-9D3722F02AC7}"/>
                </a:ext>
              </a:extLst>
            </p:cNvPr>
            <p:cNvSpPr txBox="1">
              <a:spLocks/>
            </p:cNvSpPr>
            <p:nvPr/>
          </p:nvSpPr>
          <p:spPr>
            <a:xfrm>
              <a:off x="8721004" y="2240467"/>
              <a:ext cx="2891875" cy="1491055"/>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Spouse 1</a:t>
              </a:r>
              <a:br>
                <a:rPr lang="en-US" b="1" dirty="0">
                  <a:solidFill>
                    <a:srgbClr val="0B5D66"/>
                  </a:solidFill>
                </a:rPr>
              </a:br>
              <a:r>
                <a:rPr lang="en-US" sz="2200" b="1" dirty="0">
                  <a:solidFill>
                    <a:srgbClr val="0B5D66"/>
                  </a:solidFill>
                </a:rPr>
                <a:t>(age 59 ½)</a:t>
              </a:r>
              <a:br>
                <a:rPr lang="en-US" sz="2200" b="1" dirty="0">
                  <a:solidFill>
                    <a:srgbClr val="0B5D66"/>
                  </a:solidFill>
                </a:rPr>
              </a:br>
              <a:r>
                <a:rPr lang="en-US" sz="2200" dirty="0"/>
                <a:t>received $30,000</a:t>
              </a:r>
              <a:br>
                <a:rPr lang="en-US" sz="2200" dirty="0"/>
              </a:br>
              <a:r>
                <a:rPr lang="en-US" sz="2200" dirty="0"/>
                <a:t>in pension income</a:t>
              </a:r>
              <a:br>
                <a:rPr lang="en-US" sz="2200" dirty="0"/>
              </a:br>
              <a:r>
                <a:rPr lang="en-US" sz="2200" dirty="0"/>
                <a:t>from New York State</a:t>
              </a:r>
            </a:p>
            <a:p>
              <a:pPr marL="64008" indent="0" algn="ctr">
                <a:spcBef>
                  <a:spcPts val="4000"/>
                </a:spcBef>
                <a:buFont typeface="Arial" panose="020B0604020202020204" pitchFamily="34" charset="0"/>
                <a:buNone/>
              </a:pPr>
              <a:endParaRPr lang="en-US" sz="2000" dirty="0"/>
            </a:p>
          </p:txBody>
        </p:sp>
        <p:pic>
          <p:nvPicPr>
            <p:cNvPr id="7" name="Graphic 6">
              <a:extLst>
                <a:ext uri="{FF2B5EF4-FFF2-40B4-BE49-F238E27FC236}">
                  <a16:creationId xmlns:a16="http://schemas.microsoft.com/office/drawing/2014/main" id="{7868338A-45AD-91B0-C4C5-95256838E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6861" y="1423988"/>
              <a:ext cx="754832" cy="754832"/>
            </a:xfrm>
            <a:prstGeom prst="rect">
              <a:avLst/>
            </a:prstGeom>
          </p:spPr>
        </p:pic>
      </p:grpSp>
      <p:grpSp>
        <p:nvGrpSpPr>
          <p:cNvPr id="11" name="Group 10">
            <a:extLst>
              <a:ext uri="{FF2B5EF4-FFF2-40B4-BE49-F238E27FC236}">
                <a16:creationId xmlns:a16="http://schemas.microsoft.com/office/drawing/2014/main" id="{E2777651-D859-DB9A-F5FF-EAF778AE60E4}"/>
              </a:ext>
            </a:extLst>
          </p:cNvPr>
          <p:cNvGrpSpPr/>
          <p:nvPr/>
        </p:nvGrpSpPr>
        <p:grpSpPr>
          <a:xfrm>
            <a:off x="6734015" y="1971002"/>
            <a:ext cx="2891875" cy="2929842"/>
            <a:chOff x="7090324" y="4155758"/>
            <a:chExt cx="2891875" cy="2929842"/>
          </a:xfrm>
        </p:grpSpPr>
        <p:sp>
          <p:nvSpPr>
            <p:cNvPr id="8" name="Rectangle: Rounded Corners 7">
              <a:extLst>
                <a:ext uri="{FF2B5EF4-FFF2-40B4-BE49-F238E27FC236}">
                  <a16:creationId xmlns:a16="http://schemas.microsoft.com/office/drawing/2014/main" id="{B075F583-0A32-77A4-2E33-B67F26EFD5B0}"/>
                </a:ext>
              </a:extLst>
            </p:cNvPr>
            <p:cNvSpPr/>
            <p:nvPr/>
          </p:nvSpPr>
          <p:spPr>
            <a:xfrm>
              <a:off x="7090324" y="4155758"/>
              <a:ext cx="2891875" cy="2929842"/>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9" name="Text Placeholder 7">
              <a:extLst>
                <a:ext uri="{FF2B5EF4-FFF2-40B4-BE49-F238E27FC236}">
                  <a16:creationId xmlns:a16="http://schemas.microsoft.com/office/drawing/2014/main" id="{540A0C48-068B-4CAE-47A0-8B317BF8C7C3}"/>
                </a:ext>
              </a:extLst>
            </p:cNvPr>
            <p:cNvSpPr txBox="1">
              <a:spLocks/>
            </p:cNvSpPr>
            <p:nvPr/>
          </p:nvSpPr>
          <p:spPr>
            <a:xfrm>
              <a:off x="7090324" y="5131257"/>
              <a:ext cx="2891875" cy="1491055"/>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Spouse 2</a:t>
              </a:r>
              <a:br>
                <a:rPr lang="en-US" b="1" dirty="0">
                  <a:solidFill>
                    <a:srgbClr val="0B5D66"/>
                  </a:solidFill>
                </a:rPr>
              </a:br>
              <a:r>
                <a:rPr lang="en-US" sz="2200" b="1" dirty="0">
                  <a:solidFill>
                    <a:srgbClr val="0B5D66"/>
                  </a:solidFill>
                </a:rPr>
                <a:t>(age 60)</a:t>
              </a:r>
              <a:br>
                <a:rPr lang="en-US" sz="2200" b="1" dirty="0">
                  <a:solidFill>
                    <a:srgbClr val="0B5D66"/>
                  </a:solidFill>
                </a:rPr>
              </a:br>
              <a:r>
                <a:rPr lang="en-US" sz="2200" dirty="0"/>
                <a:t>received $10,000</a:t>
              </a:r>
              <a:br>
                <a:rPr lang="en-US" sz="2200" dirty="0"/>
              </a:br>
              <a:r>
                <a:rPr lang="en-US" sz="2200" dirty="0"/>
                <a:t>in taxable pension income </a:t>
              </a:r>
            </a:p>
          </p:txBody>
        </p:sp>
        <p:pic>
          <p:nvPicPr>
            <p:cNvPr id="10" name="Graphic 9">
              <a:extLst>
                <a:ext uri="{FF2B5EF4-FFF2-40B4-BE49-F238E27FC236}">
                  <a16:creationId xmlns:a16="http://schemas.microsoft.com/office/drawing/2014/main" id="{1AE174AD-2C62-74B7-9CC4-51074FA597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6181" y="4314778"/>
              <a:ext cx="754832" cy="754832"/>
            </a:xfrm>
            <a:prstGeom prst="rect">
              <a:avLst/>
            </a:prstGeom>
          </p:spPr>
        </p:pic>
      </p:grpSp>
      <p:sp>
        <p:nvSpPr>
          <p:cNvPr id="13" name="Text Placeholder 2">
            <a:extLst>
              <a:ext uri="{FF2B5EF4-FFF2-40B4-BE49-F238E27FC236}">
                <a16:creationId xmlns:a16="http://schemas.microsoft.com/office/drawing/2014/main" id="{561279BD-D043-D1E6-44DA-98F25490D420}"/>
              </a:ext>
            </a:extLst>
          </p:cNvPr>
          <p:cNvSpPr txBox="1">
            <a:spLocks/>
          </p:cNvSpPr>
          <p:nvPr/>
        </p:nvSpPr>
        <p:spPr>
          <a:xfrm>
            <a:off x="2268932" y="5277069"/>
            <a:ext cx="7356958" cy="5030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chemeClr val="tx1"/>
                </a:solidFill>
              </a:rPr>
              <a:t>Total pension subtraction allowed = </a:t>
            </a:r>
            <a:r>
              <a:rPr lang="en-US" dirty="0"/>
              <a:t>$40,000</a:t>
            </a:r>
          </a:p>
        </p:txBody>
      </p:sp>
      <p:grpSp>
        <p:nvGrpSpPr>
          <p:cNvPr id="19" name="Group 18">
            <a:extLst>
              <a:ext uri="{FF2B5EF4-FFF2-40B4-BE49-F238E27FC236}">
                <a16:creationId xmlns:a16="http://schemas.microsoft.com/office/drawing/2014/main" id="{37CD3341-1E8A-08C4-CFE5-CD192A6EA5D9}"/>
              </a:ext>
            </a:extLst>
          </p:cNvPr>
          <p:cNvGrpSpPr/>
          <p:nvPr/>
        </p:nvGrpSpPr>
        <p:grpSpPr>
          <a:xfrm>
            <a:off x="5503148" y="3046095"/>
            <a:ext cx="902971" cy="902970"/>
            <a:chOff x="3851909" y="2977515"/>
            <a:chExt cx="902971" cy="902970"/>
          </a:xfrm>
        </p:grpSpPr>
        <p:sp>
          <p:nvSpPr>
            <p:cNvPr id="17" name="Oval 16">
              <a:extLst>
                <a:ext uri="{FF2B5EF4-FFF2-40B4-BE49-F238E27FC236}">
                  <a16:creationId xmlns:a16="http://schemas.microsoft.com/office/drawing/2014/main" id="{340C4AC8-E9D8-0D07-B111-54C982DC2805}"/>
                </a:ext>
              </a:extLst>
            </p:cNvPr>
            <p:cNvSpPr/>
            <p:nvPr/>
          </p:nvSpPr>
          <p:spPr>
            <a:xfrm>
              <a:off x="3851910" y="2977515"/>
              <a:ext cx="902970" cy="902970"/>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46B40AFD-A526-5F6C-F332-F2BFC7040FDF}"/>
                </a:ext>
              </a:extLst>
            </p:cNvPr>
            <p:cNvSpPr txBox="1">
              <a:spLocks/>
            </p:cNvSpPr>
            <p:nvPr/>
          </p:nvSpPr>
          <p:spPr>
            <a:xfrm>
              <a:off x="3851909" y="3134339"/>
              <a:ext cx="902971" cy="5893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t>+</a:t>
              </a:r>
            </a:p>
          </p:txBody>
        </p:sp>
      </p:grpSp>
    </p:spTree>
    <p:extLst>
      <p:ext uri="{BB962C8B-B14F-4D97-AF65-F5344CB8AC3E}">
        <p14:creationId xmlns:p14="http://schemas.microsoft.com/office/powerpoint/2010/main" val="1293298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E72CE-7307-218D-0038-2FAFD81B05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65E27-EE2D-FF2F-DE3E-8AA48DF58C32}"/>
              </a:ext>
            </a:extLst>
          </p:cNvPr>
          <p:cNvSpPr>
            <a:spLocks noGrp="1"/>
          </p:cNvSpPr>
          <p:nvPr>
            <p:ph type="title"/>
          </p:nvPr>
        </p:nvSpPr>
        <p:spPr/>
        <p:txBody>
          <a:bodyPr/>
          <a:lstStyle/>
          <a:p>
            <a:r>
              <a:rPr lang="en-US" dirty="0"/>
              <a:t>Pension and Annuity Income Example 2 </a:t>
            </a:r>
          </a:p>
        </p:txBody>
      </p:sp>
      <p:sp>
        <p:nvSpPr>
          <p:cNvPr id="3" name="Text Placeholder 2">
            <a:extLst>
              <a:ext uri="{FF2B5EF4-FFF2-40B4-BE49-F238E27FC236}">
                <a16:creationId xmlns:a16="http://schemas.microsoft.com/office/drawing/2014/main" id="{12F95CB7-2FBB-177A-187A-DAD9CAAF4172}"/>
              </a:ext>
            </a:extLst>
          </p:cNvPr>
          <p:cNvSpPr>
            <a:spLocks noGrp="1"/>
          </p:cNvSpPr>
          <p:nvPr>
            <p:ph type="body" sz="quarter" idx="11"/>
          </p:nvPr>
        </p:nvSpPr>
        <p:spPr>
          <a:xfrm>
            <a:off x="2268931" y="1260789"/>
            <a:ext cx="7356957" cy="369915"/>
          </a:xfrm>
        </p:spPr>
        <p:txBody>
          <a:bodyPr/>
          <a:lstStyle/>
          <a:p>
            <a:pPr algn="ctr"/>
            <a:r>
              <a:rPr lang="en-US" dirty="0"/>
              <a:t>Married taxpayers filing jointly:</a:t>
            </a:r>
          </a:p>
        </p:txBody>
      </p:sp>
      <p:sp>
        <p:nvSpPr>
          <p:cNvPr id="13" name="Text Placeholder 2">
            <a:extLst>
              <a:ext uri="{FF2B5EF4-FFF2-40B4-BE49-F238E27FC236}">
                <a16:creationId xmlns:a16="http://schemas.microsoft.com/office/drawing/2014/main" id="{699D909C-F4E3-DFEA-5755-81439CE0357D}"/>
              </a:ext>
            </a:extLst>
          </p:cNvPr>
          <p:cNvSpPr txBox="1">
            <a:spLocks/>
          </p:cNvSpPr>
          <p:nvPr/>
        </p:nvSpPr>
        <p:spPr>
          <a:xfrm>
            <a:off x="2268932" y="5277069"/>
            <a:ext cx="7356958" cy="5030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chemeClr val="tx1"/>
                </a:solidFill>
              </a:rPr>
              <a:t>Total pension subtraction allowed = </a:t>
            </a:r>
            <a:r>
              <a:rPr lang="en-US" dirty="0"/>
              <a:t>$35,000</a:t>
            </a:r>
          </a:p>
        </p:txBody>
      </p:sp>
      <p:grpSp>
        <p:nvGrpSpPr>
          <p:cNvPr id="16" name="Group 15">
            <a:extLst>
              <a:ext uri="{FF2B5EF4-FFF2-40B4-BE49-F238E27FC236}">
                <a16:creationId xmlns:a16="http://schemas.microsoft.com/office/drawing/2014/main" id="{B42A3DBA-4989-AB8C-5958-6EB6B4F00D08}"/>
              </a:ext>
            </a:extLst>
          </p:cNvPr>
          <p:cNvGrpSpPr/>
          <p:nvPr/>
        </p:nvGrpSpPr>
        <p:grpSpPr>
          <a:xfrm>
            <a:off x="1667987" y="1988965"/>
            <a:ext cx="8344693" cy="2929842"/>
            <a:chOff x="1667987" y="2055518"/>
            <a:chExt cx="8344693" cy="2929842"/>
          </a:xfrm>
        </p:grpSpPr>
        <p:grpSp>
          <p:nvGrpSpPr>
            <p:cNvPr id="14" name="Group 13">
              <a:extLst>
                <a:ext uri="{FF2B5EF4-FFF2-40B4-BE49-F238E27FC236}">
                  <a16:creationId xmlns:a16="http://schemas.microsoft.com/office/drawing/2014/main" id="{A7EB1C5C-66F4-A701-5289-99B1F903A00A}"/>
                </a:ext>
              </a:extLst>
            </p:cNvPr>
            <p:cNvGrpSpPr/>
            <p:nvPr/>
          </p:nvGrpSpPr>
          <p:grpSpPr>
            <a:xfrm>
              <a:off x="1667987" y="2055518"/>
              <a:ext cx="3392965" cy="2929842"/>
              <a:chOff x="2268932" y="1993862"/>
              <a:chExt cx="3392965" cy="2929842"/>
            </a:xfrm>
          </p:grpSpPr>
          <p:sp>
            <p:nvSpPr>
              <p:cNvPr id="5" name="Rectangle: Rounded Corners 4">
                <a:extLst>
                  <a:ext uri="{FF2B5EF4-FFF2-40B4-BE49-F238E27FC236}">
                    <a16:creationId xmlns:a16="http://schemas.microsoft.com/office/drawing/2014/main" id="{9F0B45F3-C8F9-E1E6-7598-6390FBEAE4E5}"/>
                  </a:ext>
                </a:extLst>
              </p:cNvPr>
              <p:cNvSpPr/>
              <p:nvPr/>
            </p:nvSpPr>
            <p:spPr>
              <a:xfrm>
                <a:off x="2268932" y="1993862"/>
                <a:ext cx="3392965" cy="2929842"/>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6" name="Text Placeholder 7">
                <a:extLst>
                  <a:ext uri="{FF2B5EF4-FFF2-40B4-BE49-F238E27FC236}">
                    <a16:creationId xmlns:a16="http://schemas.microsoft.com/office/drawing/2014/main" id="{8942EF70-AC23-CCEF-22EB-DC2748AC2C7A}"/>
                  </a:ext>
                </a:extLst>
              </p:cNvPr>
              <p:cNvSpPr txBox="1">
                <a:spLocks/>
              </p:cNvSpPr>
              <p:nvPr/>
            </p:nvSpPr>
            <p:spPr>
              <a:xfrm>
                <a:off x="2268932" y="2969361"/>
                <a:ext cx="3392965" cy="1491055"/>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Spouse 1</a:t>
                </a:r>
                <a:br>
                  <a:rPr lang="en-US" b="1" dirty="0">
                    <a:solidFill>
                      <a:srgbClr val="0B5D66"/>
                    </a:solidFill>
                  </a:rPr>
                </a:br>
                <a:r>
                  <a:rPr lang="en-US" sz="2200" b="1" dirty="0">
                    <a:solidFill>
                      <a:srgbClr val="0B5D66"/>
                    </a:solidFill>
                  </a:rPr>
                  <a:t>(age 55)</a:t>
                </a:r>
                <a:br>
                  <a:rPr lang="en-US" sz="2200" b="1" dirty="0">
                    <a:solidFill>
                      <a:srgbClr val="0B5D66"/>
                    </a:solidFill>
                  </a:rPr>
                </a:br>
                <a:r>
                  <a:rPr lang="en-US" sz="2200" dirty="0"/>
                  <a:t>received $35,000</a:t>
                </a:r>
                <a:br>
                  <a:rPr lang="en-US" sz="2200" dirty="0"/>
                </a:br>
                <a:r>
                  <a:rPr lang="en-US" sz="2200" dirty="0"/>
                  <a:t>in pension income from the federal government</a:t>
                </a:r>
              </a:p>
              <a:p>
                <a:pPr marL="64008" indent="0" algn="ctr">
                  <a:spcBef>
                    <a:spcPts val="4000"/>
                  </a:spcBef>
                  <a:buFont typeface="Arial" panose="020B0604020202020204" pitchFamily="34" charset="0"/>
                  <a:buNone/>
                </a:pPr>
                <a:endParaRPr lang="en-US" sz="2000" dirty="0"/>
              </a:p>
            </p:txBody>
          </p:sp>
          <p:pic>
            <p:nvPicPr>
              <p:cNvPr id="7" name="Graphic 6">
                <a:extLst>
                  <a:ext uri="{FF2B5EF4-FFF2-40B4-BE49-F238E27FC236}">
                    <a16:creationId xmlns:a16="http://schemas.microsoft.com/office/drawing/2014/main" id="{F9F4D232-D184-3980-BDD1-4818F9A46F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7998" y="2152882"/>
                <a:ext cx="754832" cy="754832"/>
              </a:xfrm>
              <a:prstGeom prst="rect">
                <a:avLst/>
              </a:prstGeom>
            </p:spPr>
          </p:pic>
        </p:grpSp>
        <p:grpSp>
          <p:nvGrpSpPr>
            <p:cNvPr id="19" name="Group 18">
              <a:extLst>
                <a:ext uri="{FF2B5EF4-FFF2-40B4-BE49-F238E27FC236}">
                  <a16:creationId xmlns:a16="http://schemas.microsoft.com/office/drawing/2014/main" id="{9F759A1D-8998-8039-40E6-B90C06B9B59E}"/>
                </a:ext>
              </a:extLst>
            </p:cNvPr>
            <p:cNvGrpSpPr/>
            <p:nvPr/>
          </p:nvGrpSpPr>
          <p:grpSpPr>
            <a:xfrm>
              <a:off x="5388848" y="3130611"/>
              <a:ext cx="902971" cy="902970"/>
              <a:chOff x="3851909" y="2977515"/>
              <a:chExt cx="902971" cy="902970"/>
            </a:xfrm>
          </p:grpSpPr>
          <p:sp>
            <p:nvSpPr>
              <p:cNvPr id="17" name="Oval 16">
                <a:extLst>
                  <a:ext uri="{FF2B5EF4-FFF2-40B4-BE49-F238E27FC236}">
                    <a16:creationId xmlns:a16="http://schemas.microsoft.com/office/drawing/2014/main" id="{696ADFCF-D89D-B007-4200-643BE345D195}"/>
                  </a:ext>
                </a:extLst>
              </p:cNvPr>
              <p:cNvSpPr/>
              <p:nvPr/>
            </p:nvSpPr>
            <p:spPr>
              <a:xfrm>
                <a:off x="3851910" y="2977515"/>
                <a:ext cx="902970" cy="902970"/>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6C36FE50-0049-3162-6FF0-AB8FD6E848DC}"/>
                  </a:ext>
                </a:extLst>
              </p:cNvPr>
              <p:cNvSpPr txBox="1">
                <a:spLocks/>
              </p:cNvSpPr>
              <p:nvPr/>
            </p:nvSpPr>
            <p:spPr>
              <a:xfrm>
                <a:off x="3851909" y="3134339"/>
                <a:ext cx="902971" cy="5893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t>+</a:t>
                </a:r>
              </a:p>
            </p:txBody>
          </p:sp>
        </p:grpSp>
        <p:grpSp>
          <p:nvGrpSpPr>
            <p:cNvPr id="15" name="Group 14">
              <a:extLst>
                <a:ext uri="{FF2B5EF4-FFF2-40B4-BE49-F238E27FC236}">
                  <a16:creationId xmlns:a16="http://schemas.microsoft.com/office/drawing/2014/main" id="{5CBFF326-A569-FB1B-9C55-A06646F7C56E}"/>
                </a:ext>
              </a:extLst>
            </p:cNvPr>
            <p:cNvGrpSpPr/>
            <p:nvPr/>
          </p:nvGrpSpPr>
          <p:grpSpPr>
            <a:xfrm>
              <a:off x="6619715" y="2055518"/>
              <a:ext cx="3392965" cy="2929842"/>
              <a:chOff x="6734015" y="1993862"/>
              <a:chExt cx="3392965" cy="2929842"/>
            </a:xfrm>
          </p:grpSpPr>
          <p:grpSp>
            <p:nvGrpSpPr>
              <p:cNvPr id="11" name="Group 10">
                <a:extLst>
                  <a:ext uri="{FF2B5EF4-FFF2-40B4-BE49-F238E27FC236}">
                    <a16:creationId xmlns:a16="http://schemas.microsoft.com/office/drawing/2014/main" id="{13BC77CF-0158-5DAA-CC87-DC5DB5EED155}"/>
                  </a:ext>
                </a:extLst>
              </p:cNvPr>
              <p:cNvGrpSpPr/>
              <p:nvPr/>
            </p:nvGrpSpPr>
            <p:grpSpPr>
              <a:xfrm>
                <a:off x="6734015" y="1993862"/>
                <a:ext cx="3392965" cy="2929842"/>
                <a:chOff x="7090324" y="4155758"/>
                <a:chExt cx="2891875" cy="2929842"/>
              </a:xfrm>
            </p:grpSpPr>
            <p:sp>
              <p:nvSpPr>
                <p:cNvPr id="8" name="Rectangle: Rounded Corners 7">
                  <a:extLst>
                    <a:ext uri="{FF2B5EF4-FFF2-40B4-BE49-F238E27FC236}">
                      <a16:creationId xmlns:a16="http://schemas.microsoft.com/office/drawing/2014/main" id="{23B47EC4-10EC-AF66-FCA8-60D530B5C2D4}"/>
                    </a:ext>
                  </a:extLst>
                </p:cNvPr>
                <p:cNvSpPr/>
                <p:nvPr/>
              </p:nvSpPr>
              <p:spPr>
                <a:xfrm>
                  <a:off x="7090324" y="4155758"/>
                  <a:ext cx="2891875" cy="2929842"/>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9" name="Text Placeholder 7">
                  <a:extLst>
                    <a:ext uri="{FF2B5EF4-FFF2-40B4-BE49-F238E27FC236}">
                      <a16:creationId xmlns:a16="http://schemas.microsoft.com/office/drawing/2014/main" id="{A74494CD-2644-E713-F013-46500D3D3978}"/>
                    </a:ext>
                  </a:extLst>
                </p:cNvPr>
                <p:cNvSpPr txBox="1">
                  <a:spLocks/>
                </p:cNvSpPr>
                <p:nvPr/>
              </p:nvSpPr>
              <p:spPr>
                <a:xfrm>
                  <a:off x="7090324" y="5131257"/>
                  <a:ext cx="2891875" cy="1491055"/>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Spouse 2</a:t>
                  </a:r>
                  <a:br>
                    <a:rPr lang="en-US" b="1" dirty="0">
                      <a:solidFill>
                        <a:srgbClr val="0B5D66"/>
                      </a:solidFill>
                    </a:rPr>
                  </a:br>
                  <a:r>
                    <a:rPr lang="en-US" sz="2200" b="1" dirty="0">
                      <a:solidFill>
                        <a:srgbClr val="0B5D66"/>
                      </a:solidFill>
                    </a:rPr>
                    <a:t>(age 56)</a:t>
                  </a:r>
                  <a:br>
                    <a:rPr lang="en-US" sz="2200" b="1" dirty="0">
                      <a:solidFill>
                        <a:srgbClr val="0B5D66"/>
                      </a:solidFill>
                    </a:rPr>
                  </a:br>
                  <a:r>
                    <a:rPr lang="en-US" sz="2200" dirty="0"/>
                    <a:t>received $15,000 in taxable pension and annuity income</a:t>
                  </a:r>
                </a:p>
              </p:txBody>
            </p:sp>
          </p:grpSp>
          <p:pic>
            <p:nvPicPr>
              <p:cNvPr id="4" name="Graphic 3">
                <a:extLst>
                  <a:ext uri="{FF2B5EF4-FFF2-40B4-BE49-F238E27FC236}">
                    <a16:creationId xmlns:a16="http://schemas.microsoft.com/office/drawing/2014/main" id="{4467B41E-12DE-5D63-12B3-3036F998F6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3081" y="2144355"/>
                <a:ext cx="754832" cy="754832"/>
              </a:xfrm>
              <a:prstGeom prst="rect">
                <a:avLst/>
              </a:prstGeom>
            </p:spPr>
          </p:pic>
        </p:grpSp>
      </p:grpSp>
    </p:spTree>
    <p:extLst>
      <p:ext uri="{BB962C8B-B14F-4D97-AF65-F5344CB8AC3E}">
        <p14:creationId xmlns:p14="http://schemas.microsoft.com/office/powerpoint/2010/main" val="3213555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93114-3BFF-A170-18B4-F9C75709B6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A9322B-8D21-BC3B-29C1-7A3CD84DD405}"/>
              </a:ext>
            </a:extLst>
          </p:cNvPr>
          <p:cNvSpPr>
            <a:spLocks noGrp="1"/>
          </p:cNvSpPr>
          <p:nvPr>
            <p:ph type="title"/>
          </p:nvPr>
        </p:nvSpPr>
        <p:spPr/>
        <p:txBody>
          <a:bodyPr/>
          <a:lstStyle/>
          <a:p>
            <a:r>
              <a:rPr lang="en-US" dirty="0"/>
              <a:t>Pension and Annuity Income Example 3 </a:t>
            </a:r>
          </a:p>
        </p:txBody>
      </p:sp>
      <p:sp>
        <p:nvSpPr>
          <p:cNvPr id="3" name="Text Placeholder 2">
            <a:extLst>
              <a:ext uri="{FF2B5EF4-FFF2-40B4-BE49-F238E27FC236}">
                <a16:creationId xmlns:a16="http://schemas.microsoft.com/office/drawing/2014/main" id="{B819D422-7534-63C5-8E04-130B58541F38}"/>
              </a:ext>
            </a:extLst>
          </p:cNvPr>
          <p:cNvSpPr>
            <a:spLocks noGrp="1"/>
          </p:cNvSpPr>
          <p:nvPr>
            <p:ph type="body" sz="quarter" idx="11"/>
          </p:nvPr>
        </p:nvSpPr>
        <p:spPr>
          <a:xfrm>
            <a:off x="2268931" y="1260789"/>
            <a:ext cx="7356957" cy="369915"/>
          </a:xfrm>
        </p:spPr>
        <p:txBody>
          <a:bodyPr/>
          <a:lstStyle/>
          <a:p>
            <a:pPr algn="ctr"/>
            <a:r>
              <a:rPr lang="en-US" dirty="0"/>
              <a:t>Married taxpayers filing jointly:</a:t>
            </a:r>
          </a:p>
        </p:txBody>
      </p:sp>
      <p:sp>
        <p:nvSpPr>
          <p:cNvPr id="13" name="Text Placeholder 2">
            <a:extLst>
              <a:ext uri="{FF2B5EF4-FFF2-40B4-BE49-F238E27FC236}">
                <a16:creationId xmlns:a16="http://schemas.microsoft.com/office/drawing/2014/main" id="{F2B1A9A0-7EF2-6F1E-E7E8-731947C58EE6}"/>
              </a:ext>
            </a:extLst>
          </p:cNvPr>
          <p:cNvSpPr txBox="1">
            <a:spLocks/>
          </p:cNvSpPr>
          <p:nvPr/>
        </p:nvSpPr>
        <p:spPr>
          <a:xfrm>
            <a:off x="2268932" y="5277069"/>
            <a:ext cx="7356958" cy="5030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chemeClr val="tx1"/>
                </a:solidFill>
              </a:rPr>
              <a:t>Total pension subtraction allowed = </a:t>
            </a:r>
            <a:r>
              <a:rPr lang="en-US" dirty="0"/>
              <a:t>$20,000</a:t>
            </a:r>
          </a:p>
        </p:txBody>
      </p:sp>
      <p:sp>
        <p:nvSpPr>
          <p:cNvPr id="5" name="Rectangle: Rounded Corners 4">
            <a:extLst>
              <a:ext uri="{FF2B5EF4-FFF2-40B4-BE49-F238E27FC236}">
                <a16:creationId xmlns:a16="http://schemas.microsoft.com/office/drawing/2014/main" id="{F1EEAB7E-7988-17EF-1F3F-0BB11ACC5F8B}"/>
              </a:ext>
            </a:extLst>
          </p:cNvPr>
          <p:cNvSpPr/>
          <p:nvPr/>
        </p:nvSpPr>
        <p:spPr>
          <a:xfrm>
            <a:off x="1050767" y="1988965"/>
            <a:ext cx="4010185" cy="2929842"/>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6" name="Text Placeholder 7">
            <a:extLst>
              <a:ext uri="{FF2B5EF4-FFF2-40B4-BE49-F238E27FC236}">
                <a16:creationId xmlns:a16="http://schemas.microsoft.com/office/drawing/2014/main" id="{33C6069A-3BE2-E268-2280-C37D538D7CBC}"/>
              </a:ext>
            </a:extLst>
          </p:cNvPr>
          <p:cNvSpPr txBox="1">
            <a:spLocks/>
          </p:cNvSpPr>
          <p:nvPr/>
        </p:nvSpPr>
        <p:spPr>
          <a:xfrm>
            <a:off x="1050767" y="2964464"/>
            <a:ext cx="3904299" cy="1491055"/>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Spouse 1</a:t>
            </a:r>
            <a:br>
              <a:rPr lang="en-US" b="1" dirty="0">
                <a:solidFill>
                  <a:srgbClr val="0B5D66"/>
                </a:solidFill>
              </a:rPr>
            </a:br>
            <a:r>
              <a:rPr lang="en-US" sz="2200" b="1" dirty="0">
                <a:solidFill>
                  <a:srgbClr val="0B5D66"/>
                </a:solidFill>
              </a:rPr>
              <a:t>(age 63)</a:t>
            </a:r>
            <a:br>
              <a:rPr lang="en-US" sz="2200" b="1" dirty="0">
                <a:solidFill>
                  <a:srgbClr val="0B5D66"/>
                </a:solidFill>
              </a:rPr>
            </a:br>
            <a:r>
              <a:rPr lang="en-US" sz="2200" dirty="0"/>
              <a:t>received $30,000 in</a:t>
            </a:r>
            <a:br>
              <a:rPr lang="en-US" sz="2200" dirty="0"/>
            </a:br>
            <a:r>
              <a:rPr lang="en-US" sz="2200" dirty="0"/>
              <a:t>pension income from the state of New Jersey</a:t>
            </a:r>
          </a:p>
        </p:txBody>
      </p:sp>
      <p:pic>
        <p:nvPicPr>
          <p:cNvPr id="7" name="Graphic 6">
            <a:extLst>
              <a:ext uri="{FF2B5EF4-FFF2-40B4-BE49-F238E27FC236}">
                <a16:creationId xmlns:a16="http://schemas.microsoft.com/office/drawing/2014/main" id="{0C220B27-30BC-2A61-0720-C7FBD98DD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8443" y="2147985"/>
            <a:ext cx="754832" cy="754832"/>
          </a:xfrm>
          <a:prstGeom prst="rect">
            <a:avLst/>
          </a:prstGeom>
        </p:spPr>
      </p:pic>
      <p:grpSp>
        <p:nvGrpSpPr>
          <p:cNvPr id="19" name="Group 18">
            <a:extLst>
              <a:ext uri="{FF2B5EF4-FFF2-40B4-BE49-F238E27FC236}">
                <a16:creationId xmlns:a16="http://schemas.microsoft.com/office/drawing/2014/main" id="{3DD0C669-253B-5F3E-EE03-0515B9CDB82D}"/>
              </a:ext>
            </a:extLst>
          </p:cNvPr>
          <p:cNvGrpSpPr/>
          <p:nvPr/>
        </p:nvGrpSpPr>
        <p:grpSpPr>
          <a:xfrm>
            <a:off x="5388848" y="3064058"/>
            <a:ext cx="902971" cy="902970"/>
            <a:chOff x="3851909" y="2977515"/>
            <a:chExt cx="902971" cy="902970"/>
          </a:xfrm>
        </p:grpSpPr>
        <p:sp>
          <p:nvSpPr>
            <p:cNvPr id="17" name="Oval 16">
              <a:extLst>
                <a:ext uri="{FF2B5EF4-FFF2-40B4-BE49-F238E27FC236}">
                  <a16:creationId xmlns:a16="http://schemas.microsoft.com/office/drawing/2014/main" id="{259427D7-16AE-4E9B-CC08-33340B57ABE3}"/>
                </a:ext>
              </a:extLst>
            </p:cNvPr>
            <p:cNvSpPr/>
            <p:nvPr/>
          </p:nvSpPr>
          <p:spPr>
            <a:xfrm>
              <a:off x="3851910" y="2977515"/>
              <a:ext cx="902970" cy="902970"/>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6536DBF0-0286-C92F-FD0B-3AB3C03A350E}"/>
                </a:ext>
              </a:extLst>
            </p:cNvPr>
            <p:cNvSpPr txBox="1">
              <a:spLocks/>
            </p:cNvSpPr>
            <p:nvPr/>
          </p:nvSpPr>
          <p:spPr>
            <a:xfrm>
              <a:off x="3851909" y="3134339"/>
              <a:ext cx="902971" cy="5893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t>+</a:t>
              </a:r>
            </a:p>
          </p:txBody>
        </p:sp>
      </p:grpSp>
      <p:sp>
        <p:nvSpPr>
          <p:cNvPr id="8" name="Rectangle: Rounded Corners 7">
            <a:extLst>
              <a:ext uri="{FF2B5EF4-FFF2-40B4-BE49-F238E27FC236}">
                <a16:creationId xmlns:a16="http://schemas.microsoft.com/office/drawing/2014/main" id="{8D9B87B1-DBE9-1F4D-22FC-B0B7747A44A1}"/>
              </a:ext>
            </a:extLst>
          </p:cNvPr>
          <p:cNvSpPr/>
          <p:nvPr/>
        </p:nvSpPr>
        <p:spPr>
          <a:xfrm>
            <a:off x="6619715" y="1988965"/>
            <a:ext cx="4010185" cy="2929842"/>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9" name="Text Placeholder 7">
            <a:extLst>
              <a:ext uri="{FF2B5EF4-FFF2-40B4-BE49-F238E27FC236}">
                <a16:creationId xmlns:a16="http://schemas.microsoft.com/office/drawing/2014/main" id="{422F73F1-AA94-1FE8-C60D-914D92022549}"/>
              </a:ext>
            </a:extLst>
          </p:cNvPr>
          <p:cNvSpPr txBox="1">
            <a:spLocks/>
          </p:cNvSpPr>
          <p:nvPr/>
        </p:nvSpPr>
        <p:spPr>
          <a:xfrm>
            <a:off x="6619715" y="2964464"/>
            <a:ext cx="4010185" cy="1491055"/>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Spouse 2</a:t>
            </a:r>
            <a:br>
              <a:rPr lang="en-US" b="1" dirty="0">
                <a:solidFill>
                  <a:srgbClr val="0B5D66"/>
                </a:solidFill>
              </a:rPr>
            </a:br>
            <a:r>
              <a:rPr lang="en-US" sz="2200" b="1" dirty="0">
                <a:solidFill>
                  <a:srgbClr val="0B5D66"/>
                </a:solidFill>
              </a:rPr>
              <a:t>(age 58)</a:t>
            </a:r>
            <a:br>
              <a:rPr lang="en-US" sz="2200" b="1" dirty="0">
                <a:solidFill>
                  <a:srgbClr val="0B5D66"/>
                </a:solidFill>
              </a:rPr>
            </a:br>
            <a:r>
              <a:rPr lang="en-US" sz="2200" dirty="0"/>
              <a:t>received $10,000 in taxable pension and annuity income</a:t>
            </a:r>
          </a:p>
        </p:txBody>
      </p:sp>
      <p:pic>
        <p:nvPicPr>
          <p:cNvPr id="4" name="Graphic 3">
            <a:extLst>
              <a:ext uri="{FF2B5EF4-FFF2-40B4-BE49-F238E27FC236}">
                <a16:creationId xmlns:a16="http://schemas.microsoft.com/office/drawing/2014/main" id="{F98B0118-9A93-F3E7-D544-E57D7E98A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7391" y="2139458"/>
            <a:ext cx="754832" cy="754832"/>
          </a:xfrm>
          <a:prstGeom prst="rect">
            <a:avLst/>
          </a:prstGeom>
        </p:spPr>
      </p:pic>
    </p:spTree>
    <p:extLst>
      <p:ext uri="{BB962C8B-B14F-4D97-AF65-F5344CB8AC3E}">
        <p14:creationId xmlns:p14="http://schemas.microsoft.com/office/powerpoint/2010/main" val="18697033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E373C-CCBC-9E71-67A5-73CC530F4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DC6F9F-E20F-5F59-34C7-390E025E4A16}"/>
              </a:ext>
            </a:extLst>
          </p:cNvPr>
          <p:cNvSpPr>
            <a:spLocks noGrp="1"/>
          </p:cNvSpPr>
          <p:nvPr>
            <p:ph type="title"/>
          </p:nvPr>
        </p:nvSpPr>
        <p:spPr/>
        <p:txBody>
          <a:bodyPr/>
          <a:lstStyle/>
          <a:p>
            <a:r>
              <a:rPr lang="en-US" dirty="0"/>
              <a:t>Pension and Annuity Income Example 4 </a:t>
            </a:r>
          </a:p>
        </p:txBody>
      </p:sp>
      <p:sp>
        <p:nvSpPr>
          <p:cNvPr id="3" name="Text Placeholder 2">
            <a:extLst>
              <a:ext uri="{FF2B5EF4-FFF2-40B4-BE49-F238E27FC236}">
                <a16:creationId xmlns:a16="http://schemas.microsoft.com/office/drawing/2014/main" id="{E75EC169-A9D0-322B-507D-5D41DFB49D3F}"/>
              </a:ext>
            </a:extLst>
          </p:cNvPr>
          <p:cNvSpPr>
            <a:spLocks noGrp="1"/>
          </p:cNvSpPr>
          <p:nvPr>
            <p:ph type="body" sz="quarter" idx="11"/>
          </p:nvPr>
        </p:nvSpPr>
        <p:spPr>
          <a:xfrm>
            <a:off x="1619407" y="1393117"/>
            <a:ext cx="8127523" cy="369915"/>
          </a:xfrm>
        </p:spPr>
        <p:txBody>
          <a:bodyPr/>
          <a:lstStyle/>
          <a:p>
            <a:pPr algn="ctr"/>
            <a:r>
              <a:rPr lang="en-US" dirty="0"/>
              <a:t>Taxpayer filing as Head of Household or Single:</a:t>
            </a:r>
          </a:p>
        </p:txBody>
      </p:sp>
      <p:sp>
        <p:nvSpPr>
          <p:cNvPr id="13" name="Text Placeholder 2">
            <a:extLst>
              <a:ext uri="{FF2B5EF4-FFF2-40B4-BE49-F238E27FC236}">
                <a16:creationId xmlns:a16="http://schemas.microsoft.com/office/drawing/2014/main" id="{A496D0EA-0145-FB31-37AB-0EEFF99FFD1C}"/>
              </a:ext>
            </a:extLst>
          </p:cNvPr>
          <p:cNvSpPr txBox="1">
            <a:spLocks/>
          </p:cNvSpPr>
          <p:nvPr/>
        </p:nvSpPr>
        <p:spPr>
          <a:xfrm>
            <a:off x="1619407" y="5094967"/>
            <a:ext cx="8127523" cy="38078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chemeClr val="tx1"/>
                </a:solidFill>
              </a:rPr>
              <a:t>Total pension subtraction allowed = </a:t>
            </a:r>
            <a:r>
              <a:rPr lang="en-US" dirty="0"/>
              <a:t>$70,000</a:t>
            </a:r>
          </a:p>
        </p:txBody>
      </p:sp>
      <p:sp>
        <p:nvSpPr>
          <p:cNvPr id="5" name="Rectangle: Rounded Corners 4">
            <a:extLst>
              <a:ext uri="{FF2B5EF4-FFF2-40B4-BE49-F238E27FC236}">
                <a16:creationId xmlns:a16="http://schemas.microsoft.com/office/drawing/2014/main" id="{E53DB32B-22EF-DCA4-814A-C62E6E80C9D4}"/>
              </a:ext>
            </a:extLst>
          </p:cNvPr>
          <p:cNvSpPr/>
          <p:nvPr/>
        </p:nvSpPr>
        <p:spPr>
          <a:xfrm>
            <a:off x="1619408" y="2091762"/>
            <a:ext cx="8127523" cy="2674475"/>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6" name="Text Placeholder 7">
            <a:extLst>
              <a:ext uri="{FF2B5EF4-FFF2-40B4-BE49-F238E27FC236}">
                <a16:creationId xmlns:a16="http://schemas.microsoft.com/office/drawing/2014/main" id="{A2935696-B563-4425-6CCF-45A3FEB228CE}"/>
              </a:ext>
            </a:extLst>
          </p:cNvPr>
          <p:cNvSpPr txBox="1">
            <a:spLocks/>
          </p:cNvSpPr>
          <p:nvPr/>
        </p:nvSpPr>
        <p:spPr>
          <a:xfrm>
            <a:off x="1822291" y="3067261"/>
            <a:ext cx="7721759" cy="1402289"/>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Taxpayer </a:t>
            </a:r>
            <a:r>
              <a:rPr lang="en-US" sz="2200" b="1" dirty="0">
                <a:solidFill>
                  <a:srgbClr val="0B5D66"/>
                </a:solidFill>
              </a:rPr>
              <a:t>(age 62)</a:t>
            </a:r>
          </a:p>
          <a:p>
            <a:pPr algn="ctr"/>
            <a:r>
              <a:rPr lang="en-US" sz="2200" dirty="0"/>
              <a:t>received </a:t>
            </a:r>
            <a:r>
              <a:rPr lang="en-US" sz="2200" b="1" dirty="0">
                <a:solidFill>
                  <a:srgbClr val="0B5D66"/>
                </a:solidFill>
              </a:rPr>
              <a:t>$50,000 </a:t>
            </a:r>
            <a:r>
              <a:rPr lang="en-US" sz="2200" dirty="0"/>
              <a:t>in pension income from New York State</a:t>
            </a:r>
          </a:p>
          <a:p>
            <a:pPr algn="ctr"/>
            <a:r>
              <a:rPr lang="en-US" sz="2200" dirty="0"/>
              <a:t>withdrawal from deferred compensation of </a:t>
            </a:r>
            <a:r>
              <a:rPr lang="en-US" sz="2200" b="1" dirty="0">
                <a:solidFill>
                  <a:srgbClr val="0B5D66"/>
                </a:solidFill>
              </a:rPr>
              <a:t>$30,000</a:t>
            </a:r>
          </a:p>
          <a:p>
            <a:pPr algn="ctr"/>
            <a:endParaRPr lang="en-US" sz="2200" dirty="0"/>
          </a:p>
          <a:p>
            <a:pPr algn="ctr"/>
            <a:endParaRPr lang="en-US" sz="2200" dirty="0"/>
          </a:p>
        </p:txBody>
      </p:sp>
      <p:pic>
        <p:nvPicPr>
          <p:cNvPr id="7" name="Graphic 6">
            <a:extLst>
              <a:ext uri="{FF2B5EF4-FFF2-40B4-BE49-F238E27FC236}">
                <a16:creationId xmlns:a16="http://schemas.microsoft.com/office/drawing/2014/main" id="{91E22045-E2A4-B06D-34DE-FD1C28A0B5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5753" y="2250782"/>
            <a:ext cx="754832" cy="754832"/>
          </a:xfrm>
          <a:prstGeom prst="rect">
            <a:avLst/>
          </a:prstGeom>
        </p:spPr>
      </p:pic>
    </p:spTree>
    <p:extLst>
      <p:ext uri="{BB962C8B-B14F-4D97-AF65-F5344CB8AC3E}">
        <p14:creationId xmlns:p14="http://schemas.microsoft.com/office/powerpoint/2010/main" val="24223103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C59E-65F2-80A5-5E66-46EAAFFB8661}"/>
              </a:ext>
            </a:extLst>
          </p:cNvPr>
          <p:cNvSpPr>
            <a:spLocks noGrp="1"/>
          </p:cNvSpPr>
          <p:nvPr>
            <p:ph type="title"/>
          </p:nvPr>
        </p:nvSpPr>
        <p:spPr/>
        <p:txBody>
          <a:bodyPr/>
          <a:lstStyle/>
          <a:p>
            <a:r>
              <a:rPr lang="en-US" dirty="0"/>
              <a:t>Resources for Seniors and Retired Persons </a:t>
            </a:r>
          </a:p>
        </p:txBody>
      </p:sp>
      <p:pic>
        <p:nvPicPr>
          <p:cNvPr id="3" name="Picture 2" descr="A picture containing text, wall, indoor, table&#10;&#10;AI-generated content may be incorrect.">
            <a:extLst>
              <a:ext uri="{FF2B5EF4-FFF2-40B4-BE49-F238E27FC236}">
                <a16:creationId xmlns:a16="http://schemas.microsoft.com/office/drawing/2014/main" id="{7A64CAA8-8E8E-B4E9-E023-D25CCE1C7B4D}"/>
              </a:ext>
            </a:extLst>
          </p:cNvPr>
          <p:cNvPicPr>
            <a:picLocks noChangeAspect="1"/>
          </p:cNvPicPr>
          <p:nvPr/>
        </p:nvPicPr>
        <p:blipFill>
          <a:blip r:embed="rId3">
            <a:extLst>
              <a:ext uri="{28A0092B-C50C-407E-A947-70E740481C1C}">
                <a14:useLocalDpi xmlns:a14="http://schemas.microsoft.com/office/drawing/2010/main" val="0"/>
              </a:ext>
            </a:extLst>
          </a:blip>
          <a:srcRect l="20743" t="41509" r="20743" b="18006"/>
          <a:stretch/>
        </p:blipFill>
        <p:spPr>
          <a:xfrm>
            <a:off x="0" y="676275"/>
            <a:ext cx="12192000" cy="5630877"/>
          </a:xfrm>
          <a:prstGeom prst="rect">
            <a:avLst/>
          </a:prstGeom>
        </p:spPr>
      </p:pic>
      <p:pic>
        <p:nvPicPr>
          <p:cNvPr id="11" name="Picture 10" descr="Graphical user interface, text, application&#10;&#10;AI-generated content may be incorrect.">
            <a:extLst>
              <a:ext uri="{FF2B5EF4-FFF2-40B4-BE49-F238E27FC236}">
                <a16:creationId xmlns:a16="http://schemas.microsoft.com/office/drawing/2014/main" id="{B949FC96-916A-33AD-408D-1E2E267D28B3}"/>
              </a:ext>
            </a:extLst>
          </p:cNvPr>
          <p:cNvPicPr>
            <a:picLocks noChangeAspect="1"/>
          </p:cNvPicPr>
          <p:nvPr/>
        </p:nvPicPr>
        <p:blipFill>
          <a:blip r:embed="rId4">
            <a:extLst>
              <a:ext uri="{28A0092B-C50C-407E-A947-70E740481C1C}">
                <a14:useLocalDpi xmlns:a14="http://schemas.microsoft.com/office/drawing/2010/main" val="0"/>
              </a:ext>
            </a:extLst>
          </a:blip>
          <a:srcRect b="12236"/>
          <a:stretch/>
        </p:blipFill>
        <p:spPr>
          <a:xfrm>
            <a:off x="2614293" y="982230"/>
            <a:ext cx="6928503" cy="3845232"/>
          </a:xfrm>
          <a:prstGeom prst="rect">
            <a:avLst/>
          </a:prstGeom>
        </p:spPr>
      </p:pic>
      <p:pic>
        <p:nvPicPr>
          <p:cNvPr id="13" name="Picture 12" descr="Graphical user interface, text, application, email&#10;&#10;AI-generated content may be incorrect.">
            <a:extLst>
              <a:ext uri="{FF2B5EF4-FFF2-40B4-BE49-F238E27FC236}">
                <a16:creationId xmlns:a16="http://schemas.microsoft.com/office/drawing/2014/main" id="{7D088EEF-E4F1-F89A-F4A0-E7F58F6F99B7}"/>
              </a:ext>
            </a:extLst>
          </p:cNvPr>
          <p:cNvPicPr>
            <a:picLocks noChangeAspect="1"/>
          </p:cNvPicPr>
          <p:nvPr/>
        </p:nvPicPr>
        <p:blipFill>
          <a:blip r:embed="rId5">
            <a:extLst>
              <a:ext uri="{28A0092B-C50C-407E-A947-70E740481C1C}">
                <a14:useLocalDpi xmlns:a14="http://schemas.microsoft.com/office/drawing/2010/main" val="0"/>
              </a:ext>
            </a:extLst>
          </a:blip>
          <a:srcRect b="11515"/>
          <a:stretch/>
        </p:blipFill>
        <p:spPr>
          <a:xfrm>
            <a:off x="2614293" y="982230"/>
            <a:ext cx="6928504" cy="3845232"/>
          </a:xfrm>
          <a:prstGeom prst="rect">
            <a:avLst/>
          </a:prstGeom>
        </p:spPr>
      </p:pic>
      <p:sp>
        <p:nvSpPr>
          <p:cNvPr id="23" name="Freeform: Shape 22">
            <a:extLst>
              <a:ext uri="{FF2B5EF4-FFF2-40B4-BE49-F238E27FC236}">
                <a16:creationId xmlns:a16="http://schemas.microsoft.com/office/drawing/2014/main" id="{B6332678-6FD6-6508-28A7-BBB70F848B28}"/>
              </a:ext>
            </a:extLst>
          </p:cNvPr>
          <p:cNvSpPr/>
          <p:nvPr/>
        </p:nvSpPr>
        <p:spPr>
          <a:xfrm>
            <a:off x="0" y="5598170"/>
            <a:ext cx="5263489" cy="555200"/>
          </a:xfrm>
          <a:custGeom>
            <a:avLst/>
            <a:gdLst>
              <a:gd name="connsiteX0" fmla="*/ 0 w 5263489"/>
              <a:gd name="connsiteY0" fmla="*/ 0 h 555200"/>
              <a:gd name="connsiteX1" fmla="*/ 4990113 w 5263489"/>
              <a:gd name="connsiteY1" fmla="*/ 0 h 555200"/>
              <a:gd name="connsiteX2" fmla="*/ 5263489 w 5263489"/>
              <a:gd name="connsiteY2" fmla="*/ 273376 h 555200"/>
              <a:gd name="connsiteX3" fmla="*/ 5263488 w 5263489"/>
              <a:gd name="connsiteY3" fmla="*/ 273376 h 555200"/>
              <a:gd name="connsiteX4" fmla="*/ 4990112 w 5263489"/>
              <a:gd name="connsiteY4" fmla="*/ 546752 h 555200"/>
              <a:gd name="connsiteX5" fmla="*/ 0 w 5263489"/>
              <a:gd name="connsiteY5" fmla="*/ 555200 h 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3489" h="555200">
                <a:moveTo>
                  <a:pt x="0" y="0"/>
                </a:moveTo>
                <a:lnTo>
                  <a:pt x="4990113" y="0"/>
                </a:lnTo>
                <a:cubicBezTo>
                  <a:pt x="5141094" y="0"/>
                  <a:pt x="5263489" y="122395"/>
                  <a:pt x="5263489" y="273376"/>
                </a:cubicBezTo>
                <a:lnTo>
                  <a:pt x="5263488" y="273376"/>
                </a:lnTo>
                <a:cubicBezTo>
                  <a:pt x="5263488" y="424357"/>
                  <a:pt x="5141093" y="546752"/>
                  <a:pt x="4990112" y="546752"/>
                </a:cubicBezTo>
                <a:lnTo>
                  <a:pt x="0" y="5552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Box 18">
            <a:extLst>
              <a:ext uri="{FF2B5EF4-FFF2-40B4-BE49-F238E27FC236}">
                <a16:creationId xmlns:a16="http://schemas.microsoft.com/office/drawing/2014/main" id="{E1932830-2667-2F25-788C-FB971D4DB6B7}"/>
              </a:ext>
            </a:extLst>
          </p:cNvPr>
          <p:cNvSpPr txBox="1"/>
          <p:nvPr/>
        </p:nvSpPr>
        <p:spPr>
          <a:xfrm>
            <a:off x="742567" y="5659987"/>
            <a:ext cx="4498644"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seniors</a:t>
            </a:r>
            <a:r>
              <a:rPr lang="en-US" sz="2000" dirty="0">
                <a:latin typeface="Proxima Nova Rg" panose="02000506030000020004" pitchFamily="50" charset="0"/>
              </a:rPr>
              <a:t>)  </a:t>
            </a:r>
          </a:p>
        </p:txBody>
      </p:sp>
      <p:pic>
        <p:nvPicPr>
          <p:cNvPr id="20" name="Graphic 19">
            <a:extLst>
              <a:ext uri="{FF2B5EF4-FFF2-40B4-BE49-F238E27FC236}">
                <a16:creationId xmlns:a16="http://schemas.microsoft.com/office/drawing/2014/main" id="{E551DEC4-424E-5EEA-3FBE-35358EF0A1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9787" y="5600646"/>
            <a:ext cx="629615" cy="629615"/>
          </a:xfrm>
          <a:prstGeom prst="rect">
            <a:avLst/>
          </a:prstGeom>
        </p:spPr>
      </p:pic>
    </p:spTree>
    <p:extLst>
      <p:ext uri="{BB962C8B-B14F-4D97-AF65-F5344CB8AC3E}">
        <p14:creationId xmlns:p14="http://schemas.microsoft.com/office/powerpoint/2010/main" val="12575717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33873-3EDD-FF54-72B6-FC91448D9FF9}"/>
            </a:ext>
          </a:extLst>
        </p:cNvPr>
        <p:cNvGrpSpPr/>
        <p:nvPr/>
      </p:nvGrpSpPr>
      <p:grpSpPr>
        <a:xfrm>
          <a:off x="0" y="0"/>
          <a:ext cx="0" cy="0"/>
          <a:chOff x="0" y="0"/>
          <a:chExt cx="0" cy="0"/>
        </a:xfrm>
      </p:grpSpPr>
      <p:pic>
        <p:nvPicPr>
          <p:cNvPr id="2" name="Picture 1" descr="Two people looking at a book&#10;&#10;AI-generated content may be incorrect.">
            <a:extLst>
              <a:ext uri="{FF2B5EF4-FFF2-40B4-BE49-F238E27FC236}">
                <a16:creationId xmlns:a16="http://schemas.microsoft.com/office/drawing/2014/main" id="{97F9ED79-99A8-B7B0-2FCA-69389BCFFCB6}"/>
              </a:ext>
            </a:extLst>
          </p:cNvPr>
          <p:cNvPicPr>
            <a:picLocks noChangeAspect="1"/>
          </p:cNvPicPr>
          <p:nvPr/>
        </p:nvPicPr>
        <p:blipFill>
          <a:blip r:embed="rId3" cstate="screen">
            <a:extLst>
              <a:ext uri="{28A0092B-C50C-407E-A947-70E740481C1C}">
                <a14:useLocalDpi xmlns:a14="http://schemas.microsoft.com/office/drawing/2010/main"/>
              </a:ext>
            </a:extLst>
          </a:blip>
          <a:srcRect t="2763"/>
          <a:stretch/>
        </p:blipFill>
        <p:spPr>
          <a:xfrm>
            <a:off x="-19" y="0"/>
            <a:ext cx="12191999" cy="6858000"/>
          </a:xfrm>
          <a:prstGeom prst="rect">
            <a:avLst/>
          </a:prstGeom>
        </p:spPr>
      </p:pic>
      <p:grpSp>
        <p:nvGrpSpPr>
          <p:cNvPr id="18" name="Group 17">
            <a:extLst>
              <a:ext uri="{FF2B5EF4-FFF2-40B4-BE49-F238E27FC236}">
                <a16:creationId xmlns:a16="http://schemas.microsoft.com/office/drawing/2014/main" id="{BF6C1CE9-739F-51B5-E607-9F34B989A1AB}"/>
              </a:ext>
            </a:extLst>
          </p:cNvPr>
          <p:cNvGrpSpPr/>
          <p:nvPr/>
        </p:nvGrpSpPr>
        <p:grpSpPr>
          <a:xfrm>
            <a:off x="0" y="4372584"/>
            <a:ext cx="12192000" cy="883658"/>
            <a:chOff x="0" y="3429000"/>
            <a:chExt cx="12192000" cy="883658"/>
          </a:xfrm>
        </p:grpSpPr>
        <p:sp>
          <p:nvSpPr>
            <p:cNvPr id="19" name="Rectangle 18">
              <a:extLst>
                <a:ext uri="{FF2B5EF4-FFF2-40B4-BE49-F238E27FC236}">
                  <a16:creationId xmlns:a16="http://schemas.microsoft.com/office/drawing/2014/main" id="{324EE981-13EC-39F6-B977-879B4697E8B9}"/>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20" name="Straight Connector 19">
              <a:extLst>
                <a:ext uri="{FF2B5EF4-FFF2-40B4-BE49-F238E27FC236}">
                  <a16:creationId xmlns:a16="http://schemas.microsoft.com/office/drawing/2014/main" id="{C46F635F-0D43-62CE-30D1-BAAA2C20B308}"/>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30E4A779-FAEB-99AE-8585-C6F6E037020F}"/>
                </a:ext>
              </a:extLst>
            </p:cNvPr>
            <p:cNvSpPr txBox="1">
              <a:spLocks/>
            </p:cNvSpPr>
            <p:nvPr/>
          </p:nvSpPr>
          <p:spPr>
            <a:xfrm>
              <a:off x="0" y="3530195"/>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rgbClr val="0B5D66"/>
                  </a:solidFill>
                  <a:latin typeface="Proxima Nova Rg" panose="02000506030000020004" pitchFamily="50" charset="0"/>
                </a:rPr>
                <a:t>New York State Deductions</a:t>
              </a:r>
            </a:p>
          </p:txBody>
        </p:sp>
        <p:cxnSp>
          <p:nvCxnSpPr>
            <p:cNvPr id="22" name="Straight Connector 21">
              <a:extLst>
                <a:ext uri="{FF2B5EF4-FFF2-40B4-BE49-F238E27FC236}">
                  <a16:creationId xmlns:a16="http://schemas.microsoft.com/office/drawing/2014/main" id="{6FA1DB13-E4B7-3861-7287-A32F406DA9F5}"/>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9421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4012A-6FD1-2316-24A5-F112BBA147D4}"/>
              </a:ext>
            </a:extLst>
          </p:cNvPr>
          <p:cNvSpPr>
            <a:spLocks noGrp="1"/>
          </p:cNvSpPr>
          <p:nvPr>
            <p:ph type="title"/>
          </p:nvPr>
        </p:nvSpPr>
        <p:spPr/>
        <p:txBody>
          <a:bodyPr/>
          <a:lstStyle/>
          <a:p>
            <a:r>
              <a:rPr lang="en-US" dirty="0"/>
              <a:t>Standard and Itemized Deduction</a:t>
            </a:r>
          </a:p>
        </p:txBody>
      </p:sp>
      <p:sp>
        <p:nvSpPr>
          <p:cNvPr id="4" name="Text Placeholder 3">
            <a:extLst>
              <a:ext uri="{FF2B5EF4-FFF2-40B4-BE49-F238E27FC236}">
                <a16:creationId xmlns:a16="http://schemas.microsoft.com/office/drawing/2014/main" id="{55DF7A79-BB30-2131-BAD9-9FC1DC470CDE}"/>
              </a:ext>
            </a:extLst>
          </p:cNvPr>
          <p:cNvSpPr>
            <a:spLocks noGrp="1"/>
          </p:cNvSpPr>
          <p:nvPr>
            <p:ph type="body" sz="quarter" idx="12"/>
          </p:nvPr>
        </p:nvSpPr>
        <p:spPr>
          <a:xfrm>
            <a:off x="617693" y="1564624"/>
            <a:ext cx="9082251" cy="2356666"/>
          </a:xfrm>
        </p:spPr>
        <p:txBody>
          <a:bodyPr/>
          <a:lstStyle/>
          <a:p>
            <a:r>
              <a:rPr lang="en-US" dirty="0"/>
              <a:t>The </a:t>
            </a:r>
            <a:r>
              <a:rPr lang="en-US" b="1" dirty="0">
                <a:solidFill>
                  <a:srgbClr val="0B5D66"/>
                </a:solidFill>
              </a:rPr>
              <a:t>standard deduction </a:t>
            </a:r>
            <a:r>
              <a:rPr lang="en-US" dirty="0"/>
              <a:t>is a specific dollar amount that reduces the amount of taxable income. </a:t>
            </a:r>
          </a:p>
          <a:p>
            <a:r>
              <a:rPr lang="en-US" dirty="0">
                <a:solidFill>
                  <a:srgbClr val="1B1B1B"/>
                </a:solidFill>
              </a:rPr>
              <a:t>Some taxpayers choose to </a:t>
            </a:r>
            <a:r>
              <a:rPr lang="en-US" b="1" dirty="0">
                <a:solidFill>
                  <a:srgbClr val="0B5D66"/>
                </a:solidFill>
              </a:rPr>
              <a:t>itemize</a:t>
            </a:r>
            <a:r>
              <a:rPr lang="en-US" dirty="0">
                <a:solidFill>
                  <a:srgbClr val="1B1B1B"/>
                </a:solidFill>
              </a:rPr>
              <a:t> their deductions if their total allowable itemized deductions is greater than their standard deduction. </a:t>
            </a:r>
          </a:p>
          <a:p>
            <a:r>
              <a:rPr lang="en-US" b="1" dirty="0">
                <a:solidFill>
                  <a:srgbClr val="0B5D66"/>
                </a:solidFill>
              </a:rPr>
              <a:t>Note</a:t>
            </a:r>
            <a:r>
              <a:rPr lang="en-US" dirty="0"/>
              <a:t>: Taxpayers who are married and filing separate returns must both take the standard deduction unless both spouses choose to itemize their deductions. </a:t>
            </a:r>
          </a:p>
          <a:p>
            <a:endParaRPr lang="en-US" dirty="0">
              <a:solidFill>
                <a:srgbClr val="1B1B1B"/>
              </a:solidFill>
            </a:endParaRPr>
          </a:p>
          <a:p>
            <a:endParaRPr lang="en-US" dirty="0"/>
          </a:p>
        </p:txBody>
      </p:sp>
    </p:spTree>
    <p:extLst>
      <p:ext uri="{BB962C8B-B14F-4D97-AF65-F5344CB8AC3E}">
        <p14:creationId xmlns:p14="http://schemas.microsoft.com/office/powerpoint/2010/main" val="3315947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7BFB3-084B-BF41-C20E-FB45EB993653}"/>
              </a:ext>
            </a:extLst>
          </p:cNvPr>
          <p:cNvSpPr>
            <a:spLocks noGrp="1"/>
          </p:cNvSpPr>
          <p:nvPr>
            <p:ph type="title"/>
          </p:nvPr>
        </p:nvSpPr>
        <p:spPr/>
        <p:txBody>
          <a:bodyPr/>
          <a:lstStyle/>
          <a:p>
            <a:r>
              <a:rPr lang="en-US" dirty="0"/>
              <a:t>Standard Deduction Table and Dependent Exemptions </a:t>
            </a:r>
          </a:p>
        </p:txBody>
      </p:sp>
      <p:graphicFrame>
        <p:nvGraphicFramePr>
          <p:cNvPr id="6" name="Table 5">
            <a:extLst>
              <a:ext uri="{FF2B5EF4-FFF2-40B4-BE49-F238E27FC236}">
                <a16:creationId xmlns:a16="http://schemas.microsoft.com/office/drawing/2014/main" id="{8A79AF47-BEC5-8AFB-42D8-98E102E2D919}"/>
              </a:ext>
            </a:extLst>
          </p:cNvPr>
          <p:cNvGraphicFramePr>
            <a:graphicFrameLocks noGrp="1"/>
          </p:cNvGraphicFramePr>
          <p:nvPr>
            <p:extLst>
              <p:ext uri="{D42A27DB-BD31-4B8C-83A1-F6EECF244321}">
                <p14:modId xmlns:p14="http://schemas.microsoft.com/office/powerpoint/2010/main" val="3135322937"/>
              </p:ext>
            </p:extLst>
          </p:nvPr>
        </p:nvGraphicFramePr>
        <p:xfrm>
          <a:off x="715665" y="1938865"/>
          <a:ext cx="10417628" cy="3139440"/>
        </p:xfrm>
        <a:graphic>
          <a:graphicData uri="http://schemas.openxmlformats.org/drawingml/2006/table">
            <a:tbl>
              <a:tblPr firstRow="1" bandRow="1">
                <a:tableStyleId>{5C22544A-7EE6-4342-B048-85BDC9FD1C3A}</a:tableStyleId>
              </a:tblPr>
              <a:tblGrid>
                <a:gridCol w="8771397">
                  <a:extLst>
                    <a:ext uri="{9D8B030D-6E8A-4147-A177-3AD203B41FA5}">
                      <a16:colId xmlns:a16="http://schemas.microsoft.com/office/drawing/2014/main" val="2217686119"/>
                    </a:ext>
                  </a:extLst>
                </a:gridCol>
                <a:gridCol w="1646231">
                  <a:extLst>
                    <a:ext uri="{9D8B030D-6E8A-4147-A177-3AD203B41FA5}">
                      <a16:colId xmlns:a16="http://schemas.microsoft.com/office/drawing/2014/main" val="2832449535"/>
                    </a:ext>
                  </a:extLst>
                </a:gridCol>
              </a:tblGrid>
              <a:tr h="370840">
                <a:tc>
                  <a:txBody>
                    <a:bodyPr/>
                    <a:lstStyle/>
                    <a:p>
                      <a:r>
                        <a:rPr lang="en-US" sz="1800" dirty="0">
                          <a:solidFill>
                            <a:schemeClr val="tx1"/>
                          </a:solidFill>
                          <a:latin typeface="Proxima Nova"/>
                        </a:rPr>
                        <a:t>Filing Status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DED"/>
                    </a:solidFill>
                  </a:tcPr>
                </a:tc>
                <a:tc>
                  <a:txBody>
                    <a:bodyPr/>
                    <a:lstStyle/>
                    <a:p>
                      <a:pPr algn="ctr"/>
                      <a:r>
                        <a:rPr lang="en-US" sz="1800" dirty="0">
                          <a:solidFill>
                            <a:schemeClr val="tx1"/>
                          </a:solidFill>
                          <a:latin typeface="Proxima Nova"/>
                        </a:rPr>
                        <a:t>Standard Deduction Amount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DED"/>
                    </a:solidFill>
                  </a:tcPr>
                </a:tc>
                <a:extLst>
                  <a:ext uri="{0D108BD9-81ED-4DB2-BD59-A6C34878D82A}">
                    <a16:rowId xmlns:a16="http://schemas.microsoft.com/office/drawing/2014/main" val="1077716577"/>
                  </a:ext>
                </a:extLst>
              </a:tr>
              <a:tr h="370840">
                <a:tc>
                  <a:txBody>
                    <a:bodyPr/>
                    <a:lstStyle/>
                    <a:p>
                      <a:r>
                        <a:rPr lang="en-US" sz="1800" dirty="0">
                          <a:latin typeface="Proxima Nova"/>
                        </a:rPr>
                        <a:t>Single (and can be claimed as a dependent on another taxpayer's federal return)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Proxima Nova"/>
                        </a:rPr>
                        <a:t>$3,100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7915024"/>
                  </a:ext>
                </a:extLst>
              </a:tr>
              <a:tr h="370840">
                <a:tc>
                  <a:txBody>
                    <a:bodyPr/>
                    <a:lstStyle/>
                    <a:p>
                      <a:r>
                        <a:rPr lang="en-US" sz="1800" b="0" i="0" kern="1200" dirty="0">
                          <a:solidFill>
                            <a:schemeClr val="dk1"/>
                          </a:solidFill>
                          <a:effectLst/>
                          <a:latin typeface="Proxima Nova"/>
                          <a:ea typeface="+mn-ea"/>
                          <a:cs typeface="+mn-cs"/>
                        </a:rPr>
                        <a:t>Single (and cannot be claimed as a dependent on another taxpayer's federal return)</a:t>
                      </a:r>
                      <a:endParaRPr lang="en-US" sz="1800" dirty="0">
                        <a:latin typeface="Proxima Nov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Proxima Nova"/>
                        </a:rPr>
                        <a:t>$8,000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137833"/>
                  </a:ext>
                </a:extLst>
              </a:tr>
              <a:tr h="370840">
                <a:tc>
                  <a:txBody>
                    <a:bodyPr/>
                    <a:lstStyle/>
                    <a:p>
                      <a:r>
                        <a:rPr lang="en-US" sz="1800" b="0" i="0" kern="1200" dirty="0">
                          <a:solidFill>
                            <a:schemeClr val="dk1"/>
                          </a:solidFill>
                          <a:effectLst/>
                          <a:latin typeface="Proxima Nova"/>
                          <a:ea typeface="+mn-ea"/>
                          <a:cs typeface="+mn-cs"/>
                        </a:rPr>
                        <a:t>Married filing joint return</a:t>
                      </a:r>
                      <a:endParaRPr lang="en-US" sz="1800" dirty="0">
                        <a:latin typeface="Proxima Nov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Proxima Nova"/>
                        </a:rPr>
                        <a:t>$16,050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2612940"/>
                  </a:ext>
                </a:extLst>
              </a:tr>
              <a:tr h="370840">
                <a:tc>
                  <a:txBody>
                    <a:bodyPr/>
                    <a:lstStyle/>
                    <a:p>
                      <a:r>
                        <a:rPr lang="en-US" sz="1800" dirty="0">
                          <a:latin typeface="Proxima Nova"/>
                        </a:rPr>
                        <a:t>Married filing separate return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Proxima Nova"/>
                        </a:rPr>
                        <a:t>$8,000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9917682"/>
                  </a:ext>
                </a:extLst>
              </a:tr>
              <a:tr h="370840">
                <a:tc>
                  <a:txBody>
                    <a:bodyPr/>
                    <a:lstStyle/>
                    <a:p>
                      <a:r>
                        <a:rPr lang="en-US" sz="1800" dirty="0">
                          <a:latin typeface="Proxima Nova"/>
                        </a:rPr>
                        <a:t>Head of Household (with qualifying person)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Proxima Nova"/>
                        </a:rPr>
                        <a:t>$11,200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7484563"/>
                  </a:ext>
                </a:extLst>
              </a:tr>
              <a:tr h="370840">
                <a:tc>
                  <a:txBody>
                    <a:bodyPr/>
                    <a:lstStyle/>
                    <a:p>
                      <a:r>
                        <a:rPr lang="en-US" sz="1800" dirty="0">
                          <a:latin typeface="Proxima Nova"/>
                        </a:rPr>
                        <a:t>Qualifying surviving spouse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Proxima Nova"/>
                        </a:rPr>
                        <a:t>$16,050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166853"/>
                  </a:ext>
                </a:extLst>
              </a:tr>
            </a:tbl>
          </a:graphicData>
        </a:graphic>
      </p:graphicFrame>
      <p:sp>
        <p:nvSpPr>
          <p:cNvPr id="7" name="TextBox 6">
            <a:extLst>
              <a:ext uri="{FF2B5EF4-FFF2-40B4-BE49-F238E27FC236}">
                <a16:creationId xmlns:a16="http://schemas.microsoft.com/office/drawing/2014/main" id="{3B7C0F6B-3D2A-7A3C-7CFE-226587073512}"/>
              </a:ext>
            </a:extLst>
          </p:cNvPr>
          <p:cNvSpPr txBox="1"/>
          <p:nvPr/>
        </p:nvSpPr>
        <p:spPr>
          <a:xfrm>
            <a:off x="715665" y="5441119"/>
            <a:ext cx="9448800" cy="430887"/>
          </a:xfrm>
          <a:prstGeom prst="rect">
            <a:avLst/>
          </a:prstGeom>
          <a:noFill/>
        </p:spPr>
        <p:txBody>
          <a:bodyPr wrap="square" rtlCol="0">
            <a:spAutoFit/>
          </a:bodyPr>
          <a:lstStyle/>
          <a:p>
            <a:r>
              <a:rPr lang="en-US" sz="2200" dirty="0">
                <a:latin typeface="Proxima Nova"/>
              </a:rPr>
              <a:t>The value of each New York State </a:t>
            </a:r>
            <a:r>
              <a:rPr lang="en-US" sz="2200" b="1" dirty="0">
                <a:latin typeface="Proxima Nova"/>
              </a:rPr>
              <a:t>dependent</a:t>
            </a:r>
            <a:r>
              <a:rPr lang="en-US" sz="2200" dirty="0">
                <a:latin typeface="Proxima Nova"/>
              </a:rPr>
              <a:t> exemption is $1,000. </a:t>
            </a:r>
          </a:p>
        </p:txBody>
      </p:sp>
      <p:sp>
        <p:nvSpPr>
          <p:cNvPr id="8" name="TextBox 7">
            <a:extLst>
              <a:ext uri="{FF2B5EF4-FFF2-40B4-BE49-F238E27FC236}">
                <a16:creationId xmlns:a16="http://schemas.microsoft.com/office/drawing/2014/main" id="{9E981949-75DD-E712-11F3-1687CFF9428F}"/>
              </a:ext>
            </a:extLst>
          </p:cNvPr>
          <p:cNvSpPr txBox="1"/>
          <p:nvPr/>
        </p:nvSpPr>
        <p:spPr>
          <a:xfrm>
            <a:off x="617693" y="1145164"/>
            <a:ext cx="9448800" cy="430887"/>
          </a:xfrm>
          <a:prstGeom prst="rect">
            <a:avLst/>
          </a:prstGeom>
          <a:noFill/>
        </p:spPr>
        <p:txBody>
          <a:bodyPr wrap="square" rtlCol="0">
            <a:spAutoFit/>
          </a:bodyPr>
          <a:lstStyle/>
          <a:p>
            <a:r>
              <a:rPr lang="en-US" sz="2200" dirty="0">
                <a:latin typeface="Proxima Nova"/>
              </a:rPr>
              <a:t>The standard deduction amount is based on the filing status below:</a:t>
            </a:r>
          </a:p>
        </p:txBody>
      </p:sp>
    </p:spTree>
    <p:extLst>
      <p:ext uri="{BB962C8B-B14F-4D97-AF65-F5344CB8AC3E}">
        <p14:creationId xmlns:p14="http://schemas.microsoft.com/office/powerpoint/2010/main" val="2983776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0E38C-5CD0-030E-17AA-AA23EA684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68D54-8F84-9866-315A-1E81D787A8B0}"/>
              </a:ext>
            </a:extLst>
          </p:cNvPr>
          <p:cNvSpPr>
            <a:spLocks noGrp="1"/>
          </p:cNvSpPr>
          <p:nvPr>
            <p:ph type="title"/>
          </p:nvPr>
        </p:nvSpPr>
        <p:spPr/>
        <p:txBody>
          <a:bodyPr/>
          <a:lstStyle/>
          <a:p>
            <a:r>
              <a:rPr lang="en-US" sz="2800" dirty="0"/>
              <a:t>New York Itemized Deductions</a:t>
            </a:r>
          </a:p>
        </p:txBody>
      </p:sp>
      <p:sp>
        <p:nvSpPr>
          <p:cNvPr id="6" name="Picture Placeholder 4">
            <a:extLst>
              <a:ext uri="{FF2B5EF4-FFF2-40B4-BE49-F238E27FC236}">
                <a16:creationId xmlns:a16="http://schemas.microsoft.com/office/drawing/2014/main" id="{3006A3E7-801B-50E0-9555-4FB38B78AD86}"/>
              </a:ext>
            </a:extLst>
          </p:cNvPr>
          <p:cNvSpPr>
            <a:spLocks noGrp="1"/>
          </p:cNvSpPr>
          <p:nvPr>
            <p:ph type="body" sz="quarter" idx="12"/>
          </p:nvPr>
        </p:nvSpPr>
        <p:spPr>
          <a:xfrm>
            <a:off x="617693" y="1205019"/>
            <a:ext cx="10206859" cy="3650760"/>
          </a:xfrm>
        </p:spPr>
        <p:txBody>
          <a:bodyPr/>
          <a:lstStyle/>
          <a:p>
            <a:r>
              <a:rPr lang="en-US" dirty="0"/>
              <a:t>Taxpayers may itemize their deductions for New York State income tax purposes whether or not they itemized their deductions on their federal income tax return. </a:t>
            </a:r>
          </a:p>
          <a:p>
            <a:r>
              <a:rPr lang="en-US" dirty="0"/>
              <a:t>In general, New York itemized deductions are computed using the federal rules as they existed prior to the changes made to the Internal Revenue Code (IRC) by the Tax Cuts and Jobs Act (Public Law 115-97).</a:t>
            </a:r>
          </a:p>
          <a:p>
            <a:r>
              <a:rPr lang="en-US" dirty="0"/>
              <a:t>New York State itemized deductions are reported on Form IT-196, </a:t>
            </a:r>
            <a:r>
              <a:rPr lang="en-US" i="1" dirty="0"/>
              <a:t>New York Resident, Nonresident, and Part-Year Resident Itemized Deductions</a:t>
            </a:r>
            <a:r>
              <a:rPr lang="en-US" dirty="0"/>
              <a:t>.</a:t>
            </a:r>
          </a:p>
          <a:p>
            <a:pPr marL="64008"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7093173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2D16B-D61F-95E4-06A6-BEFAF3589055}"/>
              </a:ext>
            </a:extLst>
          </p:cNvPr>
          <p:cNvSpPr>
            <a:spLocks noGrp="1"/>
          </p:cNvSpPr>
          <p:nvPr>
            <p:ph type="title"/>
          </p:nvPr>
        </p:nvSpPr>
        <p:spPr/>
        <p:txBody>
          <a:bodyPr/>
          <a:lstStyle/>
          <a:p>
            <a:r>
              <a:rPr lang="en-US" dirty="0"/>
              <a:t>New York Itemized Deductions </a:t>
            </a:r>
            <a:r>
              <a:rPr lang="en-US" sz="2200" dirty="0"/>
              <a:t>(cont.)</a:t>
            </a:r>
          </a:p>
        </p:txBody>
      </p:sp>
      <p:sp>
        <p:nvSpPr>
          <p:cNvPr id="3" name="Text Placeholder 2">
            <a:extLst>
              <a:ext uri="{FF2B5EF4-FFF2-40B4-BE49-F238E27FC236}">
                <a16:creationId xmlns:a16="http://schemas.microsoft.com/office/drawing/2014/main" id="{5F55F796-9DE9-CB6C-6A89-B9CD68EA9A96}"/>
              </a:ext>
            </a:extLst>
          </p:cNvPr>
          <p:cNvSpPr>
            <a:spLocks noGrp="1"/>
          </p:cNvSpPr>
          <p:nvPr>
            <p:ph type="body" sz="quarter" idx="11"/>
          </p:nvPr>
        </p:nvSpPr>
        <p:spPr>
          <a:xfrm>
            <a:off x="617692" y="1292663"/>
            <a:ext cx="10594593" cy="503021"/>
          </a:xfrm>
        </p:spPr>
        <p:txBody>
          <a:bodyPr/>
          <a:lstStyle/>
          <a:p>
            <a:r>
              <a:rPr lang="en-US" dirty="0"/>
              <a:t>Taxpayers may claim itemized deductions if they: </a:t>
            </a:r>
          </a:p>
        </p:txBody>
      </p:sp>
      <p:sp>
        <p:nvSpPr>
          <p:cNvPr id="4" name="Text Placeholder 3">
            <a:extLst>
              <a:ext uri="{FF2B5EF4-FFF2-40B4-BE49-F238E27FC236}">
                <a16:creationId xmlns:a16="http://schemas.microsoft.com/office/drawing/2014/main" id="{8BF06CD4-6D45-7D6E-20C1-2D9D84FFBC85}"/>
              </a:ext>
            </a:extLst>
          </p:cNvPr>
          <p:cNvSpPr>
            <a:spLocks noGrp="1"/>
          </p:cNvSpPr>
          <p:nvPr>
            <p:ph type="body" sz="quarter" idx="12"/>
          </p:nvPr>
        </p:nvSpPr>
        <p:spPr>
          <a:xfrm>
            <a:off x="723901" y="1829079"/>
            <a:ext cx="8909956" cy="4201607"/>
          </a:xfrm>
        </p:spPr>
        <p:txBody>
          <a:bodyPr/>
          <a:lstStyle/>
          <a:p>
            <a:r>
              <a:rPr lang="en-US" dirty="0"/>
              <a:t>had large, uninsured medical or dental expenses; </a:t>
            </a:r>
          </a:p>
          <a:p>
            <a:pPr lvl="0"/>
            <a:r>
              <a:rPr lang="en-US" dirty="0"/>
              <a:t>paid state and local taxes, including real estate and real property taxes;</a:t>
            </a:r>
          </a:p>
          <a:p>
            <a:pPr lvl="0"/>
            <a:r>
              <a:rPr lang="en-US" dirty="0"/>
              <a:t>paid mortgage interest;</a:t>
            </a:r>
          </a:p>
          <a:p>
            <a:pPr lvl="0"/>
            <a:r>
              <a:rPr lang="en-US" dirty="0"/>
              <a:t>had large, unreimbursed expenses as an employee;</a:t>
            </a:r>
          </a:p>
          <a:p>
            <a:pPr lvl="0"/>
            <a:r>
              <a:rPr lang="en-US" dirty="0"/>
              <a:t>had large, uninsured casualty (fire, flood, wind) or theft losses;</a:t>
            </a:r>
          </a:p>
          <a:p>
            <a:pPr lvl="0"/>
            <a:r>
              <a:rPr lang="en-US" dirty="0"/>
              <a:t>made large contributions to qualified charities; or</a:t>
            </a:r>
          </a:p>
          <a:p>
            <a:pPr lvl="0"/>
            <a:r>
              <a:rPr lang="en-US" dirty="0"/>
              <a:t>had large, unreimbursed miscellaneous expenses.</a:t>
            </a:r>
          </a:p>
          <a:p>
            <a:pPr marL="64008" lvl="0" indent="0">
              <a:buNone/>
            </a:pPr>
            <a:endParaRPr lang="en-US" dirty="0"/>
          </a:p>
          <a:p>
            <a:pPr marL="64008" indent="0">
              <a:buNone/>
            </a:pPr>
            <a:r>
              <a:rPr lang="en-US" dirty="0"/>
              <a:t> </a:t>
            </a:r>
          </a:p>
        </p:txBody>
      </p:sp>
    </p:spTree>
    <p:extLst>
      <p:ext uri="{BB962C8B-B14F-4D97-AF65-F5344CB8AC3E}">
        <p14:creationId xmlns:p14="http://schemas.microsoft.com/office/powerpoint/2010/main" val="2834526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BEC0-E6BC-658F-48A0-A1EE904154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B65325-A63E-36E7-4DBB-223B880AFA01}"/>
              </a:ext>
            </a:extLst>
          </p:cNvPr>
          <p:cNvSpPr>
            <a:spLocks noGrp="1"/>
          </p:cNvSpPr>
          <p:nvPr>
            <p:ph type="title"/>
          </p:nvPr>
        </p:nvSpPr>
        <p:spPr/>
        <p:txBody>
          <a:bodyPr/>
          <a:lstStyle/>
          <a:p>
            <a:r>
              <a:rPr lang="en-US" dirty="0"/>
              <a:t>Training Materials</a:t>
            </a:r>
          </a:p>
        </p:txBody>
      </p:sp>
      <p:sp>
        <p:nvSpPr>
          <p:cNvPr id="7" name="Slide Number Placeholder 5">
            <a:extLst>
              <a:ext uri="{FF2B5EF4-FFF2-40B4-BE49-F238E27FC236}">
                <a16:creationId xmlns:a16="http://schemas.microsoft.com/office/drawing/2014/main" id="{67B00C81-B1DB-0B54-4480-3D20E30B635A}"/>
              </a:ext>
            </a:extLst>
          </p:cNvPr>
          <p:cNvSpPr>
            <a:spLocks noGrp="1"/>
          </p:cNvSpPr>
          <p:nvPr>
            <p:ph type="sldNum" sz="quarter" idx="4"/>
          </p:nvPr>
        </p:nvSpPr>
        <p:spPr>
          <a:xfrm>
            <a:off x="11629346" y="6477296"/>
            <a:ext cx="347663" cy="328612"/>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rgbClr val="0B5D66"/>
                </a:solidFill>
                <a:latin typeface="Proxima Nova Rg"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3317804-2B15-4392-BEB3-6A8B4151AEB9}" type="slidenum">
              <a:rPr kumimoji="0" lang="en-US" sz="1000" b="1" i="0" u="none" strike="noStrike" kern="1200" cap="none" spc="0" normalizeH="0" baseline="0" noProof="0" smtClean="0">
                <a:ln>
                  <a:noFill/>
                </a:ln>
                <a:solidFill>
                  <a:srgbClr val="0B5D66"/>
                </a:solidFill>
                <a:effectLst/>
                <a:uLnTx/>
                <a:uFillTx/>
                <a:latin typeface="Proxima Nova Rg" panose="02000506030000020004" pitchFamily="50"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dirty="0">
              <a:ln>
                <a:noFill/>
              </a:ln>
              <a:solidFill>
                <a:srgbClr val="0B5D66"/>
              </a:solidFill>
              <a:effectLst/>
              <a:uLnTx/>
              <a:uFillTx/>
              <a:latin typeface="Proxima Nova Rg" panose="02000506030000020004" pitchFamily="50" charset="0"/>
              <a:ea typeface="+mn-ea"/>
              <a:cs typeface="+mn-cs"/>
            </a:endParaRPr>
          </a:p>
        </p:txBody>
      </p:sp>
      <p:sp>
        <p:nvSpPr>
          <p:cNvPr id="6" name="Text Placeholder 3">
            <a:extLst>
              <a:ext uri="{FF2B5EF4-FFF2-40B4-BE49-F238E27FC236}">
                <a16:creationId xmlns:a16="http://schemas.microsoft.com/office/drawing/2014/main" id="{5F8DAB45-4FDF-4528-A1F9-A1C020ABBD87}"/>
              </a:ext>
            </a:extLst>
          </p:cNvPr>
          <p:cNvSpPr txBox="1">
            <a:spLocks/>
          </p:cNvSpPr>
          <p:nvPr/>
        </p:nvSpPr>
        <p:spPr>
          <a:xfrm>
            <a:off x="617692" y="1681654"/>
            <a:ext cx="10186941" cy="4025463"/>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164592" algn="l" defTabSz="914400" rtl="0" eaLnBrk="1" fontAlgn="auto" latinLnBrk="0" hangingPunct="1">
              <a:lnSpc>
                <a:spcPct val="100000"/>
              </a:lnSpc>
              <a:spcBef>
                <a:spcPts val="500"/>
              </a:spcBef>
              <a:spcAft>
                <a:spcPts val="500"/>
              </a:spcAft>
              <a:buClr>
                <a:srgbClr val="65999E"/>
              </a:buClr>
              <a:buSzPct val="9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2025 Volunteer Training</a:t>
            </a:r>
          </a:p>
          <a:p>
            <a:pPr marL="228600" marR="0" lvl="0" indent="-164592" algn="l" defTabSz="914400" rtl="0" eaLnBrk="1" fontAlgn="auto" latinLnBrk="0" hangingPunct="1">
              <a:lnSpc>
                <a:spcPct val="100000"/>
              </a:lnSpc>
              <a:spcBef>
                <a:spcPts val="500"/>
              </a:spcBef>
              <a:spcAft>
                <a:spcPts val="500"/>
              </a:spcAft>
              <a:buClr>
                <a:srgbClr val="65999E"/>
              </a:buClr>
              <a:buSzPct val="9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Pension and Annuity Software Training   </a:t>
            </a:r>
          </a:p>
          <a:p>
            <a:pPr marL="228600" marR="0" lvl="0" indent="-164592" algn="l" defTabSz="914400" rtl="0" eaLnBrk="1" fontAlgn="auto" latinLnBrk="0" hangingPunct="1">
              <a:lnSpc>
                <a:spcPct val="100000"/>
              </a:lnSpc>
              <a:spcBef>
                <a:spcPts val="500"/>
              </a:spcBef>
              <a:spcAft>
                <a:spcPts val="500"/>
              </a:spcAft>
              <a:buClr>
                <a:srgbClr val="65999E"/>
              </a:buClr>
              <a:buSzPct val="9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2025 Free Filing Assistance Volunteer Packet</a:t>
            </a:r>
          </a:p>
          <a:p>
            <a:pPr marL="228600" marR="0" lvl="0" indent="-164592" algn="l" defTabSz="914400" rtl="0" eaLnBrk="1" fontAlgn="auto" latinLnBrk="0" hangingPunct="1">
              <a:lnSpc>
                <a:spcPct val="100000"/>
              </a:lnSpc>
              <a:spcBef>
                <a:spcPts val="500"/>
              </a:spcBef>
              <a:spcAft>
                <a:spcPts val="500"/>
              </a:spcAft>
              <a:buClr>
                <a:srgbClr val="65999E"/>
              </a:buClr>
              <a:buSzPct val="9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Form TP-301, </a:t>
            </a:r>
            <a:r>
              <a:rPr kumimoji="0" lang="en-US" sz="2400" b="0" i="1"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Income Tax Worksheet  </a:t>
            </a:r>
            <a:r>
              <a:rPr kumimoji="0" lang="en-US" sz="24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(2025)</a:t>
            </a:r>
          </a:p>
          <a:p>
            <a:pPr marL="228600" marR="0" lvl="0" indent="-164592" algn="l" defTabSz="914400" rtl="0" eaLnBrk="1" fontAlgn="auto" latinLnBrk="0" hangingPunct="1">
              <a:lnSpc>
                <a:spcPct val="100000"/>
              </a:lnSpc>
              <a:spcBef>
                <a:spcPts val="500"/>
              </a:spcBef>
              <a:spcAft>
                <a:spcPts val="500"/>
              </a:spcAft>
              <a:buClr>
                <a:srgbClr val="65999E"/>
              </a:buClr>
              <a:buSzPct val="9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Prior year’s training</a:t>
            </a:r>
          </a:p>
          <a:p>
            <a:pPr marL="228600" marR="0" lvl="0" indent="-164592" algn="l" defTabSz="914400" rtl="0" eaLnBrk="1" fontAlgn="auto" latinLnBrk="0" hangingPunct="1">
              <a:lnSpc>
                <a:spcPct val="100000"/>
              </a:lnSpc>
              <a:spcBef>
                <a:spcPts val="500"/>
              </a:spcBef>
              <a:spcAft>
                <a:spcPts val="500"/>
              </a:spcAft>
              <a:buClr>
                <a:srgbClr val="65999E"/>
              </a:buClr>
              <a:buSzPct val="90000"/>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a:p>
            <a:pPr marL="228600" marR="0" lvl="0" indent="-164592" algn="l" defTabSz="914400" rtl="0" eaLnBrk="1" fontAlgn="auto" latinLnBrk="0" hangingPunct="1">
              <a:lnSpc>
                <a:spcPct val="100000"/>
              </a:lnSpc>
              <a:spcBef>
                <a:spcPts val="500"/>
              </a:spcBef>
              <a:spcAft>
                <a:spcPts val="500"/>
              </a:spcAft>
              <a:buClr>
                <a:srgbClr val="65999E"/>
              </a:buClr>
              <a:buSzPct val="90000"/>
              <a:buFont typeface="Arial" panose="020B0604020202020204" pitchFamily="34" charset="0"/>
              <a:buChar char="•"/>
              <a:tabLst/>
              <a:defRPr/>
            </a:pPr>
            <a:endParaRPr kumimoji="0" lang="en-US" sz="2400" b="0" i="0" u="none" strike="noStrike" kern="1200" cap="none" spc="0" normalizeH="0" baseline="0" noProof="0" dirty="0">
              <a:ln>
                <a:noFill/>
              </a:ln>
              <a:solidFill>
                <a:srgbClr val="0B5D66"/>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18594103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11699-9C28-79D6-7243-3D8194ADAD39}"/>
              </a:ext>
            </a:extLst>
          </p:cNvPr>
          <p:cNvSpPr>
            <a:spLocks noGrp="1"/>
          </p:cNvSpPr>
          <p:nvPr>
            <p:ph type="title"/>
          </p:nvPr>
        </p:nvSpPr>
        <p:spPr/>
        <p:txBody>
          <a:bodyPr/>
          <a:lstStyle/>
          <a:p>
            <a:r>
              <a:rPr lang="en-US" dirty="0"/>
              <a:t>Required Documentation</a:t>
            </a:r>
          </a:p>
        </p:txBody>
      </p:sp>
      <p:sp>
        <p:nvSpPr>
          <p:cNvPr id="4" name="Text Placeholder 3">
            <a:extLst>
              <a:ext uri="{FF2B5EF4-FFF2-40B4-BE49-F238E27FC236}">
                <a16:creationId xmlns:a16="http://schemas.microsoft.com/office/drawing/2014/main" id="{C9AE0F3F-5096-0F49-67BB-5C2735DF0146}"/>
              </a:ext>
            </a:extLst>
          </p:cNvPr>
          <p:cNvSpPr>
            <a:spLocks noGrp="1"/>
          </p:cNvSpPr>
          <p:nvPr>
            <p:ph type="body" sz="quarter" idx="12"/>
          </p:nvPr>
        </p:nvSpPr>
        <p:spPr>
          <a:xfrm>
            <a:off x="723901" y="1829079"/>
            <a:ext cx="9127670" cy="2513013"/>
          </a:xfrm>
        </p:spPr>
        <p:txBody>
          <a:bodyPr/>
          <a:lstStyle/>
          <a:p>
            <a:r>
              <a:rPr lang="en-US" dirty="0"/>
              <a:t>Taxpayers should only claim the deductions they can provide required documentation for. </a:t>
            </a:r>
          </a:p>
          <a:p>
            <a:r>
              <a:rPr lang="en-US" dirty="0"/>
              <a:t>For a list of required documentation to support deductions claimed, see our webpage </a:t>
            </a:r>
            <a:r>
              <a:rPr lang="en-US" u="sng" dirty="0">
                <a:hlinkClick r:id="rId3"/>
              </a:rPr>
              <a:t>Checklists for acceptable proof of itemized deductions</a:t>
            </a:r>
            <a:r>
              <a:rPr lang="en-US" dirty="0"/>
              <a:t>. </a:t>
            </a:r>
          </a:p>
          <a:p>
            <a:pPr marL="64008" indent="0">
              <a:buNone/>
            </a:pPr>
            <a:endParaRPr lang="en-US" dirty="0"/>
          </a:p>
        </p:txBody>
      </p:sp>
      <p:sp>
        <p:nvSpPr>
          <p:cNvPr id="6" name="Freeform: Shape 5">
            <a:extLst>
              <a:ext uri="{FF2B5EF4-FFF2-40B4-BE49-F238E27FC236}">
                <a16:creationId xmlns:a16="http://schemas.microsoft.com/office/drawing/2014/main" id="{D3BC7DF9-C9F8-4CDA-B5BB-170F327FE8C6}"/>
              </a:ext>
            </a:extLst>
          </p:cNvPr>
          <p:cNvSpPr/>
          <p:nvPr/>
        </p:nvSpPr>
        <p:spPr>
          <a:xfrm>
            <a:off x="0" y="5591298"/>
            <a:ext cx="5644241" cy="546752"/>
          </a:xfrm>
          <a:custGeom>
            <a:avLst/>
            <a:gdLst>
              <a:gd name="connsiteX0" fmla="*/ 5127376 w 5400752"/>
              <a:gd name="connsiteY0" fmla="*/ 0 h 546752"/>
              <a:gd name="connsiteX1" fmla="*/ 5400752 w 5400752"/>
              <a:gd name="connsiteY1" fmla="*/ 273376 h 546752"/>
              <a:gd name="connsiteX2" fmla="*/ 5400751 w 5400752"/>
              <a:gd name="connsiteY2" fmla="*/ 273376 h 546752"/>
              <a:gd name="connsiteX3" fmla="*/ 5127375 w 5400752"/>
              <a:gd name="connsiteY3" fmla="*/ 546752 h 546752"/>
              <a:gd name="connsiteX4" fmla="*/ 0 w 5400752"/>
              <a:gd name="connsiteY4" fmla="*/ 546751 h 546752"/>
              <a:gd name="connsiteX5" fmla="*/ 0 w 5400752"/>
              <a:gd name="connsiteY5" fmla="*/ 10006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752" h="546752">
                <a:moveTo>
                  <a:pt x="5127376" y="0"/>
                </a:moveTo>
                <a:cubicBezTo>
                  <a:pt x="5278357" y="0"/>
                  <a:pt x="5400752" y="122395"/>
                  <a:pt x="5400752" y="273376"/>
                </a:cubicBezTo>
                <a:lnTo>
                  <a:pt x="5400751" y="273376"/>
                </a:lnTo>
                <a:cubicBezTo>
                  <a:pt x="5400751" y="424357"/>
                  <a:pt x="5278356" y="546752"/>
                  <a:pt x="5127375" y="546752"/>
                </a:cubicBezTo>
                <a:lnTo>
                  <a:pt x="0" y="546751"/>
                </a:lnTo>
                <a:lnTo>
                  <a:pt x="0" y="10006"/>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a:extLst>
              <a:ext uri="{FF2B5EF4-FFF2-40B4-BE49-F238E27FC236}">
                <a16:creationId xmlns:a16="http://schemas.microsoft.com/office/drawing/2014/main" id="{8776D8D7-B9A7-1C7F-BBF7-7D028FC4D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787" y="5600646"/>
            <a:ext cx="629615" cy="629615"/>
          </a:xfrm>
          <a:prstGeom prst="rect">
            <a:avLst/>
          </a:prstGeom>
        </p:spPr>
      </p:pic>
      <p:sp>
        <p:nvSpPr>
          <p:cNvPr id="8" name="TextBox 7">
            <a:extLst>
              <a:ext uri="{FF2B5EF4-FFF2-40B4-BE49-F238E27FC236}">
                <a16:creationId xmlns:a16="http://schemas.microsoft.com/office/drawing/2014/main" id="{0E578B41-4882-FA4D-CCF6-D385179C6B42}"/>
              </a:ext>
            </a:extLst>
          </p:cNvPr>
          <p:cNvSpPr txBox="1"/>
          <p:nvPr/>
        </p:nvSpPr>
        <p:spPr>
          <a:xfrm>
            <a:off x="809402" y="5664619"/>
            <a:ext cx="5100766"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checklists</a:t>
            </a:r>
            <a:r>
              <a:rPr lang="en-US" sz="2000" dirty="0">
                <a:latin typeface="Proxima Nova Rg" panose="02000506030000020004" pitchFamily="50" charset="0"/>
              </a:rPr>
              <a:t>)  </a:t>
            </a:r>
          </a:p>
        </p:txBody>
      </p:sp>
    </p:spTree>
    <p:extLst>
      <p:ext uri="{BB962C8B-B14F-4D97-AF65-F5344CB8AC3E}">
        <p14:creationId xmlns:p14="http://schemas.microsoft.com/office/powerpoint/2010/main" val="28656504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B7BFA-A20C-F042-BCD9-2DABB5E180B4}"/>
            </a:ext>
          </a:extLst>
        </p:cNvPr>
        <p:cNvGrpSpPr/>
        <p:nvPr/>
      </p:nvGrpSpPr>
      <p:grpSpPr>
        <a:xfrm>
          <a:off x="0" y="0"/>
          <a:ext cx="0" cy="0"/>
          <a:chOff x="0" y="0"/>
          <a:chExt cx="0" cy="0"/>
        </a:xfrm>
      </p:grpSpPr>
      <p:pic>
        <p:nvPicPr>
          <p:cNvPr id="2" name="Picture 1" descr="A family sitting on a couch&#10;&#10;AI-generated content may be incorrect.">
            <a:extLst>
              <a:ext uri="{FF2B5EF4-FFF2-40B4-BE49-F238E27FC236}">
                <a16:creationId xmlns:a16="http://schemas.microsoft.com/office/drawing/2014/main" id="{EE548428-7528-7356-22EC-077DF483A9EC}"/>
              </a:ext>
            </a:extLst>
          </p:cNvPr>
          <p:cNvPicPr>
            <a:picLocks noChangeAspect="1"/>
          </p:cNvPicPr>
          <p:nvPr/>
        </p:nvPicPr>
        <p:blipFill>
          <a:blip r:embed="rId3" cstate="screen">
            <a:extLst>
              <a:ext uri="{28A0092B-C50C-407E-A947-70E740481C1C}">
                <a14:useLocalDpi xmlns:a14="http://schemas.microsoft.com/office/drawing/2010/main"/>
              </a:ext>
            </a:extLst>
          </a:blip>
          <a:srcRect l="8779" t="19782" r="310"/>
          <a:stretch/>
        </p:blipFill>
        <p:spPr>
          <a:xfrm>
            <a:off x="19" y="0"/>
            <a:ext cx="12191981" cy="7175355"/>
          </a:xfrm>
          <a:prstGeom prst="rect">
            <a:avLst/>
          </a:prstGeom>
        </p:spPr>
      </p:pic>
      <p:grpSp>
        <p:nvGrpSpPr>
          <p:cNvPr id="4" name="Group 3">
            <a:extLst>
              <a:ext uri="{FF2B5EF4-FFF2-40B4-BE49-F238E27FC236}">
                <a16:creationId xmlns:a16="http://schemas.microsoft.com/office/drawing/2014/main" id="{8B02B800-CA05-188A-6352-AFCB2BA388BD}"/>
              </a:ext>
            </a:extLst>
          </p:cNvPr>
          <p:cNvGrpSpPr/>
          <p:nvPr/>
        </p:nvGrpSpPr>
        <p:grpSpPr>
          <a:xfrm>
            <a:off x="0" y="4372584"/>
            <a:ext cx="12192000" cy="883658"/>
            <a:chOff x="0" y="3429000"/>
            <a:chExt cx="12192000" cy="883658"/>
          </a:xfrm>
        </p:grpSpPr>
        <p:sp>
          <p:nvSpPr>
            <p:cNvPr id="8" name="Rectangle 7">
              <a:extLst>
                <a:ext uri="{FF2B5EF4-FFF2-40B4-BE49-F238E27FC236}">
                  <a16:creationId xmlns:a16="http://schemas.microsoft.com/office/drawing/2014/main" id="{5A33CA77-4FA2-CA12-4AB8-31AD8599968B}"/>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9" name="Straight Connector 8">
              <a:extLst>
                <a:ext uri="{FF2B5EF4-FFF2-40B4-BE49-F238E27FC236}">
                  <a16:creationId xmlns:a16="http://schemas.microsoft.com/office/drawing/2014/main" id="{E417EDD5-4250-0B3C-A2A3-071002535E5A}"/>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9EAC4E4-3C92-9AEF-7D37-AD31539DC993}"/>
                </a:ext>
              </a:extLst>
            </p:cNvPr>
            <p:cNvSpPr txBox="1">
              <a:spLocks/>
            </p:cNvSpPr>
            <p:nvPr/>
          </p:nvSpPr>
          <p:spPr>
            <a:xfrm>
              <a:off x="0" y="3517500"/>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Personal Income Tax Credits</a:t>
              </a:r>
            </a:p>
          </p:txBody>
        </p:sp>
        <p:cxnSp>
          <p:nvCxnSpPr>
            <p:cNvPr id="11" name="Straight Connector 10">
              <a:extLst>
                <a:ext uri="{FF2B5EF4-FFF2-40B4-BE49-F238E27FC236}">
                  <a16:creationId xmlns:a16="http://schemas.microsoft.com/office/drawing/2014/main" id="{AC5636DA-5AD9-6952-C3AB-CB4020EF6FDE}"/>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64878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9C8FD-40FC-E464-BF07-9AA5EB5173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7A12C-7F35-84B1-2645-3C8F297176C4}"/>
              </a:ext>
            </a:extLst>
          </p:cNvPr>
          <p:cNvSpPr>
            <a:spLocks noGrp="1"/>
          </p:cNvSpPr>
          <p:nvPr>
            <p:ph type="title"/>
          </p:nvPr>
        </p:nvSpPr>
        <p:spPr/>
        <p:txBody>
          <a:bodyPr/>
          <a:lstStyle/>
          <a:p>
            <a:r>
              <a:rPr lang="en-US" sz="2800" dirty="0"/>
              <a:t>Earned Income Credit (EIC)</a:t>
            </a:r>
            <a:br>
              <a:rPr lang="en-US" sz="2800" dirty="0"/>
            </a:br>
            <a:endParaRPr lang="en-US" sz="2000" b="0" i="1" dirty="0"/>
          </a:p>
        </p:txBody>
      </p:sp>
      <p:sp>
        <p:nvSpPr>
          <p:cNvPr id="4" name="Text Placeholder 3">
            <a:extLst>
              <a:ext uri="{FF2B5EF4-FFF2-40B4-BE49-F238E27FC236}">
                <a16:creationId xmlns:a16="http://schemas.microsoft.com/office/drawing/2014/main" id="{68DDB5F5-6230-C89E-EADA-96755F2939BC}"/>
              </a:ext>
            </a:extLst>
          </p:cNvPr>
          <p:cNvSpPr>
            <a:spLocks noGrp="1"/>
          </p:cNvSpPr>
          <p:nvPr>
            <p:ph type="body" sz="quarter" idx="12"/>
          </p:nvPr>
        </p:nvSpPr>
        <p:spPr>
          <a:xfrm>
            <a:off x="765030" y="1277066"/>
            <a:ext cx="9983655" cy="3894024"/>
          </a:xfrm>
        </p:spPr>
        <p:txBody>
          <a:bodyPr/>
          <a:lstStyle/>
          <a:p>
            <a:pPr>
              <a:spcBef>
                <a:spcPts val="600"/>
              </a:spcBef>
              <a:spcAft>
                <a:spcPts val="600"/>
              </a:spcAft>
            </a:pPr>
            <a:r>
              <a:rPr lang="en-US" sz="2200" dirty="0"/>
              <a:t>EIC is a refundable tax credit that helps working people with low to moderate income.</a:t>
            </a:r>
          </a:p>
          <a:p>
            <a:pPr>
              <a:spcBef>
                <a:spcPts val="0"/>
              </a:spcBef>
              <a:spcAft>
                <a:spcPts val="600"/>
              </a:spcAft>
            </a:pPr>
            <a:r>
              <a:rPr lang="en-US" sz="2200" dirty="0"/>
              <a:t>The credit amount varies by family size and earnings and phases out at higher income levels.</a:t>
            </a:r>
          </a:p>
          <a:p>
            <a:pPr>
              <a:spcBef>
                <a:spcPts val="0"/>
              </a:spcBef>
              <a:spcAft>
                <a:spcPts val="600"/>
              </a:spcAft>
            </a:pPr>
            <a:r>
              <a:rPr lang="en-US" sz="2200" dirty="0"/>
              <a:t>Taxpayers must claim the federal earned income credit. </a:t>
            </a:r>
          </a:p>
          <a:p>
            <a:pPr>
              <a:spcBef>
                <a:spcPts val="0"/>
              </a:spcBef>
              <a:spcAft>
                <a:spcPts val="600"/>
              </a:spcAft>
            </a:pPr>
            <a:r>
              <a:rPr lang="en-US" sz="2200" dirty="0"/>
              <a:t>The credit is generally equal to 30% of the allowable federal earned income credit, reduced by the amount of any household credit.</a:t>
            </a:r>
          </a:p>
          <a:p>
            <a:pPr>
              <a:spcBef>
                <a:spcPts val="0"/>
              </a:spcBef>
              <a:spcAft>
                <a:spcPts val="600"/>
              </a:spcAft>
            </a:pPr>
            <a:r>
              <a:rPr lang="en-US" sz="2200" dirty="0"/>
              <a:t>Taxpayers and qualifying children must </a:t>
            </a:r>
            <a:r>
              <a:rPr lang="en-US" sz="2200" b="1" dirty="0"/>
              <a:t>each</a:t>
            </a:r>
            <a:r>
              <a:rPr lang="en-US" sz="2200" dirty="0"/>
              <a:t> have a valid social security number (SSN) by the due date of the tax return. </a:t>
            </a:r>
          </a:p>
          <a:p>
            <a:pPr>
              <a:spcBef>
                <a:spcPts val="0"/>
              </a:spcBef>
              <a:spcAft>
                <a:spcPts val="600"/>
              </a:spcAft>
            </a:pPr>
            <a:r>
              <a:rPr lang="en-US" sz="2200" dirty="0"/>
              <a:t>Full-year or part-year New York City residents can claim the NYC EIC credit.</a:t>
            </a:r>
          </a:p>
        </p:txBody>
      </p:sp>
      <p:sp>
        <p:nvSpPr>
          <p:cNvPr id="10" name="Text Placeholder 3">
            <a:extLst>
              <a:ext uri="{FF2B5EF4-FFF2-40B4-BE49-F238E27FC236}">
                <a16:creationId xmlns:a16="http://schemas.microsoft.com/office/drawing/2014/main" id="{2401CB8B-6BE4-9710-0C77-DFB9B5D12753}"/>
              </a:ext>
            </a:extLst>
          </p:cNvPr>
          <p:cNvSpPr txBox="1">
            <a:spLocks/>
          </p:cNvSpPr>
          <p:nvPr/>
        </p:nvSpPr>
        <p:spPr>
          <a:xfrm>
            <a:off x="617693" y="4218393"/>
            <a:ext cx="9797343" cy="1749499"/>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Freeform: Shape 10">
            <a:extLst>
              <a:ext uri="{FF2B5EF4-FFF2-40B4-BE49-F238E27FC236}">
                <a16:creationId xmlns:a16="http://schemas.microsoft.com/office/drawing/2014/main" id="{FA1F06D3-1C96-FA52-D1A9-42C7C8FCA796}"/>
              </a:ext>
            </a:extLst>
          </p:cNvPr>
          <p:cNvSpPr/>
          <p:nvPr/>
        </p:nvSpPr>
        <p:spPr>
          <a:xfrm>
            <a:off x="0" y="5511274"/>
            <a:ext cx="5998029" cy="564479"/>
          </a:xfrm>
          <a:custGeom>
            <a:avLst/>
            <a:gdLst>
              <a:gd name="connsiteX0" fmla="*/ 0 w 8797268"/>
              <a:gd name="connsiteY0" fmla="*/ 0 h 564479"/>
              <a:gd name="connsiteX1" fmla="*/ 8523892 w 8797268"/>
              <a:gd name="connsiteY1" fmla="*/ 9820 h 564479"/>
              <a:gd name="connsiteX2" fmla="*/ 8797268 w 8797268"/>
              <a:gd name="connsiteY2" fmla="*/ 283196 h 564479"/>
              <a:gd name="connsiteX3" fmla="*/ 8797267 w 8797268"/>
              <a:gd name="connsiteY3" fmla="*/ 283196 h 564479"/>
              <a:gd name="connsiteX4" fmla="*/ 8523891 w 8797268"/>
              <a:gd name="connsiteY4" fmla="*/ 556572 h 564479"/>
              <a:gd name="connsiteX5" fmla="*/ 0 w 8797268"/>
              <a:gd name="connsiteY5" fmla="*/ 564479 h 56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7268" h="564479">
                <a:moveTo>
                  <a:pt x="0" y="0"/>
                </a:moveTo>
                <a:lnTo>
                  <a:pt x="8523892" y="9820"/>
                </a:lnTo>
                <a:cubicBezTo>
                  <a:pt x="8674873" y="9820"/>
                  <a:pt x="8797268" y="132215"/>
                  <a:pt x="8797268" y="283196"/>
                </a:cubicBezTo>
                <a:lnTo>
                  <a:pt x="8797267" y="283196"/>
                </a:lnTo>
                <a:cubicBezTo>
                  <a:pt x="8797267" y="434177"/>
                  <a:pt x="8674872" y="556572"/>
                  <a:pt x="8523891" y="556572"/>
                </a:cubicBezTo>
                <a:lnTo>
                  <a:pt x="0" y="564479"/>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89065A1C-9F4B-A364-D04A-6437C1E5225B}"/>
              </a:ext>
            </a:extLst>
          </p:cNvPr>
          <p:cNvSpPr txBox="1"/>
          <p:nvPr/>
        </p:nvSpPr>
        <p:spPr>
          <a:xfrm>
            <a:off x="671995" y="5604236"/>
            <a:ext cx="7999394" cy="400110"/>
          </a:xfrm>
          <a:prstGeom prst="rect">
            <a:avLst/>
          </a:prstGeom>
          <a:noFill/>
        </p:spPr>
        <p:txBody>
          <a:bodyPr wrap="square" rtlCol="0" anchor="ctr">
            <a:spAutoFit/>
          </a:bodyPr>
          <a:lstStyle/>
          <a:p>
            <a:r>
              <a:rPr lang="en-US" sz="2000" b="1" dirty="0">
                <a:solidFill>
                  <a:srgbClr val="0B5D66"/>
                </a:solidFill>
                <a:latin typeface="Proxima Nova Rg" panose="02000506030000020004" charset="0"/>
              </a:rPr>
              <a:t>Form IT-215</a:t>
            </a:r>
            <a:r>
              <a:rPr lang="en-US" sz="2000" dirty="0">
                <a:latin typeface="Proxima Nova Rg" panose="02000506030000020004" charset="0"/>
              </a:rPr>
              <a:t>, </a:t>
            </a:r>
            <a:r>
              <a:rPr lang="en-US" sz="2000" i="1" dirty="0">
                <a:latin typeface="Proxima Nova Rg" panose="02000506030000020004" charset="0"/>
              </a:rPr>
              <a:t>Claim for Earned Income Credit </a:t>
            </a:r>
          </a:p>
        </p:txBody>
      </p:sp>
      <p:pic>
        <p:nvPicPr>
          <p:cNvPr id="8" name="Graphic 7">
            <a:extLst>
              <a:ext uri="{FF2B5EF4-FFF2-40B4-BE49-F238E27FC236}">
                <a16:creationId xmlns:a16="http://schemas.microsoft.com/office/drawing/2014/main" id="{3D53D3EF-1508-4745-66AD-B108927871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11319189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6064C-C642-4893-CE54-B096794F0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F025B1-2E59-EEB4-BC1F-1C7221B38746}"/>
              </a:ext>
            </a:extLst>
          </p:cNvPr>
          <p:cNvSpPr>
            <a:spLocks noGrp="1"/>
          </p:cNvSpPr>
          <p:nvPr>
            <p:ph type="title"/>
          </p:nvPr>
        </p:nvSpPr>
        <p:spPr>
          <a:xfrm>
            <a:off x="581688" y="114775"/>
            <a:ext cx="10515600" cy="347779"/>
          </a:xfrm>
        </p:spPr>
        <p:txBody>
          <a:bodyPr/>
          <a:lstStyle/>
          <a:p>
            <a:r>
              <a:rPr lang="en-US" sz="3200" dirty="0"/>
              <a:t>EIC Credit Amounts </a:t>
            </a:r>
            <a:endParaRPr lang="en-US" dirty="0"/>
          </a:p>
        </p:txBody>
      </p:sp>
      <p:sp>
        <p:nvSpPr>
          <p:cNvPr id="12" name="Freeform: Shape 11">
            <a:extLst>
              <a:ext uri="{FF2B5EF4-FFF2-40B4-BE49-F238E27FC236}">
                <a16:creationId xmlns:a16="http://schemas.microsoft.com/office/drawing/2014/main" id="{634426CE-B32E-888C-B367-21E7D794F611}"/>
              </a:ext>
            </a:extLst>
          </p:cNvPr>
          <p:cNvSpPr/>
          <p:nvPr/>
        </p:nvSpPr>
        <p:spPr>
          <a:xfrm>
            <a:off x="1" y="5511634"/>
            <a:ext cx="3531449" cy="552268"/>
          </a:xfrm>
          <a:custGeom>
            <a:avLst/>
            <a:gdLst>
              <a:gd name="connsiteX0" fmla="*/ 0 w 3531449"/>
              <a:gd name="connsiteY0" fmla="*/ 0 h 552268"/>
              <a:gd name="connsiteX1" fmla="*/ 3258073 w 3531449"/>
              <a:gd name="connsiteY1" fmla="*/ 0 h 552268"/>
              <a:gd name="connsiteX2" fmla="*/ 3531449 w 3531449"/>
              <a:gd name="connsiteY2" fmla="*/ 273376 h 552268"/>
              <a:gd name="connsiteX3" fmla="*/ 3531448 w 3531449"/>
              <a:gd name="connsiteY3" fmla="*/ 273376 h 552268"/>
              <a:gd name="connsiteX4" fmla="*/ 3258072 w 3531449"/>
              <a:gd name="connsiteY4" fmla="*/ 546752 h 552268"/>
              <a:gd name="connsiteX5" fmla="*/ 0 w 3531449"/>
              <a:gd name="connsiteY5" fmla="*/ 552268 h 55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1449" h="552268">
                <a:moveTo>
                  <a:pt x="0" y="0"/>
                </a:moveTo>
                <a:lnTo>
                  <a:pt x="3258073" y="0"/>
                </a:lnTo>
                <a:cubicBezTo>
                  <a:pt x="3409054" y="0"/>
                  <a:pt x="3531449" y="122395"/>
                  <a:pt x="3531449" y="273376"/>
                </a:cubicBezTo>
                <a:lnTo>
                  <a:pt x="3531448" y="273376"/>
                </a:lnTo>
                <a:cubicBezTo>
                  <a:pt x="3531448" y="424357"/>
                  <a:pt x="3409053" y="546752"/>
                  <a:pt x="3258072" y="546752"/>
                </a:cubicBezTo>
                <a:lnTo>
                  <a:pt x="0" y="55226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E2645CE-B301-122E-BF81-1912F3D12E69}"/>
              </a:ext>
            </a:extLst>
          </p:cNvPr>
          <p:cNvPicPr>
            <a:picLocks noChangeAspect="1"/>
          </p:cNvPicPr>
          <p:nvPr/>
        </p:nvPicPr>
        <p:blipFill>
          <a:blip r:embed="rId3"/>
          <a:stretch>
            <a:fillRect/>
          </a:stretch>
        </p:blipFill>
        <p:spPr>
          <a:xfrm>
            <a:off x="2182772" y="1304410"/>
            <a:ext cx="6776171" cy="3795062"/>
          </a:xfrm>
          <a:prstGeom prst="rect">
            <a:avLst/>
          </a:prstGeom>
        </p:spPr>
      </p:pic>
      <p:sp>
        <p:nvSpPr>
          <p:cNvPr id="3" name="Freeform: Shape 2">
            <a:extLst>
              <a:ext uri="{FF2B5EF4-FFF2-40B4-BE49-F238E27FC236}">
                <a16:creationId xmlns:a16="http://schemas.microsoft.com/office/drawing/2014/main" id="{6A15C173-27F6-F955-1E3F-A81DB87FD10B}"/>
              </a:ext>
            </a:extLst>
          </p:cNvPr>
          <p:cNvSpPr/>
          <p:nvPr/>
        </p:nvSpPr>
        <p:spPr>
          <a:xfrm>
            <a:off x="0" y="5591298"/>
            <a:ext cx="5644241" cy="546752"/>
          </a:xfrm>
          <a:custGeom>
            <a:avLst/>
            <a:gdLst>
              <a:gd name="connsiteX0" fmla="*/ 5127376 w 5400752"/>
              <a:gd name="connsiteY0" fmla="*/ 0 h 546752"/>
              <a:gd name="connsiteX1" fmla="*/ 5400752 w 5400752"/>
              <a:gd name="connsiteY1" fmla="*/ 273376 h 546752"/>
              <a:gd name="connsiteX2" fmla="*/ 5400751 w 5400752"/>
              <a:gd name="connsiteY2" fmla="*/ 273376 h 546752"/>
              <a:gd name="connsiteX3" fmla="*/ 5127375 w 5400752"/>
              <a:gd name="connsiteY3" fmla="*/ 546752 h 546752"/>
              <a:gd name="connsiteX4" fmla="*/ 0 w 5400752"/>
              <a:gd name="connsiteY4" fmla="*/ 546751 h 546752"/>
              <a:gd name="connsiteX5" fmla="*/ 0 w 5400752"/>
              <a:gd name="connsiteY5" fmla="*/ 10006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752" h="546752">
                <a:moveTo>
                  <a:pt x="5127376" y="0"/>
                </a:moveTo>
                <a:cubicBezTo>
                  <a:pt x="5278357" y="0"/>
                  <a:pt x="5400752" y="122395"/>
                  <a:pt x="5400752" y="273376"/>
                </a:cubicBezTo>
                <a:lnTo>
                  <a:pt x="5400751" y="273376"/>
                </a:lnTo>
                <a:cubicBezTo>
                  <a:pt x="5400751" y="424357"/>
                  <a:pt x="5278356" y="546752"/>
                  <a:pt x="5127375" y="546752"/>
                </a:cubicBezTo>
                <a:lnTo>
                  <a:pt x="0" y="546751"/>
                </a:lnTo>
                <a:lnTo>
                  <a:pt x="0" y="10006"/>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Graphic 5">
            <a:extLst>
              <a:ext uri="{FF2B5EF4-FFF2-40B4-BE49-F238E27FC236}">
                <a16:creationId xmlns:a16="http://schemas.microsoft.com/office/drawing/2014/main" id="{27ABF76D-9FD9-66DD-053C-280CDAC6AB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787" y="5600646"/>
            <a:ext cx="629615" cy="629615"/>
          </a:xfrm>
          <a:prstGeom prst="rect">
            <a:avLst/>
          </a:prstGeom>
        </p:spPr>
      </p:pic>
      <p:sp>
        <p:nvSpPr>
          <p:cNvPr id="7" name="TextBox 6">
            <a:extLst>
              <a:ext uri="{FF2B5EF4-FFF2-40B4-BE49-F238E27FC236}">
                <a16:creationId xmlns:a16="http://schemas.microsoft.com/office/drawing/2014/main" id="{90983A27-4B7A-8AA7-8FE7-4DAE5A630D1B}"/>
              </a:ext>
            </a:extLst>
          </p:cNvPr>
          <p:cNvSpPr txBox="1"/>
          <p:nvPr/>
        </p:nvSpPr>
        <p:spPr>
          <a:xfrm>
            <a:off x="809402" y="5664619"/>
            <a:ext cx="5100766"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err="1">
                <a:solidFill>
                  <a:srgbClr val="0B5D66"/>
                </a:solidFill>
                <a:latin typeface="Proxima Nova Rg" panose="02000506030000020004" pitchFamily="50" charset="0"/>
              </a:rPr>
              <a:t>eic</a:t>
            </a:r>
            <a:r>
              <a:rPr lang="en-US" sz="2000" dirty="0">
                <a:latin typeface="Proxima Nova Rg" panose="02000506030000020004" pitchFamily="50" charset="0"/>
              </a:rPr>
              <a:t>)  </a:t>
            </a:r>
          </a:p>
        </p:txBody>
      </p:sp>
    </p:spTree>
    <p:extLst>
      <p:ext uri="{BB962C8B-B14F-4D97-AF65-F5344CB8AC3E}">
        <p14:creationId xmlns:p14="http://schemas.microsoft.com/office/powerpoint/2010/main" val="5144435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4561C-56B0-8E1D-9294-9F0FF042D8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D10CCD-0460-18D4-B24E-E045BCF2B772}"/>
              </a:ext>
            </a:extLst>
          </p:cNvPr>
          <p:cNvSpPr>
            <a:spLocks noGrp="1"/>
          </p:cNvSpPr>
          <p:nvPr>
            <p:ph type="title"/>
          </p:nvPr>
        </p:nvSpPr>
        <p:spPr/>
        <p:txBody>
          <a:bodyPr/>
          <a:lstStyle/>
          <a:p>
            <a:r>
              <a:rPr lang="en-US" sz="2800" spc="-50" dirty="0"/>
              <a:t>Noncustodial Parent Earned Income Credit </a:t>
            </a:r>
            <a:endParaRPr lang="en-US" dirty="0"/>
          </a:p>
        </p:txBody>
      </p:sp>
      <p:sp>
        <p:nvSpPr>
          <p:cNvPr id="4" name="Text Placeholder 3">
            <a:extLst>
              <a:ext uri="{FF2B5EF4-FFF2-40B4-BE49-F238E27FC236}">
                <a16:creationId xmlns:a16="http://schemas.microsoft.com/office/drawing/2014/main" id="{2A4DEB82-7FC0-5E85-1844-BD68820B4C1B}"/>
              </a:ext>
            </a:extLst>
          </p:cNvPr>
          <p:cNvSpPr>
            <a:spLocks noGrp="1"/>
          </p:cNvSpPr>
          <p:nvPr>
            <p:ph type="body" sz="quarter" idx="12"/>
          </p:nvPr>
        </p:nvSpPr>
        <p:spPr>
          <a:xfrm>
            <a:off x="617693" y="960120"/>
            <a:ext cx="10880887" cy="5114860"/>
          </a:xfrm>
        </p:spPr>
        <p:txBody>
          <a:bodyPr/>
          <a:lstStyle/>
          <a:p>
            <a:pPr marL="64008" indent="0">
              <a:spcBef>
                <a:spcPts val="1000"/>
              </a:spcBef>
              <a:buNone/>
            </a:pPr>
            <a:r>
              <a:rPr lang="en-US" dirty="0"/>
              <a:t>This credit is for taxpayers that have qualifying dependents that don't reside with them and meet all of the qualifying conditions:</a:t>
            </a:r>
          </a:p>
          <a:p>
            <a:pPr>
              <a:spcBef>
                <a:spcPts val="1000"/>
              </a:spcBef>
            </a:pPr>
            <a:r>
              <a:rPr lang="en-US" dirty="0"/>
              <a:t>did not claim the New York State earned income credit (EIC),</a:t>
            </a:r>
          </a:p>
          <a:p>
            <a:pPr>
              <a:spcBef>
                <a:spcPts val="1000"/>
              </a:spcBef>
            </a:pPr>
            <a:r>
              <a:rPr lang="en-US" dirty="0"/>
              <a:t>were a full-year New York State resident,</a:t>
            </a:r>
          </a:p>
          <a:p>
            <a:pPr>
              <a:spcBef>
                <a:spcPts val="1000"/>
              </a:spcBef>
            </a:pPr>
            <a:r>
              <a:rPr lang="en-US" dirty="0"/>
              <a:t>were at least 18 years of age,</a:t>
            </a:r>
          </a:p>
          <a:p>
            <a:pPr>
              <a:spcBef>
                <a:spcPts val="1000"/>
              </a:spcBef>
            </a:pPr>
            <a:r>
              <a:rPr lang="en-US" dirty="0"/>
              <a:t>are a parent of a minor child (or children) with whom they do not reside and are under the age of 18,</a:t>
            </a:r>
          </a:p>
          <a:p>
            <a:pPr>
              <a:spcBef>
                <a:spcPts val="300"/>
              </a:spcBef>
            </a:pPr>
            <a:r>
              <a:rPr lang="en-US" dirty="0"/>
              <a:t>have an order in effect for at least one-half of the tax year requiring child support payments be paid through a New York State Support Collection Unit (SCU); </a:t>
            </a:r>
            <a:r>
              <a:rPr lang="en-US" b="1" dirty="0"/>
              <a:t>and</a:t>
            </a:r>
            <a:r>
              <a:rPr lang="en-US" dirty="0"/>
              <a:t>,</a:t>
            </a:r>
          </a:p>
          <a:p>
            <a:pPr>
              <a:spcBef>
                <a:spcPts val="300"/>
              </a:spcBef>
            </a:pPr>
            <a:r>
              <a:rPr lang="en-US" dirty="0"/>
              <a:t>have paid an amount in child support during the tax year.   </a:t>
            </a:r>
          </a:p>
          <a:p>
            <a:pPr marL="64008" indent="0">
              <a:buNone/>
            </a:pPr>
            <a:endParaRPr lang="en-US" sz="2200" b="1" dirty="0"/>
          </a:p>
        </p:txBody>
      </p:sp>
    </p:spTree>
    <p:extLst>
      <p:ext uri="{BB962C8B-B14F-4D97-AF65-F5344CB8AC3E}">
        <p14:creationId xmlns:p14="http://schemas.microsoft.com/office/powerpoint/2010/main" val="3420149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1A36-FAC9-A903-9586-0DEFD86450C4}"/>
              </a:ext>
            </a:extLst>
          </p:cNvPr>
          <p:cNvSpPr>
            <a:spLocks noGrp="1"/>
          </p:cNvSpPr>
          <p:nvPr>
            <p:ph type="title"/>
          </p:nvPr>
        </p:nvSpPr>
        <p:spPr/>
        <p:txBody>
          <a:bodyPr/>
          <a:lstStyle/>
          <a:p>
            <a:r>
              <a:rPr lang="en-US" sz="2800" spc="-50" dirty="0"/>
              <a:t>Noncustodial Parent Earned Income Credit </a:t>
            </a:r>
            <a:r>
              <a:rPr lang="en-US" sz="2000" spc="-50" dirty="0"/>
              <a:t>(cont.)</a:t>
            </a:r>
            <a:endParaRPr lang="en-US" sz="2000" dirty="0"/>
          </a:p>
        </p:txBody>
      </p:sp>
      <p:sp>
        <p:nvSpPr>
          <p:cNvPr id="3" name="Text Placeholder 2">
            <a:extLst>
              <a:ext uri="{FF2B5EF4-FFF2-40B4-BE49-F238E27FC236}">
                <a16:creationId xmlns:a16="http://schemas.microsoft.com/office/drawing/2014/main" id="{CC7213AB-C763-C879-7DBA-BA6C3ABAB46F}"/>
              </a:ext>
            </a:extLst>
          </p:cNvPr>
          <p:cNvSpPr>
            <a:spLocks noGrp="1"/>
          </p:cNvSpPr>
          <p:nvPr>
            <p:ph type="body" sz="quarter" idx="11"/>
          </p:nvPr>
        </p:nvSpPr>
        <p:spPr>
          <a:xfrm>
            <a:off x="617693" y="1022559"/>
            <a:ext cx="9200678" cy="503021"/>
          </a:xfrm>
        </p:spPr>
        <p:txBody>
          <a:bodyPr/>
          <a:lstStyle/>
          <a:p>
            <a:r>
              <a:rPr lang="en-US" dirty="0"/>
              <a:t>Taxpayers may claim the greater of: </a:t>
            </a:r>
          </a:p>
          <a:p>
            <a:endParaRPr lang="en-US" dirty="0"/>
          </a:p>
        </p:txBody>
      </p:sp>
      <p:sp>
        <p:nvSpPr>
          <p:cNvPr id="4" name="Text Placeholder 3">
            <a:extLst>
              <a:ext uri="{FF2B5EF4-FFF2-40B4-BE49-F238E27FC236}">
                <a16:creationId xmlns:a16="http://schemas.microsoft.com/office/drawing/2014/main" id="{06F0D58B-40BA-7D32-E07B-70AD9DBD6417}"/>
              </a:ext>
            </a:extLst>
          </p:cNvPr>
          <p:cNvSpPr>
            <a:spLocks noGrp="1"/>
          </p:cNvSpPr>
          <p:nvPr>
            <p:ph type="body" sz="quarter" idx="12"/>
          </p:nvPr>
        </p:nvSpPr>
        <p:spPr>
          <a:xfrm>
            <a:off x="723899" y="1634490"/>
            <a:ext cx="9860281" cy="2872603"/>
          </a:xfrm>
        </p:spPr>
        <p:txBody>
          <a:bodyPr/>
          <a:lstStyle/>
          <a:p>
            <a:pPr lvl="1">
              <a:spcAft>
                <a:spcPts val="1200"/>
              </a:spcAft>
            </a:pPr>
            <a:r>
              <a:rPr lang="en-US" sz="2300" dirty="0"/>
              <a:t>20% of the federal EIC that could have claimed if the noncustodial child met the qualifying child definition. Compute it as if the taxpayer had one qualifying child without the benefit of the joint return phase-out amount (even if you had a married filing joint return); or</a:t>
            </a:r>
          </a:p>
          <a:p>
            <a:pPr lvl="1">
              <a:spcAft>
                <a:spcPts val="1200"/>
              </a:spcAft>
            </a:pPr>
            <a:r>
              <a:rPr lang="en-US" sz="2300" dirty="0"/>
              <a:t>2.5 times the federal EIC that the taxpayer could have claimed if you met the eligibility requirements, computed as if you had no qualifying children. </a:t>
            </a:r>
          </a:p>
        </p:txBody>
      </p:sp>
      <p:sp>
        <p:nvSpPr>
          <p:cNvPr id="6" name="Text Placeholder 2">
            <a:extLst>
              <a:ext uri="{FF2B5EF4-FFF2-40B4-BE49-F238E27FC236}">
                <a16:creationId xmlns:a16="http://schemas.microsoft.com/office/drawing/2014/main" id="{440A4939-89B8-21BC-C898-EB8A472DD94C}"/>
              </a:ext>
            </a:extLst>
          </p:cNvPr>
          <p:cNvSpPr txBox="1">
            <a:spLocks/>
          </p:cNvSpPr>
          <p:nvPr/>
        </p:nvSpPr>
        <p:spPr>
          <a:xfrm>
            <a:off x="773902" y="4527088"/>
            <a:ext cx="10203181" cy="794054"/>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2300" dirty="0">
                <a:solidFill>
                  <a:srgbClr val="006666"/>
                </a:solidFill>
              </a:rPr>
              <a:t>Note: </a:t>
            </a:r>
            <a:r>
              <a:rPr lang="en-US" sz="2300" b="0" dirty="0">
                <a:solidFill>
                  <a:schemeClr val="tx1"/>
                </a:solidFill>
              </a:rPr>
              <a:t>Taxpayers and qualifying children must each have a valid social security number (SSN) by the due date of the tax return. </a:t>
            </a:r>
          </a:p>
          <a:p>
            <a:endParaRPr lang="en-US" dirty="0"/>
          </a:p>
        </p:txBody>
      </p:sp>
      <p:sp>
        <p:nvSpPr>
          <p:cNvPr id="5" name="Freeform: Shape 4">
            <a:extLst>
              <a:ext uri="{FF2B5EF4-FFF2-40B4-BE49-F238E27FC236}">
                <a16:creationId xmlns:a16="http://schemas.microsoft.com/office/drawing/2014/main" id="{F5C54EB3-14E7-0607-477C-B9D48E544B23}"/>
              </a:ext>
            </a:extLst>
          </p:cNvPr>
          <p:cNvSpPr/>
          <p:nvPr/>
        </p:nvSpPr>
        <p:spPr>
          <a:xfrm>
            <a:off x="0" y="5513452"/>
            <a:ext cx="9555480" cy="560547"/>
          </a:xfrm>
          <a:custGeom>
            <a:avLst/>
            <a:gdLst>
              <a:gd name="connsiteX0" fmla="*/ 0 w 6906986"/>
              <a:gd name="connsiteY0" fmla="*/ 0 h 560547"/>
              <a:gd name="connsiteX1" fmla="*/ 6633610 w 6906986"/>
              <a:gd name="connsiteY1" fmla="*/ 7642 h 560547"/>
              <a:gd name="connsiteX2" fmla="*/ 6906986 w 6906986"/>
              <a:gd name="connsiteY2" fmla="*/ 281018 h 560547"/>
              <a:gd name="connsiteX3" fmla="*/ 6906985 w 6906986"/>
              <a:gd name="connsiteY3" fmla="*/ 281018 h 560547"/>
              <a:gd name="connsiteX4" fmla="*/ 6633609 w 6906986"/>
              <a:gd name="connsiteY4" fmla="*/ 554394 h 560547"/>
              <a:gd name="connsiteX5" fmla="*/ 0 w 6906986"/>
              <a:gd name="connsiteY5" fmla="*/ 560547 h 56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986" h="560547">
                <a:moveTo>
                  <a:pt x="0" y="0"/>
                </a:moveTo>
                <a:lnTo>
                  <a:pt x="6633610" y="7642"/>
                </a:lnTo>
                <a:cubicBezTo>
                  <a:pt x="6784591" y="7642"/>
                  <a:pt x="6906986" y="130037"/>
                  <a:pt x="6906986" y="281018"/>
                </a:cubicBezTo>
                <a:lnTo>
                  <a:pt x="6906985" y="281018"/>
                </a:lnTo>
                <a:cubicBezTo>
                  <a:pt x="6906985" y="431999"/>
                  <a:pt x="6784590" y="554394"/>
                  <a:pt x="6633609" y="554394"/>
                </a:cubicBezTo>
                <a:lnTo>
                  <a:pt x="0" y="560547"/>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a:extLst>
              <a:ext uri="{FF2B5EF4-FFF2-40B4-BE49-F238E27FC236}">
                <a16:creationId xmlns:a16="http://schemas.microsoft.com/office/drawing/2014/main" id="{2BE057C2-C551-7994-8FB8-6488BAE0F2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
        <p:nvSpPr>
          <p:cNvPr id="8" name="TextBox 7">
            <a:extLst>
              <a:ext uri="{FF2B5EF4-FFF2-40B4-BE49-F238E27FC236}">
                <a16:creationId xmlns:a16="http://schemas.microsoft.com/office/drawing/2014/main" id="{8069E75E-CAD2-9B0E-3031-E47F05F9D750}"/>
              </a:ext>
            </a:extLst>
          </p:cNvPr>
          <p:cNvSpPr txBox="1"/>
          <p:nvPr/>
        </p:nvSpPr>
        <p:spPr>
          <a:xfrm>
            <a:off x="671993" y="5604236"/>
            <a:ext cx="8676039"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IT-209</a:t>
            </a:r>
            <a:r>
              <a:rPr lang="en-US" sz="2000" dirty="0">
                <a:latin typeface="Proxima Nova Rg" panose="02000506030000020004" pitchFamily="50" charset="0"/>
              </a:rPr>
              <a:t>, </a:t>
            </a:r>
            <a:r>
              <a:rPr lang="en-US" sz="2000" i="1" dirty="0">
                <a:latin typeface="Proxima Nova Rg" panose="02000506030000020004" pitchFamily="50" charset="0"/>
              </a:rPr>
              <a:t>Claim for Noncustodial Parent New York Earned Income Credit  </a:t>
            </a:r>
          </a:p>
        </p:txBody>
      </p:sp>
    </p:spTree>
    <p:extLst>
      <p:ext uri="{BB962C8B-B14F-4D97-AF65-F5344CB8AC3E}">
        <p14:creationId xmlns:p14="http://schemas.microsoft.com/office/powerpoint/2010/main" val="9511136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FF6F-528E-7470-52F9-62C849DE6489}"/>
              </a:ext>
            </a:extLst>
          </p:cNvPr>
          <p:cNvSpPr>
            <a:spLocks noGrp="1"/>
          </p:cNvSpPr>
          <p:nvPr>
            <p:ph type="title"/>
          </p:nvPr>
        </p:nvSpPr>
        <p:spPr/>
        <p:txBody>
          <a:bodyPr/>
          <a:lstStyle/>
          <a:p>
            <a:r>
              <a:rPr lang="en-US" dirty="0"/>
              <a:t>Empire State Child Credit </a:t>
            </a:r>
          </a:p>
        </p:txBody>
      </p:sp>
      <p:sp>
        <p:nvSpPr>
          <p:cNvPr id="4" name="Text Placeholder 3">
            <a:extLst>
              <a:ext uri="{FF2B5EF4-FFF2-40B4-BE49-F238E27FC236}">
                <a16:creationId xmlns:a16="http://schemas.microsoft.com/office/drawing/2014/main" id="{79BF7BED-9409-1809-2D8E-DDE942BB4002}"/>
              </a:ext>
            </a:extLst>
          </p:cNvPr>
          <p:cNvSpPr>
            <a:spLocks noGrp="1"/>
          </p:cNvSpPr>
          <p:nvPr>
            <p:ph type="body" sz="quarter" idx="12"/>
          </p:nvPr>
        </p:nvSpPr>
        <p:spPr>
          <a:xfrm>
            <a:off x="723901" y="1284514"/>
            <a:ext cx="9671956" cy="4158343"/>
          </a:xfrm>
        </p:spPr>
        <p:txBody>
          <a:bodyPr/>
          <a:lstStyle/>
          <a:p>
            <a:r>
              <a:rPr lang="en-US" dirty="0"/>
              <a:t>The Empire State child credit may be available to full-year NYS residents who have a qualifying child and meet certain income limitations.</a:t>
            </a:r>
          </a:p>
          <a:p>
            <a:r>
              <a:rPr lang="en-US" dirty="0"/>
              <a:t>For tax year 2025 New York State has decoupled from the federal child tax credit and the credit computation has been simplified.</a:t>
            </a:r>
          </a:p>
          <a:p>
            <a:r>
              <a:rPr lang="en-US" dirty="0"/>
              <a:t>To qualify, a valid social security number (SSN) or individual taxpayer identification number (ITIN) must be provided for the taxpayer and for each child listed on Form IT-213. </a:t>
            </a:r>
          </a:p>
          <a:p>
            <a:r>
              <a:rPr lang="en-US" dirty="0"/>
              <a:t>For additional information, see the IT-213 instructions. </a:t>
            </a:r>
          </a:p>
          <a:p>
            <a:pPr marL="64008" indent="0">
              <a:buNone/>
            </a:pPr>
            <a:endParaRPr lang="en-US" dirty="0"/>
          </a:p>
          <a:p>
            <a:endParaRPr lang="en-US" dirty="0"/>
          </a:p>
        </p:txBody>
      </p:sp>
      <p:sp>
        <p:nvSpPr>
          <p:cNvPr id="6" name="Freeform: Shape 5">
            <a:extLst>
              <a:ext uri="{FF2B5EF4-FFF2-40B4-BE49-F238E27FC236}">
                <a16:creationId xmlns:a16="http://schemas.microsoft.com/office/drawing/2014/main" id="{43D28D1C-1EC9-0F16-0AC0-09B82A855E4B}"/>
              </a:ext>
            </a:extLst>
          </p:cNvPr>
          <p:cNvSpPr/>
          <p:nvPr/>
        </p:nvSpPr>
        <p:spPr>
          <a:xfrm>
            <a:off x="0" y="5530031"/>
            <a:ext cx="5617029" cy="546752"/>
          </a:xfrm>
          <a:custGeom>
            <a:avLst/>
            <a:gdLst>
              <a:gd name="connsiteX0" fmla="*/ 5127376 w 5400752"/>
              <a:gd name="connsiteY0" fmla="*/ 0 h 546752"/>
              <a:gd name="connsiteX1" fmla="*/ 5400752 w 5400752"/>
              <a:gd name="connsiteY1" fmla="*/ 273376 h 546752"/>
              <a:gd name="connsiteX2" fmla="*/ 5400751 w 5400752"/>
              <a:gd name="connsiteY2" fmla="*/ 273376 h 546752"/>
              <a:gd name="connsiteX3" fmla="*/ 5127375 w 5400752"/>
              <a:gd name="connsiteY3" fmla="*/ 546752 h 546752"/>
              <a:gd name="connsiteX4" fmla="*/ 0 w 5400752"/>
              <a:gd name="connsiteY4" fmla="*/ 546751 h 546752"/>
              <a:gd name="connsiteX5" fmla="*/ 0 w 5400752"/>
              <a:gd name="connsiteY5" fmla="*/ 10006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752" h="546752">
                <a:moveTo>
                  <a:pt x="5127376" y="0"/>
                </a:moveTo>
                <a:cubicBezTo>
                  <a:pt x="5278357" y="0"/>
                  <a:pt x="5400752" y="122395"/>
                  <a:pt x="5400752" y="273376"/>
                </a:cubicBezTo>
                <a:lnTo>
                  <a:pt x="5400751" y="273376"/>
                </a:lnTo>
                <a:cubicBezTo>
                  <a:pt x="5400751" y="424357"/>
                  <a:pt x="5278356" y="546752"/>
                  <a:pt x="5127375" y="546752"/>
                </a:cubicBezTo>
                <a:lnTo>
                  <a:pt x="0" y="546751"/>
                </a:lnTo>
                <a:lnTo>
                  <a:pt x="0" y="10006"/>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Graphic 8">
            <a:extLst>
              <a:ext uri="{FF2B5EF4-FFF2-40B4-BE49-F238E27FC236}">
                <a16:creationId xmlns:a16="http://schemas.microsoft.com/office/drawing/2014/main" id="{0A22C010-9B70-9400-0157-A11739724E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113" y="5593913"/>
            <a:ext cx="418987" cy="418987"/>
          </a:xfrm>
          <a:prstGeom prst="rect">
            <a:avLst/>
          </a:prstGeom>
        </p:spPr>
      </p:pic>
      <p:sp>
        <p:nvSpPr>
          <p:cNvPr id="10" name="TextBox 9">
            <a:extLst>
              <a:ext uri="{FF2B5EF4-FFF2-40B4-BE49-F238E27FC236}">
                <a16:creationId xmlns:a16="http://schemas.microsoft.com/office/drawing/2014/main" id="{068BEDAD-F760-F2AB-2F88-348A4574722D}"/>
              </a:ext>
            </a:extLst>
          </p:cNvPr>
          <p:cNvSpPr txBox="1"/>
          <p:nvPr/>
        </p:nvSpPr>
        <p:spPr>
          <a:xfrm>
            <a:off x="671995" y="5604236"/>
            <a:ext cx="7999394" cy="400110"/>
          </a:xfrm>
          <a:prstGeom prst="rect">
            <a:avLst/>
          </a:prstGeom>
          <a:noFill/>
        </p:spPr>
        <p:txBody>
          <a:bodyPr wrap="square" rtlCol="0" anchor="ctr">
            <a:spAutoFit/>
          </a:bodyPr>
          <a:lstStyle/>
          <a:p>
            <a:r>
              <a:rPr lang="en-US" sz="2000" b="1" dirty="0">
                <a:solidFill>
                  <a:srgbClr val="0B5D66"/>
                </a:solidFill>
                <a:latin typeface="Proxima Nova Rg" panose="02000506030000020004" charset="0"/>
              </a:rPr>
              <a:t>IT-213, </a:t>
            </a:r>
            <a:r>
              <a:rPr lang="en-US" sz="2000" i="1" dirty="0">
                <a:latin typeface="Proxima Nova Rg" panose="02000506030000020004" charset="0"/>
              </a:rPr>
              <a:t>Claim for Empire State Child Credit</a:t>
            </a:r>
          </a:p>
        </p:txBody>
      </p:sp>
    </p:spTree>
    <p:extLst>
      <p:ext uri="{BB962C8B-B14F-4D97-AF65-F5344CB8AC3E}">
        <p14:creationId xmlns:p14="http://schemas.microsoft.com/office/powerpoint/2010/main" val="12602246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D9077-3E1C-4E57-9678-C054442D258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AB6F3F1-CB06-C898-9AB7-BA51BDFBFAF6}"/>
              </a:ext>
            </a:extLst>
          </p:cNvPr>
          <p:cNvSpPr>
            <a:spLocks noGrp="1"/>
          </p:cNvSpPr>
          <p:nvPr>
            <p:ph type="title"/>
          </p:nvPr>
        </p:nvSpPr>
        <p:spPr/>
        <p:txBody>
          <a:bodyPr/>
          <a:lstStyle/>
          <a:p>
            <a:r>
              <a:rPr lang="en-US" dirty="0"/>
              <a:t>Empire State Child Tax Credit</a:t>
            </a:r>
            <a:endParaRPr lang="en-US" sz="2000" b="0" i="1" dirty="0"/>
          </a:p>
        </p:txBody>
      </p:sp>
      <p:sp>
        <p:nvSpPr>
          <p:cNvPr id="8" name="Text Placeholder 7">
            <a:extLst>
              <a:ext uri="{FF2B5EF4-FFF2-40B4-BE49-F238E27FC236}">
                <a16:creationId xmlns:a16="http://schemas.microsoft.com/office/drawing/2014/main" id="{BD5D2BB2-EA57-56AE-01C4-7D10D5F58BC2}"/>
              </a:ext>
            </a:extLst>
          </p:cNvPr>
          <p:cNvSpPr>
            <a:spLocks noGrp="1"/>
          </p:cNvSpPr>
          <p:nvPr>
            <p:ph type="body" sz="quarter" idx="12"/>
          </p:nvPr>
        </p:nvSpPr>
        <p:spPr>
          <a:xfrm>
            <a:off x="5210" y="1419499"/>
            <a:ext cx="12186790" cy="474529"/>
          </a:xfrm>
        </p:spPr>
        <p:txBody>
          <a:bodyPr/>
          <a:lstStyle/>
          <a:p>
            <a:pPr marL="64008" indent="0" algn="ctr">
              <a:spcBef>
                <a:spcPts val="1200"/>
              </a:spcBef>
              <a:buNone/>
            </a:pPr>
            <a:r>
              <a:rPr lang="en-US" sz="2600" b="1" dirty="0">
                <a:solidFill>
                  <a:srgbClr val="0B5D66"/>
                </a:solidFill>
              </a:rPr>
              <a:t>For tax year 2025, the credit is now:</a:t>
            </a:r>
          </a:p>
        </p:txBody>
      </p:sp>
      <p:sp>
        <p:nvSpPr>
          <p:cNvPr id="5" name="Text Placeholder 7">
            <a:extLst>
              <a:ext uri="{FF2B5EF4-FFF2-40B4-BE49-F238E27FC236}">
                <a16:creationId xmlns:a16="http://schemas.microsoft.com/office/drawing/2014/main" id="{41E56564-888B-E9A0-C926-15B95BEE320D}"/>
              </a:ext>
            </a:extLst>
          </p:cNvPr>
          <p:cNvSpPr txBox="1">
            <a:spLocks/>
          </p:cNvSpPr>
          <p:nvPr/>
        </p:nvSpPr>
        <p:spPr>
          <a:xfrm>
            <a:off x="1103245" y="3260932"/>
            <a:ext cx="4273827" cy="985791"/>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200"/>
              </a:spcBef>
              <a:buNone/>
            </a:pPr>
            <a:r>
              <a:rPr lang="en-US" sz="3600" b="1" dirty="0">
                <a:solidFill>
                  <a:srgbClr val="65999E"/>
                </a:solidFill>
              </a:rPr>
              <a:t>$1,000 </a:t>
            </a:r>
            <a:br>
              <a:rPr lang="en-US" sz="3600" b="1" dirty="0">
                <a:solidFill>
                  <a:srgbClr val="0B5D66"/>
                </a:solidFill>
              </a:rPr>
            </a:br>
            <a:r>
              <a:rPr lang="en-US" sz="2400" dirty="0"/>
              <a:t>for each qualifying child under the age of four</a:t>
            </a:r>
          </a:p>
        </p:txBody>
      </p:sp>
      <p:sp>
        <p:nvSpPr>
          <p:cNvPr id="6" name="Text Placeholder 7">
            <a:extLst>
              <a:ext uri="{FF2B5EF4-FFF2-40B4-BE49-F238E27FC236}">
                <a16:creationId xmlns:a16="http://schemas.microsoft.com/office/drawing/2014/main" id="{57A54AB4-CD47-9AD2-5119-8A2188CFC04A}"/>
              </a:ext>
            </a:extLst>
          </p:cNvPr>
          <p:cNvSpPr txBox="1">
            <a:spLocks/>
          </p:cNvSpPr>
          <p:nvPr/>
        </p:nvSpPr>
        <p:spPr>
          <a:xfrm>
            <a:off x="6077217" y="3260931"/>
            <a:ext cx="4418505" cy="985791"/>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200"/>
              </a:spcBef>
              <a:buNone/>
            </a:pPr>
            <a:r>
              <a:rPr lang="en-US" sz="3600" b="1" dirty="0">
                <a:solidFill>
                  <a:srgbClr val="65999E"/>
                </a:solidFill>
              </a:rPr>
              <a:t>$330 </a:t>
            </a:r>
            <a:br>
              <a:rPr lang="en-US" sz="3600" b="1" dirty="0">
                <a:solidFill>
                  <a:srgbClr val="0B5D66"/>
                </a:solidFill>
              </a:rPr>
            </a:br>
            <a:r>
              <a:rPr lang="en-US" sz="2400" dirty="0"/>
              <a:t>for each qualifying child aged four through sixteen</a:t>
            </a:r>
          </a:p>
        </p:txBody>
      </p:sp>
      <p:cxnSp>
        <p:nvCxnSpPr>
          <p:cNvPr id="28" name="Straight Connector 27">
            <a:extLst>
              <a:ext uri="{FF2B5EF4-FFF2-40B4-BE49-F238E27FC236}">
                <a16:creationId xmlns:a16="http://schemas.microsoft.com/office/drawing/2014/main" id="{CE29509D-3166-B084-8E98-EA6B1DD9718D}"/>
              </a:ext>
            </a:extLst>
          </p:cNvPr>
          <p:cNvCxnSpPr>
            <a:cxnSpLocks/>
          </p:cNvCxnSpPr>
          <p:nvPr/>
        </p:nvCxnSpPr>
        <p:spPr>
          <a:xfrm flipH="1">
            <a:off x="5688723" y="3426991"/>
            <a:ext cx="5210" cy="1071545"/>
          </a:xfrm>
          <a:prstGeom prst="line">
            <a:avLst/>
          </a:prstGeom>
          <a:ln w="12700"/>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17A3466F-9F30-A799-AD35-6BA47AC59ACC}"/>
              </a:ext>
            </a:extLst>
          </p:cNvPr>
          <p:cNvGrpSpPr/>
          <p:nvPr/>
        </p:nvGrpSpPr>
        <p:grpSpPr>
          <a:xfrm>
            <a:off x="5081801" y="2069829"/>
            <a:ext cx="1213844" cy="1029403"/>
            <a:chOff x="16718" y="2122730"/>
            <a:chExt cx="3020553" cy="2561586"/>
          </a:xfrm>
          <a:solidFill>
            <a:srgbClr val="65999E"/>
          </a:solidFill>
        </p:grpSpPr>
        <p:sp>
          <p:nvSpPr>
            <p:cNvPr id="35" name="Freeform: Shape 34">
              <a:extLst>
                <a:ext uri="{FF2B5EF4-FFF2-40B4-BE49-F238E27FC236}">
                  <a16:creationId xmlns:a16="http://schemas.microsoft.com/office/drawing/2014/main" id="{48402D70-7DA4-F998-AE92-F7BEE5A58B63}"/>
                </a:ext>
              </a:extLst>
            </p:cNvPr>
            <p:cNvSpPr/>
            <p:nvPr/>
          </p:nvSpPr>
          <p:spPr>
            <a:xfrm>
              <a:off x="339196" y="2122730"/>
              <a:ext cx="519761" cy="520093"/>
            </a:xfrm>
            <a:custGeom>
              <a:avLst/>
              <a:gdLst>
                <a:gd name="connsiteX0" fmla="*/ 259881 w 519761"/>
                <a:gd name="connsiteY0" fmla="*/ 520094 h 520093"/>
                <a:gd name="connsiteX1" fmla="*/ 519762 w 519761"/>
                <a:gd name="connsiteY1" fmla="*/ 260213 h 520093"/>
                <a:gd name="connsiteX2" fmla="*/ 259881 w 519761"/>
                <a:gd name="connsiteY2" fmla="*/ 0 h 520093"/>
                <a:gd name="connsiteX3" fmla="*/ 0 w 519761"/>
                <a:gd name="connsiteY3" fmla="*/ 259881 h 520093"/>
                <a:gd name="connsiteX4" fmla="*/ 259881 w 519761"/>
                <a:gd name="connsiteY4" fmla="*/ 519762 h 520093"/>
                <a:gd name="connsiteX5" fmla="*/ 259881 w 519761"/>
                <a:gd name="connsiteY5" fmla="*/ 66466 h 520093"/>
                <a:gd name="connsiteX6" fmla="*/ 453296 w 519761"/>
                <a:gd name="connsiteY6" fmla="*/ 259881 h 520093"/>
                <a:gd name="connsiteX7" fmla="*/ 259881 w 519761"/>
                <a:gd name="connsiteY7" fmla="*/ 453296 h 520093"/>
                <a:gd name="connsiteX8" fmla="*/ 66466 w 519761"/>
                <a:gd name="connsiteY8" fmla="*/ 259881 h 520093"/>
                <a:gd name="connsiteX9" fmla="*/ 259881 w 519761"/>
                <a:gd name="connsiteY9" fmla="*/ 66466 h 52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761" h="520093">
                  <a:moveTo>
                    <a:pt x="259881" y="520094"/>
                  </a:moveTo>
                  <a:cubicBezTo>
                    <a:pt x="403114" y="520094"/>
                    <a:pt x="519762" y="403447"/>
                    <a:pt x="519762" y="260213"/>
                  </a:cubicBezTo>
                  <a:cubicBezTo>
                    <a:pt x="519762" y="116980"/>
                    <a:pt x="403447" y="0"/>
                    <a:pt x="259881" y="0"/>
                  </a:cubicBezTo>
                  <a:cubicBezTo>
                    <a:pt x="116315" y="0"/>
                    <a:pt x="0" y="116647"/>
                    <a:pt x="0" y="259881"/>
                  </a:cubicBezTo>
                  <a:cubicBezTo>
                    <a:pt x="0" y="403114"/>
                    <a:pt x="116647" y="519762"/>
                    <a:pt x="259881" y="519762"/>
                  </a:cubicBezTo>
                  <a:close/>
                  <a:moveTo>
                    <a:pt x="259881" y="66466"/>
                  </a:moveTo>
                  <a:cubicBezTo>
                    <a:pt x="366558" y="66466"/>
                    <a:pt x="453296" y="153203"/>
                    <a:pt x="453296" y="259881"/>
                  </a:cubicBezTo>
                  <a:cubicBezTo>
                    <a:pt x="453296" y="366558"/>
                    <a:pt x="366558" y="453296"/>
                    <a:pt x="259881" y="453296"/>
                  </a:cubicBezTo>
                  <a:cubicBezTo>
                    <a:pt x="153203" y="453296"/>
                    <a:pt x="66466" y="366558"/>
                    <a:pt x="66466" y="259881"/>
                  </a:cubicBezTo>
                  <a:cubicBezTo>
                    <a:pt x="66466" y="153203"/>
                    <a:pt x="153203" y="66466"/>
                    <a:pt x="259881" y="66466"/>
                  </a:cubicBezTo>
                  <a:close/>
                </a:path>
              </a:pathLst>
            </a:custGeom>
            <a:grpFill/>
            <a:ln w="3318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1E69869-67AF-C6C7-EE37-06E6B25707D4}"/>
                </a:ext>
              </a:extLst>
            </p:cNvPr>
            <p:cNvSpPr/>
            <p:nvPr/>
          </p:nvSpPr>
          <p:spPr>
            <a:xfrm>
              <a:off x="1346816" y="2994759"/>
              <a:ext cx="362237" cy="362237"/>
            </a:xfrm>
            <a:custGeom>
              <a:avLst/>
              <a:gdLst>
                <a:gd name="connsiteX0" fmla="*/ 181119 w 362237"/>
                <a:gd name="connsiteY0" fmla="*/ 362238 h 362237"/>
                <a:gd name="connsiteX1" fmla="*/ 362238 w 362237"/>
                <a:gd name="connsiteY1" fmla="*/ 181119 h 362237"/>
                <a:gd name="connsiteX2" fmla="*/ 181119 w 362237"/>
                <a:gd name="connsiteY2" fmla="*/ 0 h 362237"/>
                <a:gd name="connsiteX3" fmla="*/ 0 w 362237"/>
                <a:gd name="connsiteY3" fmla="*/ 181119 h 362237"/>
                <a:gd name="connsiteX4" fmla="*/ 181119 w 362237"/>
                <a:gd name="connsiteY4" fmla="*/ 362238 h 362237"/>
                <a:gd name="connsiteX5" fmla="*/ 181119 w 362237"/>
                <a:gd name="connsiteY5" fmla="*/ 66798 h 362237"/>
                <a:gd name="connsiteX6" fmla="*/ 295772 w 362237"/>
                <a:gd name="connsiteY6" fmla="*/ 181451 h 362237"/>
                <a:gd name="connsiteX7" fmla="*/ 181119 w 362237"/>
                <a:gd name="connsiteY7" fmla="*/ 296105 h 362237"/>
                <a:gd name="connsiteX8" fmla="*/ 66466 w 362237"/>
                <a:gd name="connsiteY8" fmla="*/ 181451 h 362237"/>
                <a:gd name="connsiteX9" fmla="*/ 181119 w 362237"/>
                <a:gd name="connsiteY9" fmla="*/ 66798 h 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237" h="362237">
                  <a:moveTo>
                    <a:pt x="181119" y="362238"/>
                  </a:moveTo>
                  <a:cubicBezTo>
                    <a:pt x="280817" y="362238"/>
                    <a:pt x="362238" y="281150"/>
                    <a:pt x="362238" y="181119"/>
                  </a:cubicBezTo>
                  <a:cubicBezTo>
                    <a:pt x="362238" y="81088"/>
                    <a:pt x="281150" y="0"/>
                    <a:pt x="181119" y="0"/>
                  </a:cubicBezTo>
                  <a:cubicBezTo>
                    <a:pt x="81088" y="0"/>
                    <a:pt x="0" y="81088"/>
                    <a:pt x="0" y="181119"/>
                  </a:cubicBezTo>
                  <a:cubicBezTo>
                    <a:pt x="0" y="281150"/>
                    <a:pt x="81088" y="362238"/>
                    <a:pt x="181119" y="362238"/>
                  </a:cubicBezTo>
                  <a:close/>
                  <a:moveTo>
                    <a:pt x="181119" y="66798"/>
                  </a:moveTo>
                  <a:cubicBezTo>
                    <a:pt x="244261" y="66798"/>
                    <a:pt x="295772" y="118309"/>
                    <a:pt x="295772" y="181451"/>
                  </a:cubicBezTo>
                  <a:cubicBezTo>
                    <a:pt x="295772" y="244594"/>
                    <a:pt x="244261" y="296105"/>
                    <a:pt x="181119" y="296105"/>
                  </a:cubicBezTo>
                  <a:cubicBezTo>
                    <a:pt x="117977" y="296105"/>
                    <a:pt x="66466" y="244594"/>
                    <a:pt x="66466" y="181451"/>
                  </a:cubicBezTo>
                  <a:cubicBezTo>
                    <a:pt x="66466" y="118309"/>
                    <a:pt x="117977" y="66798"/>
                    <a:pt x="181119" y="66798"/>
                  </a:cubicBezTo>
                  <a:close/>
                </a:path>
              </a:pathLst>
            </a:custGeom>
            <a:grpFill/>
            <a:ln w="3318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7CDAC87-E20A-6B8E-A4C0-AE2AAE93CE47}"/>
                </a:ext>
              </a:extLst>
            </p:cNvPr>
            <p:cNvSpPr/>
            <p:nvPr/>
          </p:nvSpPr>
          <p:spPr>
            <a:xfrm>
              <a:off x="413305" y="3885731"/>
              <a:ext cx="66465" cy="798585"/>
            </a:xfrm>
            <a:custGeom>
              <a:avLst/>
              <a:gdLst>
                <a:gd name="connsiteX0" fmla="*/ 33233 w 66465"/>
                <a:gd name="connsiteY0" fmla="*/ 0 h 798585"/>
                <a:gd name="connsiteX1" fmla="*/ 0 w 66465"/>
                <a:gd name="connsiteY1" fmla="*/ 33233 h 798585"/>
                <a:gd name="connsiteX2" fmla="*/ 0 w 66465"/>
                <a:gd name="connsiteY2" fmla="*/ 765352 h 798585"/>
                <a:gd name="connsiteX3" fmla="*/ 33233 w 66465"/>
                <a:gd name="connsiteY3" fmla="*/ 798585 h 798585"/>
                <a:gd name="connsiteX4" fmla="*/ 66466 w 66465"/>
                <a:gd name="connsiteY4" fmla="*/ 765352 h 798585"/>
                <a:gd name="connsiteX5" fmla="*/ 66466 w 66465"/>
                <a:gd name="connsiteY5" fmla="*/ 33233 h 798585"/>
                <a:gd name="connsiteX6" fmla="*/ 33233 w 66465"/>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5">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198B9A9-FFF7-19B2-B3D8-043106212370}"/>
                </a:ext>
              </a:extLst>
            </p:cNvPr>
            <p:cNvSpPr/>
            <p:nvPr/>
          </p:nvSpPr>
          <p:spPr>
            <a:xfrm>
              <a:off x="729017" y="3883073"/>
              <a:ext cx="66465" cy="798584"/>
            </a:xfrm>
            <a:custGeom>
              <a:avLst/>
              <a:gdLst>
                <a:gd name="connsiteX0" fmla="*/ 33233 w 66465"/>
                <a:gd name="connsiteY0" fmla="*/ 0 h 798584"/>
                <a:gd name="connsiteX1" fmla="*/ 0 w 66465"/>
                <a:gd name="connsiteY1" fmla="*/ 33233 h 798584"/>
                <a:gd name="connsiteX2" fmla="*/ 0 w 66465"/>
                <a:gd name="connsiteY2" fmla="*/ 765352 h 798584"/>
                <a:gd name="connsiteX3" fmla="*/ 33233 w 66465"/>
                <a:gd name="connsiteY3" fmla="*/ 798585 h 798584"/>
                <a:gd name="connsiteX4" fmla="*/ 66466 w 66465"/>
                <a:gd name="connsiteY4" fmla="*/ 765352 h 798584"/>
                <a:gd name="connsiteX5" fmla="*/ 66466 w 66465"/>
                <a:gd name="connsiteY5" fmla="*/ 33233 h 798584"/>
                <a:gd name="connsiteX6" fmla="*/ 33233 w 66465"/>
                <a:gd name="connsiteY6" fmla="*/ 0 h 7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4">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FDD6A63-A1C3-F1D7-B92B-00A63FF0E8FF}"/>
                </a:ext>
              </a:extLst>
            </p:cNvPr>
            <p:cNvSpPr/>
            <p:nvPr/>
          </p:nvSpPr>
          <p:spPr>
            <a:xfrm>
              <a:off x="291341" y="3479294"/>
              <a:ext cx="616136" cy="247252"/>
            </a:xfrm>
            <a:custGeom>
              <a:avLst/>
              <a:gdLst>
                <a:gd name="connsiteX0" fmla="*/ 582904 w 616136"/>
                <a:gd name="connsiteY0" fmla="*/ 0 h 247252"/>
                <a:gd name="connsiteX1" fmla="*/ 549671 w 616136"/>
                <a:gd name="connsiteY1" fmla="*/ 33233 h 247252"/>
                <a:gd name="connsiteX2" fmla="*/ 549671 w 616136"/>
                <a:gd name="connsiteY2" fmla="*/ 180787 h 247252"/>
                <a:gd name="connsiteX3" fmla="*/ 66466 w 616136"/>
                <a:gd name="connsiteY3" fmla="*/ 180787 h 247252"/>
                <a:gd name="connsiteX4" fmla="*/ 66466 w 616136"/>
                <a:gd name="connsiteY4" fmla="*/ 33233 h 247252"/>
                <a:gd name="connsiteX5" fmla="*/ 33233 w 616136"/>
                <a:gd name="connsiteY5" fmla="*/ 0 h 247252"/>
                <a:gd name="connsiteX6" fmla="*/ 0 w 616136"/>
                <a:gd name="connsiteY6" fmla="*/ 33233 h 247252"/>
                <a:gd name="connsiteX7" fmla="*/ 0 w 616136"/>
                <a:gd name="connsiteY7" fmla="*/ 214019 h 247252"/>
                <a:gd name="connsiteX8" fmla="*/ 33233 w 616136"/>
                <a:gd name="connsiteY8" fmla="*/ 247252 h 247252"/>
                <a:gd name="connsiteX9" fmla="*/ 582904 w 616136"/>
                <a:gd name="connsiteY9" fmla="*/ 247252 h 247252"/>
                <a:gd name="connsiteX10" fmla="*/ 616137 w 616136"/>
                <a:gd name="connsiteY10" fmla="*/ 214019 h 247252"/>
                <a:gd name="connsiteX11" fmla="*/ 616137 w 616136"/>
                <a:gd name="connsiteY11" fmla="*/ 33233 h 247252"/>
                <a:gd name="connsiteX12" fmla="*/ 582904 w 616136"/>
                <a:gd name="connsiteY12" fmla="*/ 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6136" h="247252">
                  <a:moveTo>
                    <a:pt x="582904" y="0"/>
                  </a:moveTo>
                  <a:cubicBezTo>
                    <a:pt x="564626" y="0"/>
                    <a:pt x="549671" y="14955"/>
                    <a:pt x="549671" y="33233"/>
                  </a:cubicBezTo>
                  <a:lnTo>
                    <a:pt x="549671" y="180787"/>
                  </a:lnTo>
                  <a:lnTo>
                    <a:pt x="66466" y="180787"/>
                  </a:lnTo>
                  <a:lnTo>
                    <a:pt x="66466" y="33233"/>
                  </a:lnTo>
                  <a:cubicBezTo>
                    <a:pt x="66466" y="14955"/>
                    <a:pt x="51511" y="0"/>
                    <a:pt x="33233" y="0"/>
                  </a:cubicBezTo>
                  <a:cubicBezTo>
                    <a:pt x="14955" y="0"/>
                    <a:pt x="0" y="14955"/>
                    <a:pt x="0" y="33233"/>
                  </a:cubicBezTo>
                  <a:lnTo>
                    <a:pt x="0" y="214019"/>
                  </a:lnTo>
                  <a:cubicBezTo>
                    <a:pt x="0" y="232298"/>
                    <a:pt x="14955" y="247252"/>
                    <a:pt x="33233" y="247252"/>
                  </a:cubicBezTo>
                  <a:lnTo>
                    <a:pt x="582904" y="247252"/>
                  </a:lnTo>
                  <a:cubicBezTo>
                    <a:pt x="601182" y="247252"/>
                    <a:pt x="616137" y="232298"/>
                    <a:pt x="616137" y="214019"/>
                  </a:cubicBezTo>
                  <a:lnTo>
                    <a:pt x="616137" y="33233"/>
                  </a:lnTo>
                  <a:cubicBezTo>
                    <a:pt x="616137" y="14955"/>
                    <a:pt x="601182" y="0"/>
                    <a:pt x="582904" y="0"/>
                  </a:cubicBezTo>
                  <a:close/>
                </a:path>
              </a:pathLst>
            </a:custGeom>
            <a:grpFill/>
            <a:ln w="3318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790E22C-781D-B76F-0849-C825DD8BF7CD}"/>
                </a:ext>
              </a:extLst>
            </p:cNvPr>
            <p:cNvSpPr/>
            <p:nvPr/>
          </p:nvSpPr>
          <p:spPr>
            <a:xfrm>
              <a:off x="1196337" y="3952168"/>
              <a:ext cx="663358" cy="244622"/>
            </a:xfrm>
            <a:custGeom>
              <a:avLst/>
              <a:gdLst>
                <a:gd name="connsiteX0" fmla="*/ 587158 w 663358"/>
                <a:gd name="connsiteY0" fmla="*/ 30270 h 244622"/>
                <a:gd name="connsiteX1" fmla="*/ 543290 w 663358"/>
                <a:gd name="connsiteY1" fmla="*/ 12989 h 244622"/>
                <a:gd name="connsiteX2" fmla="*/ 526009 w 663358"/>
                <a:gd name="connsiteY2" fmla="*/ 56856 h 244622"/>
                <a:gd name="connsiteX3" fmla="*/ 579182 w 663358"/>
                <a:gd name="connsiteY3" fmla="*/ 178489 h 244622"/>
                <a:gd name="connsiteX4" fmla="*/ 80357 w 663358"/>
                <a:gd name="connsiteY4" fmla="*/ 178489 h 244622"/>
                <a:gd name="connsiteX5" fmla="*/ 128545 w 663358"/>
                <a:gd name="connsiteY5" fmla="*/ 44560 h 244622"/>
                <a:gd name="connsiteX6" fmla="*/ 108605 w 663358"/>
                <a:gd name="connsiteY6" fmla="*/ 2022 h 244622"/>
                <a:gd name="connsiteX7" fmla="*/ 66067 w 663358"/>
                <a:gd name="connsiteY7" fmla="*/ 21962 h 244622"/>
                <a:gd name="connsiteX8" fmla="*/ 1928 w 663358"/>
                <a:gd name="connsiteY8" fmla="*/ 200422 h 244622"/>
                <a:gd name="connsiteX9" fmla="*/ 5915 w 663358"/>
                <a:gd name="connsiteY9" fmla="*/ 230664 h 244622"/>
                <a:gd name="connsiteX10" fmla="*/ 33166 w 663358"/>
                <a:gd name="connsiteY10" fmla="*/ 244622 h 244622"/>
                <a:gd name="connsiteX11" fmla="*/ 630028 w 663358"/>
                <a:gd name="connsiteY11" fmla="*/ 244622 h 244622"/>
                <a:gd name="connsiteX12" fmla="*/ 657944 w 663358"/>
                <a:gd name="connsiteY12" fmla="*/ 229667 h 244622"/>
                <a:gd name="connsiteX13" fmla="*/ 660602 w 663358"/>
                <a:gd name="connsiteY13" fmla="*/ 198096 h 244622"/>
                <a:gd name="connsiteX14" fmla="*/ 587158 w 663358"/>
                <a:gd name="connsiteY14" fmla="*/ 29938 h 24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58" h="244622">
                  <a:moveTo>
                    <a:pt x="587158" y="30270"/>
                  </a:moveTo>
                  <a:cubicBezTo>
                    <a:pt x="579847" y="13322"/>
                    <a:pt x="560239" y="5678"/>
                    <a:pt x="543290" y="12989"/>
                  </a:cubicBezTo>
                  <a:cubicBezTo>
                    <a:pt x="526342" y="20300"/>
                    <a:pt x="518698" y="39908"/>
                    <a:pt x="526009" y="56856"/>
                  </a:cubicBezTo>
                  <a:lnTo>
                    <a:pt x="579182" y="178489"/>
                  </a:lnTo>
                  <a:lnTo>
                    <a:pt x="80357" y="178489"/>
                  </a:lnTo>
                  <a:lnTo>
                    <a:pt x="128545" y="44560"/>
                  </a:lnTo>
                  <a:cubicBezTo>
                    <a:pt x="134859" y="27279"/>
                    <a:pt x="125886" y="8337"/>
                    <a:pt x="108605" y="2022"/>
                  </a:cubicBezTo>
                  <a:cubicBezTo>
                    <a:pt x="91324" y="-4292"/>
                    <a:pt x="72381" y="4681"/>
                    <a:pt x="66067" y="21962"/>
                  </a:cubicBezTo>
                  <a:lnTo>
                    <a:pt x="1928" y="200422"/>
                  </a:lnTo>
                  <a:cubicBezTo>
                    <a:pt x="-1728" y="210725"/>
                    <a:pt x="-66" y="222024"/>
                    <a:pt x="5915" y="230664"/>
                  </a:cubicBezTo>
                  <a:cubicBezTo>
                    <a:pt x="12230" y="239637"/>
                    <a:pt x="22200" y="244622"/>
                    <a:pt x="33166" y="244622"/>
                  </a:cubicBezTo>
                  <a:lnTo>
                    <a:pt x="630028" y="244622"/>
                  </a:lnTo>
                  <a:cubicBezTo>
                    <a:pt x="641327" y="244622"/>
                    <a:pt x="651629" y="238972"/>
                    <a:pt x="657944" y="229667"/>
                  </a:cubicBezTo>
                  <a:cubicBezTo>
                    <a:pt x="664258" y="220362"/>
                    <a:pt x="664923" y="208398"/>
                    <a:pt x="660602" y="198096"/>
                  </a:cubicBezTo>
                  <a:lnTo>
                    <a:pt x="587158" y="29938"/>
                  </a:lnTo>
                  <a:close/>
                </a:path>
              </a:pathLst>
            </a:custGeom>
            <a:grpFill/>
            <a:ln w="3318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FD51638-D4DD-22FB-E7EF-7263AE638B90}"/>
                </a:ext>
              </a:extLst>
            </p:cNvPr>
            <p:cNvSpPr/>
            <p:nvPr/>
          </p:nvSpPr>
          <p:spPr>
            <a:xfrm>
              <a:off x="1381378" y="4351655"/>
              <a:ext cx="66465" cy="332660"/>
            </a:xfrm>
            <a:custGeom>
              <a:avLst/>
              <a:gdLst>
                <a:gd name="connsiteX0" fmla="*/ 33233 w 66465"/>
                <a:gd name="connsiteY0" fmla="*/ 0 h 332660"/>
                <a:gd name="connsiteX1" fmla="*/ 0 w 66465"/>
                <a:gd name="connsiteY1" fmla="*/ 33233 h 332660"/>
                <a:gd name="connsiteX2" fmla="*/ 0 w 66465"/>
                <a:gd name="connsiteY2" fmla="*/ 299428 h 332660"/>
                <a:gd name="connsiteX3" fmla="*/ 33233 w 66465"/>
                <a:gd name="connsiteY3" fmla="*/ 332661 h 332660"/>
                <a:gd name="connsiteX4" fmla="*/ 66466 w 66465"/>
                <a:gd name="connsiteY4" fmla="*/ 299428 h 332660"/>
                <a:gd name="connsiteX5" fmla="*/ 66466 w 66465"/>
                <a:gd name="connsiteY5" fmla="*/ 33233 h 332660"/>
                <a:gd name="connsiteX6" fmla="*/ 33233 w 66465"/>
                <a:gd name="connsiteY6" fmla="*/ 0 h 3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332660">
                  <a:moveTo>
                    <a:pt x="33233" y="0"/>
                  </a:moveTo>
                  <a:cubicBezTo>
                    <a:pt x="14955" y="0"/>
                    <a:pt x="0" y="14955"/>
                    <a:pt x="0" y="33233"/>
                  </a:cubicBezTo>
                  <a:lnTo>
                    <a:pt x="0" y="299428"/>
                  </a:lnTo>
                  <a:cubicBezTo>
                    <a:pt x="0" y="317706"/>
                    <a:pt x="14955" y="332661"/>
                    <a:pt x="33233" y="332661"/>
                  </a:cubicBezTo>
                  <a:cubicBezTo>
                    <a:pt x="51511" y="332661"/>
                    <a:pt x="66466" y="317706"/>
                    <a:pt x="66466" y="299428"/>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B9D74EC-0F5A-8C34-D3A2-23FF38EF7D58}"/>
                </a:ext>
              </a:extLst>
            </p:cNvPr>
            <p:cNvSpPr/>
            <p:nvPr/>
          </p:nvSpPr>
          <p:spPr>
            <a:xfrm>
              <a:off x="1612346" y="4350659"/>
              <a:ext cx="66465" cy="332660"/>
            </a:xfrm>
            <a:custGeom>
              <a:avLst/>
              <a:gdLst>
                <a:gd name="connsiteX0" fmla="*/ 33233 w 66465"/>
                <a:gd name="connsiteY0" fmla="*/ 0 h 332660"/>
                <a:gd name="connsiteX1" fmla="*/ 0 w 66465"/>
                <a:gd name="connsiteY1" fmla="*/ 33233 h 332660"/>
                <a:gd name="connsiteX2" fmla="*/ 0 w 66465"/>
                <a:gd name="connsiteY2" fmla="*/ 299428 h 332660"/>
                <a:gd name="connsiteX3" fmla="*/ 33233 w 66465"/>
                <a:gd name="connsiteY3" fmla="*/ 332661 h 332660"/>
                <a:gd name="connsiteX4" fmla="*/ 66466 w 66465"/>
                <a:gd name="connsiteY4" fmla="*/ 299428 h 332660"/>
                <a:gd name="connsiteX5" fmla="*/ 66466 w 66465"/>
                <a:gd name="connsiteY5" fmla="*/ 33233 h 332660"/>
                <a:gd name="connsiteX6" fmla="*/ 33233 w 66465"/>
                <a:gd name="connsiteY6" fmla="*/ 0 h 3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332660">
                  <a:moveTo>
                    <a:pt x="33233" y="0"/>
                  </a:moveTo>
                  <a:cubicBezTo>
                    <a:pt x="14955" y="0"/>
                    <a:pt x="0" y="14955"/>
                    <a:pt x="0" y="33233"/>
                  </a:cubicBezTo>
                  <a:lnTo>
                    <a:pt x="0" y="299428"/>
                  </a:lnTo>
                  <a:cubicBezTo>
                    <a:pt x="0" y="317706"/>
                    <a:pt x="14955" y="332661"/>
                    <a:pt x="33233" y="332661"/>
                  </a:cubicBezTo>
                  <a:cubicBezTo>
                    <a:pt x="51511" y="332661"/>
                    <a:pt x="66466" y="317706"/>
                    <a:pt x="66466" y="299428"/>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12DB9C5-5451-8D66-5254-A2ED2AEEEB71}"/>
                </a:ext>
              </a:extLst>
            </p:cNvPr>
            <p:cNvSpPr/>
            <p:nvPr/>
          </p:nvSpPr>
          <p:spPr>
            <a:xfrm>
              <a:off x="16718" y="2809652"/>
              <a:ext cx="3020553" cy="851092"/>
            </a:xfrm>
            <a:custGeom>
              <a:avLst/>
              <a:gdLst>
                <a:gd name="connsiteX0" fmla="*/ 3019655 w 3020553"/>
                <a:gd name="connsiteY0" fmla="*/ 799250 h 851092"/>
                <a:gd name="connsiteX1" fmla="*/ 2810288 w 3020553"/>
                <a:gd name="connsiteY1" fmla="*/ 24592 h 851092"/>
                <a:gd name="connsiteX2" fmla="*/ 2778052 w 3020553"/>
                <a:gd name="connsiteY2" fmla="*/ 0 h 851092"/>
                <a:gd name="connsiteX3" fmla="*/ 2100435 w 3020553"/>
                <a:gd name="connsiteY3" fmla="*/ 0 h 851092"/>
                <a:gd name="connsiteX4" fmla="*/ 2068531 w 3020553"/>
                <a:gd name="connsiteY4" fmla="*/ 24260 h 851092"/>
                <a:gd name="connsiteX5" fmla="*/ 1858499 w 3020553"/>
                <a:gd name="connsiteY5" fmla="*/ 772663 h 851092"/>
                <a:gd name="connsiteX6" fmla="*/ 1789707 w 3020553"/>
                <a:gd name="connsiteY6" fmla="*/ 743751 h 851092"/>
                <a:gd name="connsiteX7" fmla="*/ 1693332 w 3020553"/>
                <a:gd name="connsiteY7" fmla="*/ 702874 h 851092"/>
                <a:gd name="connsiteX8" fmla="*/ 1680372 w 3020553"/>
                <a:gd name="connsiteY8" fmla="*/ 700216 h 851092"/>
                <a:gd name="connsiteX9" fmla="*/ 1343058 w 3020553"/>
                <a:gd name="connsiteY9" fmla="*/ 700216 h 851092"/>
                <a:gd name="connsiteX10" fmla="*/ 1330097 w 3020553"/>
                <a:gd name="connsiteY10" fmla="*/ 702874 h 851092"/>
                <a:gd name="connsiteX11" fmla="*/ 1162936 w 3020553"/>
                <a:gd name="connsiteY11" fmla="*/ 772663 h 851092"/>
                <a:gd name="connsiteX12" fmla="*/ 952905 w 3020553"/>
                <a:gd name="connsiteY12" fmla="*/ 24260 h 851092"/>
                <a:gd name="connsiteX13" fmla="*/ 921001 w 3020553"/>
                <a:gd name="connsiteY13" fmla="*/ 0 h 851092"/>
                <a:gd name="connsiteX14" fmla="*/ 242719 w 3020553"/>
                <a:gd name="connsiteY14" fmla="*/ 0 h 851092"/>
                <a:gd name="connsiteX15" fmla="*/ 210483 w 3020553"/>
                <a:gd name="connsiteY15" fmla="*/ 24592 h 851092"/>
                <a:gd name="connsiteX16" fmla="*/ 1116 w 3020553"/>
                <a:gd name="connsiteY16" fmla="*/ 799250 h 851092"/>
                <a:gd name="connsiteX17" fmla="*/ 24379 w 3020553"/>
                <a:gd name="connsiteY17" fmla="*/ 840126 h 851092"/>
                <a:gd name="connsiteX18" fmla="*/ 65256 w 3020553"/>
                <a:gd name="connsiteY18" fmla="*/ 816531 h 851092"/>
                <a:gd name="connsiteX19" fmla="*/ 267976 w 3020553"/>
                <a:gd name="connsiteY19" fmla="*/ 66466 h 851092"/>
                <a:gd name="connsiteX20" fmla="*/ 894747 w 3020553"/>
                <a:gd name="connsiteY20" fmla="*/ 66466 h 851092"/>
                <a:gd name="connsiteX21" fmla="*/ 1108102 w 3020553"/>
                <a:gd name="connsiteY21" fmla="*/ 826833 h 851092"/>
                <a:gd name="connsiteX22" fmla="*/ 1125715 w 3020553"/>
                <a:gd name="connsiteY22" fmla="*/ 847770 h 851092"/>
                <a:gd name="connsiteX23" fmla="*/ 1140338 w 3020553"/>
                <a:gd name="connsiteY23" fmla="*/ 851093 h 851092"/>
                <a:gd name="connsiteX24" fmla="*/ 1153299 w 3020553"/>
                <a:gd name="connsiteY24" fmla="*/ 848434 h 851092"/>
                <a:gd name="connsiteX25" fmla="*/ 1349040 w 3020553"/>
                <a:gd name="connsiteY25" fmla="*/ 766681 h 851092"/>
                <a:gd name="connsiteX26" fmla="*/ 1671399 w 3020553"/>
                <a:gd name="connsiteY26" fmla="*/ 766681 h 851092"/>
                <a:gd name="connsiteX27" fmla="*/ 1764451 w 3020553"/>
                <a:gd name="connsiteY27" fmla="*/ 805564 h 851092"/>
                <a:gd name="connsiteX28" fmla="*/ 1863152 w 3020553"/>
                <a:gd name="connsiteY28" fmla="*/ 847437 h 851092"/>
                <a:gd name="connsiteX29" fmla="*/ 1866475 w 3020553"/>
                <a:gd name="connsiteY29" fmla="*/ 848102 h 851092"/>
                <a:gd name="connsiteX30" fmla="*/ 1867140 w 3020553"/>
                <a:gd name="connsiteY30" fmla="*/ 848102 h 851092"/>
                <a:gd name="connsiteX31" fmla="*/ 1880101 w 3020553"/>
                <a:gd name="connsiteY31" fmla="*/ 851093 h 851092"/>
                <a:gd name="connsiteX32" fmla="*/ 1894723 w 3020553"/>
                <a:gd name="connsiteY32" fmla="*/ 847770 h 851092"/>
                <a:gd name="connsiteX33" fmla="*/ 1912337 w 3020553"/>
                <a:gd name="connsiteY33" fmla="*/ 826833 h 851092"/>
                <a:gd name="connsiteX34" fmla="*/ 2125691 w 3020553"/>
                <a:gd name="connsiteY34" fmla="*/ 66466 h 851092"/>
                <a:gd name="connsiteX35" fmla="*/ 2752463 w 3020553"/>
                <a:gd name="connsiteY35" fmla="*/ 66466 h 851092"/>
                <a:gd name="connsiteX36" fmla="*/ 2955183 w 3020553"/>
                <a:gd name="connsiteY36" fmla="*/ 816531 h 851092"/>
                <a:gd name="connsiteX37" fmla="*/ 2996060 w 3020553"/>
                <a:gd name="connsiteY37" fmla="*/ 840126 h 851092"/>
                <a:gd name="connsiteX38" fmla="*/ 3019322 w 3020553"/>
                <a:gd name="connsiteY38" fmla="*/ 799250 h 85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20553" h="851092">
                  <a:moveTo>
                    <a:pt x="3019655" y="799250"/>
                  </a:moveTo>
                  <a:lnTo>
                    <a:pt x="2810288" y="24592"/>
                  </a:lnTo>
                  <a:cubicBezTo>
                    <a:pt x="2806300" y="9970"/>
                    <a:pt x="2793339" y="0"/>
                    <a:pt x="2778052" y="0"/>
                  </a:cubicBezTo>
                  <a:lnTo>
                    <a:pt x="2100435" y="0"/>
                  </a:lnTo>
                  <a:cubicBezTo>
                    <a:pt x="2085480" y="0"/>
                    <a:pt x="2072519" y="9970"/>
                    <a:pt x="2068531" y="24260"/>
                  </a:cubicBezTo>
                  <a:lnTo>
                    <a:pt x="1858499" y="772663"/>
                  </a:lnTo>
                  <a:lnTo>
                    <a:pt x="1789707" y="743751"/>
                  </a:lnTo>
                  <a:lnTo>
                    <a:pt x="1693332" y="702874"/>
                  </a:lnTo>
                  <a:cubicBezTo>
                    <a:pt x="1689344" y="701213"/>
                    <a:pt x="1684692" y="700216"/>
                    <a:pt x="1680372" y="700216"/>
                  </a:cubicBezTo>
                  <a:lnTo>
                    <a:pt x="1343058" y="700216"/>
                  </a:lnTo>
                  <a:cubicBezTo>
                    <a:pt x="1338738" y="700216"/>
                    <a:pt x="1334418" y="701213"/>
                    <a:pt x="1330097" y="702874"/>
                  </a:cubicBezTo>
                  <a:lnTo>
                    <a:pt x="1162936" y="772663"/>
                  </a:lnTo>
                  <a:lnTo>
                    <a:pt x="952905" y="24260"/>
                  </a:lnTo>
                  <a:cubicBezTo>
                    <a:pt x="948917" y="9970"/>
                    <a:pt x="935956" y="0"/>
                    <a:pt x="921001" y="0"/>
                  </a:cubicBezTo>
                  <a:lnTo>
                    <a:pt x="242719" y="0"/>
                  </a:lnTo>
                  <a:cubicBezTo>
                    <a:pt x="227764" y="0"/>
                    <a:pt x="214471" y="9970"/>
                    <a:pt x="210483" y="24592"/>
                  </a:cubicBezTo>
                  <a:lnTo>
                    <a:pt x="1116" y="799250"/>
                  </a:lnTo>
                  <a:cubicBezTo>
                    <a:pt x="-3536" y="816863"/>
                    <a:pt x="6766" y="835141"/>
                    <a:pt x="24379" y="840126"/>
                  </a:cubicBezTo>
                  <a:cubicBezTo>
                    <a:pt x="41993" y="844779"/>
                    <a:pt x="60271" y="834476"/>
                    <a:pt x="65256" y="816531"/>
                  </a:cubicBezTo>
                  <a:lnTo>
                    <a:pt x="267976" y="66466"/>
                  </a:lnTo>
                  <a:lnTo>
                    <a:pt x="894747" y="66466"/>
                  </a:lnTo>
                  <a:lnTo>
                    <a:pt x="1108102" y="826833"/>
                  </a:lnTo>
                  <a:cubicBezTo>
                    <a:pt x="1110761" y="836138"/>
                    <a:pt x="1117075" y="843449"/>
                    <a:pt x="1125715" y="847770"/>
                  </a:cubicBezTo>
                  <a:cubicBezTo>
                    <a:pt x="1130368" y="850096"/>
                    <a:pt x="1135353" y="851093"/>
                    <a:pt x="1140338" y="851093"/>
                  </a:cubicBezTo>
                  <a:cubicBezTo>
                    <a:pt x="1144658" y="851093"/>
                    <a:pt x="1148978" y="850096"/>
                    <a:pt x="1153299" y="848434"/>
                  </a:cubicBezTo>
                  <a:lnTo>
                    <a:pt x="1349040" y="766681"/>
                  </a:lnTo>
                  <a:lnTo>
                    <a:pt x="1671399" y="766681"/>
                  </a:lnTo>
                  <a:lnTo>
                    <a:pt x="1764451" y="805564"/>
                  </a:lnTo>
                  <a:lnTo>
                    <a:pt x="1863152" y="847437"/>
                  </a:lnTo>
                  <a:cubicBezTo>
                    <a:pt x="1863152" y="847437"/>
                    <a:pt x="1865478" y="847770"/>
                    <a:pt x="1866475" y="848102"/>
                  </a:cubicBezTo>
                  <a:lnTo>
                    <a:pt x="1867140" y="848102"/>
                  </a:lnTo>
                  <a:cubicBezTo>
                    <a:pt x="1871128" y="850096"/>
                    <a:pt x="1875448" y="851093"/>
                    <a:pt x="1880101" y="851093"/>
                  </a:cubicBezTo>
                  <a:cubicBezTo>
                    <a:pt x="1885086" y="851093"/>
                    <a:pt x="1890071" y="850096"/>
                    <a:pt x="1894723" y="847770"/>
                  </a:cubicBezTo>
                  <a:cubicBezTo>
                    <a:pt x="1903364" y="843782"/>
                    <a:pt x="1909678" y="836138"/>
                    <a:pt x="1912337" y="826833"/>
                  </a:cubicBezTo>
                  <a:lnTo>
                    <a:pt x="2125691" y="66466"/>
                  </a:lnTo>
                  <a:lnTo>
                    <a:pt x="2752463" y="66466"/>
                  </a:lnTo>
                  <a:lnTo>
                    <a:pt x="2955183" y="816531"/>
                  </a:lnTo>
                  <a:cubicBezTo>
                    <a:pt x="2960168" y="834144"/>
                    <a:pt x="2978446" y="844779"/>
                    <a:pt x="2996060" y="840126"/>
                  </a:cubicBezTo>
                  <a:cubicBezTo>
                    <a:pt x="3013673" y="835473"/>
                    <a:pt x="3024307" y="817195"/>
                    <a:pt x="3019322" y="799250"/>
                  </a:cubicBezTo>
                  <a:close/>
                </a:path>
              </a:pathLst>
            </a:custGeom>
            <a:grpFill/>
            <a:ln w="3318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4834700-3F02-5C35-9744-0F4D2F4A3FFD}"/>
                </a:ext>
              </a:extLst>
            </p:cNvPr>
            <p:cNvSpPr/>
            <p:nvPr/>
          </p:nvSpPr>
          <p:spPr>
            <a:xfrm>
              <a:off x="2195250" y="2123062"/>
              <a:ext cx="519761" cy="519761"/>
            </a:xfrm>
            <a:custGeom>
              <a:avLst/>
              <a:gdLst>
                <a:gd name="connsiteX0" fmla="*/ 259881 w 519761"/>
                <a:gd name="connsiteY0" fmla="*/ 519761 h 519761"/>
                <a:gd name="connsiteX1" fmla="*/ 519762 w 519761"/>
                <a:gd name="connsiteY1" fmla="*/ 259881 h 519761"/>
                <a:gd name="connsiteX2" fmla="*/ 259881 w 519761"/>
                <a:gd name="connsiteY2" fmla="*/ 0 h 519761"/>
                <a:gd name="connsiteX3" fmla="*/ 0 w 519761"/>
                <a:gd name="connsiteY3" fmla="*/ 259881 h 519761"/>
                <a:gd name="connsiteX4" fmla="*/ 259881 w 519761"/>
                <a:gd name="connsiteY4" fmla="*/ 519761 h 519761"/>
                <a:gd name="connsiteX5" fmla="*/ 259881 w 519761"/>
                <a:gd name="connsiteY5" fmla="*/ 66133 h 519761"/>
                <a:gd name="connsiteX6" fmla="*/ 453296 w 519761"/>
                <a:gd name="connsiteY6" fmla="*/ 259548 h 519761"/>
                <a:gd name="connsiteX7" fmla="*/ 259881 w 519761"/>
                <a:gd name="connsiteY7" fmla="*/ 452964 h 519761"/>
                <a:gd name="connsiteX8" fmla="*/ 66466 w 519761"/>
                <a:gd name="connsiteY8" fmla="*/ 259548 h 519761"/>
                <a:gd name="connsiteX9" fmla="*/ 259881 w 519761"/>
                <a:gd name="connsiteY9" fmla="*/ 66133 h 51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761" h="519761">
                  <a:moveTo>
                    <a:pt x="259881" y="519761"/>
                  </a:moveTo>
                  <a:cubicBezTo>
                    <a:pt x="403114" y="519761"/>
                    <a:pt x="519762" y="403114"/>
                    <a:pt x="519762" y="259881"/>
                  </a:cubicBezTo>
                  <a:cubicBezTo>
                    <a:pt x="519762" y="116647"/>
                    <a:pt x="403114" y="0"/>
                    <a:pt x="259881" y="0"/>
                  </a:cubicBezTo>
                  <a:cubicBezTo>
                    <a:pt x="116647" y="0"/>
                    <a:pt x="0" y="116647"/>
                    <a:pt x="0" y="259881"/>
                  </a:cubicBezTo>
                  <a:cubicBezTo>
                    <a:pt x="0" y="403114"/>
                    <a:pt x="116647" y="519761"/>
                    <a:pt x="259881" y="519761"/>
                  </a:cubicBezTo>
                  <a:close/>
                  <a:moveTo>
                    <a:pt x="259881" y="66133"/>
                  </a:moveTo>
                  <a:cubicBezTo>
                    <a:pt x="366558" y="66133"/>
                    <a:pt x="453296" y="152871"/>
                    <a:pt x="453296" y="259548"/>
                  </a:cubicBezTo>
                  <a:cubicBezTo>
                    <a:pt x="453296" y="366226"/>
                    <a:pt x="366558" y="452964"/>
                    <a:pt x="259881" y="452964"/>
                  </a:cubicBezTo>
                  <a:cubicBezTo>
                    <a:pt x="153203" y="452964"/>
                    <a:pt x="66466" y="366226"/>
                    <a:pt x="66466" y="259548"/>
                  </a:cubicBezTo>
                  <a:cubicBezTo>
                    <a:pt x="66466" y="152871"/>
                    <a:pt x="153203" y="66133"/>
                    <a:pt x="259881" y="66133"/>
                  </a:cubicBezTo>
                  <a:close/>
                </a:path>
              </a:pathLst>
            </a:custGeom>
            <a:grpFill/>
            <a:ln w="3318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63DC5F3-1944-CDC4-8B21-F0E58EC08BCA}"/>
                </a:ext>
              </a:extLst>
            </p:cNvPr>
            <p:cNvSpPr/>
            <p:nvPr/>
          </p:nvSpPr>
          <p:spPr>
            <a:xfrm>
              <a:off x="2574436" y="3885731"/>
              <a:ext cx="66465" cy="798585"/>
            </a:xfrm>
            <a:custGeom>
              <a:avLst/>
              <a:gdLst>
                <a:gd name="connsiteX0" fmla="*/ 33233 w 66465"/>
                <a:gd name="connsiteY0" fmla="*/ 0 h 798585"/>
                <a:gd name="connsiteX1" fmla="*/ 0 w 66465"/>
                <a:gd name="connsiteY1" fmla="*/ 33233 h 798585"/>
                <a:gd name="connsiteX2" fmla="*/ 0 w 66465"/>
                <a:gd name="connsiteY2" fmla="*/ 765352 h 798585"/>
                <a:gd name="connsiteX3" fmla="*/ 33233 w 66465"/>
                <a:gd name="connsiteY3" fmla="*/ 798585 h 798585"/>
                <a:gd name="connsiteX4" fmla="*/ 66466 w 66465"/>
                <a:gd name="connsiteY4" fmla="*/ 765352 h 798585"/>
                <a:gd name="connsiteX5" fmla="*/ 66466 w 66465"/>
                <a:gd name="connsiteY5" fmla="*/ 33233 h 798585"/>
                <a:gd name="connsiteX6" fmla="*/ 33233 w 66465"/>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5">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07C31A5-8538-357C-FC47-DA63AAC1F14F}"/>
                </a:ext>
              </a:extLst>
            </p:cNvPr>
            <p:cNvSpPr/>
            <p:nvPr/>
          </p:nvSpPr>
          <p:spPr>
            <a:xfrm>
              <a:off x="2258725" y="3883073"/>
              <a:ext cx="66465" cy="798584"/>
            </a:xfrm>
            <a:custGeom>
              <a:avLst/>
              <a:gdLst>
                <a:gd name="connsiteX0" fmla="*/ 33233 w 66465"/>
                <a:gd name="connsiteY0" fmla="*/ 0 h 798584"/>
                <a:gd name="connsiteX1" fmla="*/ 0 w 66465"/>
                <a:gd name="connsiteY1" fmla="*/ 33233 h 798584"/>
                <a:gd name="connsiteX2" fmla="*/ 0 w 66465"/>
                <a:gd name="connsiteY2" fmla="*/ 765352 h 798584"/>
                <a:gd name="connsiteX3" fmla="*/ 33233 w 66465"/>
                <a:gd name="connsiteY3" fmla="*/ 798585 h 798584"/>
                <a:gd name="connsiteX4" fmla="*/ 66466 w 66465"/>
                <a:gd name="connsiteY4" fmla="*/ 765352 h 798584"/>
                <a:gd name="connsiteX5" fmla="*/ 66466 w 66465"/>
                <a:gd name="connsiteY5" fmla="*/ 33233 h 798584"/>
                <a:gd name="connsiteX6" fmla="*/ 33233 w 66465"/>
                <a:gd name="connsiteY6" fmla="*/ 0 h 7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4">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74073B3-6097-DDC7-915B-5B44FEEBCD5E}"/>
                </a:ext>
              </a:extLst>
            </p:cNvPr>
            <p:cNvSpPr/>
            <p:nvPr/>
          </p:nvSpPr>
          <p:spPr>
            <a:xfrm>
              <a:off x="2146730" y="3479294"/>
              <a:ext cx="616136" cy="247252"/>
            </a:xfrm>
            <a:custGeom>
              <a:avLst/>
              <a:gdLst>
                <a:gd name="connsiteX0" fmla="*/ 582904 w 616136"/>
                <a:gd name="connsiteY0" fmla="*/ 0 h 247252"/>
                <a:gd name="connsiteX1" fmla="*/ 549671 w 616136"/>
                <a:gd name="connsiteY1" fmla="*/ 33233 h 247252"/>
                <a:gd name="connsiteX2" fmla="*/ 549671 w 616136"/>
                <a:gd name="connsiteY2" fmla="*/ 180787 h 247252"/>
                <a:gd name="connsiteX3" fmla="*/ 66466 w 616136"/>
                <a:gd name="connsiteY3" fmla="*/ 180787 h 247252"/>
                <a:gd name="connsiteX4" fmla="*/ 66466 w 616136"/>
                <a:gd name="connsiteY4" fmla="*/ 33233 h 247252"/>
                <a:gd name="connsiteX5" fmla="*/ 33233 w 616136"/>
                <a:gd name="connsiteY5" fmla="*/ 0 h 247252"/>
                <a:gd name="connsiteX6" fmla="*/ 0 w 616136"/>
                <a:gd name="connsiteY6" fmla="*/ 33233 h 247252"/>
                <a:gd name="connsiteX7" fmla="*/ 0 w 616136"/>
                <a:gd name="connsiteY7" fmla="*/ 214019 h 247252"/>
                <a:gd name="connsiteX8" fmla="*/ 33233 w 616136"/>
                <a:gd name="connsiteY8" fmla="*/ 247252 h 247252"/>
                <a:gd name="connsiteX9" fmla="*/ 582904 w 616136"/>
                <a:gd name="connsiteY9" fmla="*/ 247252 h 247252"/>
                <a:gd name="connsiteX10" fmla="*/ 616137 w 616136"/>
                <a:gd name="connsiteY10" fmla="*/ 214019 h 247252"/>
                <a:gd name="connsiteX11" fmla="*/ 616137 w 616136"/>
                <a:gd name="connsiteY11" fmla="*/ 33233 h 247252"/>
                <a:gd name="connsiteX12" fmla="*/ 582904 w 616136"/>
                <a:gd name="connsiteY12" fmla="*/ 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6136" h="247252">
                  <a:moveTo>
                    <a:pt x="582904" y="0"/>
                  </a:moveTo>
                  <a:cubicBezTo>
                    <a:pt x="564626" y="0"/>
                    <a:pt x="549671" y="14955"/>
                    <a:pt x="549671" y="33233"/>
                  </a:cubicBezTo>
                  <a:lnTo>
                    <a:pt x="549671" y="180787"/>
                  </a:lnTo>
                  <a:lnTo>
                    <a:pt x="66466" y="180787"/>
                  </a:lnTo>
                  <a:lnTo>
                    <a:pt x="66466" y="33233"/>
                  </a:lnTo>
                  <a:cubicBezTo>
                    <a:pt x="66466" y="14955"/>
                    <a:pt x="51511" y="0"/>
                    <a:pt x="33233" y="0"/>
                  </a:cubicBezTo>
                  <a:cubicBezTo>
                    <a:pt x="14955" y="0"/>
                    <a:pt x="0" y="14955"/>
                    <a:pt x="0" y="33233"/>
                  </a:cubicBezTo>
                  <a:lnTo>
                    <a:pt x="0" y="214019"/>
                  </a:lnTo>
                  <a:cubicBezTo>
                    <a:pt x="0" y="232298"/>
                    <a:pt x="14955" y="247252"/>
                    <a:pt x="33233" y="247252"/>
                  </a:cubicBezTo>
                  <a:lnTo>
                    <a:pt x="582904" y="247252"/>
                  </a:lnTo>
                  <a:cubicBezTo>
                    <a:pt x="601182" y="247252"/>
                    <a:pt x="616137" y="232298"/>
                    <a:pt x="616137" y="214019"/>
                  </a:cubicBezTo>
                  <a:lnTo>
                    <a:pt x="616137" y="33233"/>
                  </a:lnTo>
                  <a:cubicBezTo>
                    <a:pt x="616137" y="14955"/>
                    <a:pt x="601182" y="0"/>
                    <a:pt x="582904" y="0"/>
                  </a:cubicBezTo>
                  <a:close/>
                </a:path>
              </a:pathLst>
            </a:custGeom>
            <a:grpFill/>
            <a:ln w="33180" cap="flat">
              <a:noFill/>
              <a:prstDash val="solid"/>
              <a:miter/>
            </a:ln>
          </p:spPr>
          <p:txBody>
            <a:bodyPr rtlCol="0" anchor="ctr"/>
            <a:lstStyle/>
            <a:p>
              <a:endParaRPr lang="en-US"/>
            </a:p>
          </p:txBody>
        </p:sp>
      </p:grpSp>
    </p:spTree>
    <p:extLst>
      <p:ext uri="{BB962C8B-B14F-4D97-AF65-F5344CB8AC3E}">
        <p14:creationId xmlns:p14="http://schemas.microsoft.com/office/powerpoint/2010/main" val="34840500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5C279-FD79-57AB-C050-2377F4BA7FD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3FB5C5A-C8B4-7DC1-3CB4-41903F452163}"/>
              </a:ext>
            </a:extLst>
          </p:cNvPr>
          <p:cNvSpPr>
            <a:spLocks noGrp="1"/>
          </p:cNvSpPr>
          <p:nvPr>
            <p:ph type="title"/>
          </p:nvPr>
        </p:nvSpPr>
        <p:spPr/>
        <p:txBody>
          <a:bodyPr/>
          <a:lstStyle/>
          <a:p>
            <a:r>
              <a:rPr lang="en-US" dirty="0"/>
              <a:t>Empire State Child Tax Credit </a:t>
            </a:r>
            <a:r>
              <a:rPr lang="en-US" sz="2000" b="0" i="1" dirty="0"/>
              <a:t>(Article 22)                                          </a:t>
            </a:r>
          </a:p>
        </p:txBody>
      </p:sp>
      <p:sp>
        <p:nvSpPr>
          <p:cNvPr id="8" name="Text Placeholder 7">
            <a:extLst>
              <a:ext uri="{FF2B5EF4-FFF2-40B4-BE49-F238E27FC236}">
                <a16:creationId xmlns:a16="http://schemas.microsoft.com/office/drawing/2014/main" id="{D195A83A-E9A8-E681-53B4-1B04EC8A5425}"/>
              </a:ext>
            </a:extLst>
          </p:cNvPr>
          <p:cNvSpPr>
            <a:spLocks noGrp="1"/>
          </p:cNvSpPr>
          <p:nvPr>
            <p:ph type="body" sz="quarter" idx="12"/>
          </p:nvPr>
        </p:nvSpPr>
        <p:spPr>
          <a:xfrm>
            <a:off x="5210" y="1419499"/>
            <a:ext cx="12186790" cy="474529"/>
          </a:xfrm>
        </p:spPr>
        <p:txBody>
          <a:bodyPr/>
          <a:lstStyle/>
          <a:p>
            <a:pPr marL="64008" indent="0" algn="ctr">
              <a:spcBef>
                <a:spcPts val="1200"/>
              </a:spcBef>
              <a:buNone/>
            </a:pPr>
            <a:r>
              <a:rPr lang="en-US" sz="2600" b="1" dirty="0">
                <a:solidFill>
                  <a:srgbClr val="0B5D66"/>
                </a:solidFill>
              </a:rPr>
              <a:t>For tax years 2026 and 2027, taxpayers may claim:</a:t>
            </a:r>
          </a:p>
        </p:txBody>
      </p:sp>
      <p:sp>
        <p:nvSpPr>
          <p:cNvPr id="5" name="Text Placeholder 7">
            <a:extLst>
              <a:ext uri="{FF2B5EF4-FFF2-40B4-BE49-F238E27FC236}">
                <a16:creationId xmlns:a16="http://schemas.microsoft.com/office/drawing/2014/main" id="{973677C1-2D2A-6AC3-9622-DEDE676E25A6}"/>
              </a:ext>
            </a:extLst>
          </p:cNvPr>
          <p:cNvSpPr txBox="1">
            <a:spLocks/>
          </p:cNvSpPr>
          <p:nvPr/>
        </p:nvSpPr>
        <p:spPr>
          <a:xfrm>
            <a:off x="1103245" y="3260932"/>
            <a:ext cx="4273827" cy="985791"/>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200"/>
              </a:spcBef>
              <a:buNone/>
            </a:pPr>
            <a:r>
              <a:rPr lang="en-US" sz="3600" b="1" dirty="0">
                <a:solidFill>
                  <a:srgbClr val="65999E"/>
                </a:solidFill>
              </a:rPr>
              <a:t>$1,000 </a:t>
            </a:r>
            <a:br>
              <a:rPr lang="en-US" sz="3600" b="1" dirty="0">
                <a:solidFill>
                  <a:srgbClr val="0B5D66"/>
                </a:solidFill>
              </a:rPr>
            </a:br>
            <a:r>
              <a:rPr lang="en-US" sz="2400" dirty="0"/>
              <a:t>per qualifying child under the age of four</a:t>
            </a:r>
          </a:p>
        </p:txBody>
      </p:sp>
      <p:sp>
        <p:nvSpPr>
          <p:cNvPr id="6" name="Text Placeholder 7">
            <a:extLst>
              <a:ext uri="{FF2B5EF4-FFF2-40B4-BE49-F238E27FC236}">
                <a16:creationId xmlns:a16="http://schemas.microsoft.com/office/drawing/2014/main" id="{FF132099-794A-8E2E-80F5-71C30DB9B08F}"/>
              </a:ext>
            </a:extLst>
          </p:cNvPr>
          <p:cNvSpPr txBox="1">
            <a:spLocks/>
          </p:cNvSpPr>
          <p:nvPr/>
        </p:nvSpPr>
        <p:spPr>
          <a:xfrm>
            <a:off x="6077217" y="3260931"/>
            <a:ext cx="4418505" cy="985791"/>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200"/>
              </a:spcBef>
              <a:buNone/>
            </a:pPr>
            <a:r>
              <a:rPr lang="en-US" sz="3600" b="1" dirty="0">
                <a:solidFill>
                  <a:srgbClr val="65999E"/>
                </a:solidFill>
              </a:rPr>
              <a:t>$550 </a:t>
            </a:r>
            <a:br>
              <a:rPr lang="en-US" sz="3600" b="1" dirty="0">
                <a:solidFill>
                  <a:srgbClr val="0B5D66"/>
                </a:solidFill>
              </a:rPr>
            </a:br>
            <a:r>
              <a:rPr lang="en-US" sz="2400" dirty="0"/>
              <a:t>per qualifying child aged four through 16</a:t>
            </a:r>
          </a:p>
        </p:txBody>
      </p:sp>
      <p:cxnSp>
        <p:nvCxnSpPr>
          <p:cNvPr id="28" name="Straight Connector 27">
            <a:extLst>
              <a:ext uri="{FF2B5EF4-FFF2-40B4-BE49-F238E27FC236}">
                <a16:creationId xmlns:a16="http://schemas.microsoft.com/office/drawing/2014/main" id="{3B2256EC-E5B9-1537-E1D4-475853D9ACD0}"/>
              </a:ext>
            </a:extLst>
          </p:cNvPr>
          <p:cNvCxnSpPr>
            <a:cxnSpLocks/>
          </p:cNvCxnSpPr>
          <p:nvPr/>
        </p:nvCxnSpPr>
        <p:spPr>
          <a:xfrm flipH="1">
            <a:off x="5688723" y="3426991"/>
            <a:ext cx="5210" cy="1071545"/>
          </a:xfrm>
          <a:prstGeom prst="line">
            <a:avLst/>
          </a:prstGeom>
          <a:ln w="12700"/>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5C654EFF-9854-DB8C-E9D2-BFA92A1C4532}"/>
              </a:ext>
            </a:extLst>
          </p:cNvPr>
          <p:cNvGrpSpPr/>
          <p:nvPr/>
        </p:nvGrpSpPr>
        <p:grpSpPr>
          <a:xfrm>
            <a:off x="5081801" y="2069829"/>
            <a:ext cx="1213844" cy="1029403"/>
            <a:chOff x="16718" y="2122730"/>
            <a:chExt cx="3020553" cy="2561586"/>
          </a:xfrm>
          <a:solidFill>
            <a:srgbClr val="65999E"/>
          </a:solidFill>
        </p:grpSpPr>
        <p:sp>
          <p:nvSpPr>
            <p:cNvPr id="35" name="Freeform: Shape 34">
              <a:extLst>
                <a:ext uri="{FF2B5EF4-FFF2-40B4-BE49-F238E27FC236}">
                  <a16:creationId xmlns:a16="http://schemas.microsoft.com/office/drawing/2014/main" id="{4265077F-338A-17C8-9F36-C0367FCBE1DC}"/>
                </a:ext>
              </a:extLst>
            </p:cNvPr>
            <p:cNvSpPr/>
            <p:nvPr/>
          </p:nvSpPr>
          <p:spPr>
            <a:xfrm>
              <a:off x="339196" y="2122730"/>
              <a:ext cx="519761" cy="520093"/>
            </a:xfrm>
            <a:custGeom>
              <a:avLst/>
              <a:gdLst>
                <a:gd name="connsiteX0" fmla="*/ 259881 w 519761"/>
                <a:gd name="connsiteY0" fmla="*/ 520094 h 520093"/>
                <a:gd name="connsiteX1" fmla="*/ 519762 w 519761"/>
                <a:gd name="connsiteY1" fmla="*/ 260213 h 520093"/>
                <a:gd name="connsiteX2" fmla="*/ 259881 w 519761"/>
                <a:gd name="connsiteY2" fmla="*/ 0 h 520093"/>
                <a:gd name="connsiteX3" fmla="*/ 0 w 519761"/>
                <a:gd name="connsiteY3" fmla="*/ 259881 h 520093"/>
                <a:gd name="connsiteX4" fmla="*/ 259881 w 519761"/>
                <a:gd name="connsiteY4" fmla="*/ 519762 h 520093"/>
                <a:gd name="connsiteX5" fmla="*/ 259881 w 519761"/>
                <a:gd name="connsiteY5" fmla="*/ 66466 h 520093"/>
                <a:gd name="connsiteX6" fmla="*/ 453296 w 519761"/>
                <a:gd name="connsiteY6" fmla="*/ 259881 h 520093"/>
                <a:gd name="connsiteX7" fmla="*/ 259881 w 519761"/>
                <a:gd name="connsiteY7" fmla="*/ 453296 h 520093"/>
                <a:gd name="connsiteX8" fmla="*/ 66466 w 519761"/>
                <a:gd name="connsiteY8" fmla="*/ 259881 h 520093"/>
                <a:gd name="connsiteX9" fmla="*/ 259881 w 519761"/>
                <a:gd name="connsiteY9" fmla="*/ 66466 h 52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761" h="520093">
                  <a:moveTo>
                    <a:pt x="259881" y="520094"/>
                  </a:moveTo>
                  <a:cubicBezTo>
                    <a:pt x="403114" y="520094"/>
                    <a:pt x="519762" y="403447"/>
                    <a:pt x="519762" y="260213"/>
                  </a:cubicBezTo>
                  <a:cubicBezTo>
                    <a:pt x="519762" y="116980"/>
                    <a:pt x="403447" y="0"/>
                    <a:pt x="259881" y="0"/>
                  </a:cubicBezTo>
                  <a:cubicBezTo>
                    <a:pt x="116315" y="0"/>
                    <a:pt x="0" y="116647"/>
                    <a:pt x="0" y="259881"/>
                  </a:cubicBezTo>
                  <a:cubicBezTo>
                    <a:pt x="0" y="403114"/>
                    <a:pt x="116647" y="519762"/>
                    <a:pt x="259881" y="519762"/>
                  </a:cubicBezTo>
                  <a:close/>
                  <a:moveTo>
                    <a:pt x="259881" y="66466"/>
                  </a:moveTo>
                  <a:cubicBezTo>
                    <a:pt x="366558" y="66466"/>
                    <a:pt x="453296" y="153203"/>
                    <a:pt x="453296" y="259881"/>
                  </a:cubicBezTo>
                  <a:cubicBezTo>
                    <a:pt x="453296" y="366558"/>
                    <a:pt x="366558" y="453296"/>
                    <a:pt x="259881" y="453296"/>
                  </a:cubicBezTo>
                  <a:cubicBezTo>
                    <a:pt x="153203" y="453296"/>
                    <a:pt x="66466" y="366558"/>
                    <a:pt x="66466" y="259881"/>
                  </a:cubicBezTo>
                  <a:cubicBezTo>
                    <a:pt x="66466" y="153203"/>
                    <a:pt x="153203" y="66466"/>
                    <a:pt x="259881" y="66466"/>
                  </a:cubicBezTo>
                  <a:close/>
                </a:path>
              </a:pathLst>
            </a:custGeom>
            <a:grpFill/>
            <a:ln w="3318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D52674F-16EC-41C6-51B7-1BE97093830F}"/>
                </a:ext>
              </a:extLst>
            </p:cNvPr>
            <p:cNvSpPr/>
            <p:nvPr/>
          </p:nvSpPr>
          <p:spPr>
            <a:xfrm>
              <a:off x="1346816" y="2994759"/>
              <a:ext cx="362237" cy="362237"/>
            </a:xfrm>
            <a:custGeom>
              <a:avLst/>
              <a:gdLst>
                <a:gd name="connsiteX0" fmla="*/ 181119 w 362237"/>
                <a:gd name="connsiteY0" fmla="*/ 362238 h 362237"/>
                <a:gd name="connsiteX1" fmla="*/ 362238 w 362237"/>
                <a:gd name="connsiteY1" fmla="*/ 181119 h 362237"/>
                <a:gd name="connsiteX2" fmla="*/ 181119 w 362237"/>
                <a:gd name="connsiteY2" fmla="*/ 0 h 362237"/>
                <a:gd name="connsiteX3" fmla="*/ 0 w 362237"/>
                <a:gd name="connsiteY3" fmla="*/ 181119 h 362237"/>
                <a:gd name="connsiteX4" fmla="*/ 181119 w 362237"/>
                <a:gd name="connsiteY4" fmla="*/ 362238 h 362237"/>
                <a:gd name="connsiteX5" fmla="*/ 181119 w 362237"/>
                <a:gd name="connsiteY5" fmla="*/ 66798 h 362237"/>
                <a:gd name="connsiteX6" fmla="*/ 295772 w 362237"/>
                <a:gd name="connsiteY6" fmla="*/ 181451 h 362237"/>
                <a:gd name="connsiteX7" fmla="*/ 181119 w 362237"/>
                <a:gd name="connsiteY7" fmla="*/ 296105 h 362237"/>
                <a:gd name="connsiteX8" fmla="*/ 66466 w 362237"/>
                <a:gd name="connsiteY8" fmla="*/ 181451 h 362237"/>
                <a:gd name="connsiteX9" fmla="*/ 181119 w 362237"/>
                <a:gd name="connsiteY9" fmla="*/ 66798 h 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237" h="362237">
                  <a:moveTo>
                    <a:pt x="181119" y="362238"/>
                  </a:moveTo>
                  <a:cubicBezTo>
                    <a:pt x="280817" y="362238"/>
                    <a:pt x="362238" y="281150"/>
                    <a:pt x="362238" y="181119"/>
                  </a:cubicBezTo>
                  <a:cubicBezTo>
                    <a:pt x="362238" y="81088"/>
                    <a:pt x="281150" y="0"/>
                    <a:pt x="181119" y="0"/>
                  </a:cubicBezTo>
                  <a:cubicBezTo>
                    <a:pt x="81088" y="0"/>
                    <a:pt x="0" y="81088"/>
                    <a:pt x="0" y="181119"/>
                  </a:cubicBezTo>
                  <a:cubicBezTo>
                    <a:pt x="0" y="281150"/>
                    <a:pt x="81088" y="362238"/>
                    <a:pt x="181119" y="362238"/>
                  </a:cubicBezTo>
                  <a:close/>
                  <a:moveTo>
                    <a:pt x="181119" y="66798"/>
                  </a:moveTo>
                  <a:cubicBezTo>
                    <a:pt x="244261" y="66798"/>
                    <a:pt x="295772" y="118309"/>
                    <a:pt x="295772" y="181451"/>
                  </a:cubicBezTo>
                  <a:cubicBezTo>
                    <a:pt x="295772" y="244594"/>
                    <a:pt x="244261" y="296105"/>
                    <a:pt x="181119" y="296105"/>
                  </a:cubicBezTo>
                  <a:cubicBezTo>
                    <a:pt x="117977" y="296105"/>
                    <a:pt x="66466" y="244594"/>
                    <a:pt x="66466" y="181451"/>
                  </a:cubicBezTo>
                  <a:cubicBezTo>
                    <a:pt x="66466" y="118309"/>
                    <a:pt x="117977" y="66798"/>
                    <a:pt x="181119" y="66798"/>
                  </a:cubicBezTo>
                  <a:close/>
                </a:path>
              </a:pathLst>
            </a:custGeom>
            <a:grpFill/>
            <a:ln w="3318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640A971-46A2-1837-284F-AA98EC792BAF}"/>
                </a:ext>
              </a:extLst>
            </p:cNvPr>
            <p:cNvSpPr/>
            <p:nvPr/>
          </p:nvSpPr>
          <p:spPr>
            <a:xfrm>
              <a:off x="413305" y="3885731"/>
              <a:ext cx="66465" cy="798585"/>
            </a:xfrm>
            <a:custGeom>
              <a:avLst/>
              <a:gdLst>
                <a:gd name="connsiteX0" fmla="*/ 33233 w 66465"/>
                <a:gd name="connsiteY0" fmla="*/ 0 h 798585"/>
                <a:gd name="connsiteX1" fmla="*/ 0 w 66465"/>
                <a:gd name="connsiteY1" fmla="*/ 33233 h 798585"/>
                <a:gd name="connsiteX2" fmla="*/ 0 w 66465"/>
                <a:gd name="connsiteY2" fmla="*/ 765352 h 798585"/>
                <a:gd name="connsiteX3" fmla="*/ 33233 w 66465"/>
                <a:gd name="connsiteY3" fmla="*/ 798585 h 798585"/>
                <a:gd name="connsiteX4" fmla="*/ 66466 w 66465"/>
                <a:gd name="connsiteY4" fmla="*/ 765352 h 798585"/>
                <a:gd name="connsiteX5" fmla="*/ 66466 w 66465"/>
                <a:gd name="connsiteY5" fmla="*/ 33233 h 798585"/>
                <a:gd name="connsiteX6" fmla="*/ 33233 w 66465"/>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5">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E1E3300-67F6-84AC-A3F2-C111449F9BB5}"/>
                </a:ext>
              </a:extLst>
            </p:cNvPr>
            <p:cNvSpPr/>
            <p:nvPr/>
          </p:nvSpPr>
          <p:spPr>
            <a:xfrm>
              <a:off x="729017" y="3883073"/>
              <a:ext cx="66465" cy="798584"/>
            </a:xfrm>
            <a:custGeom>
              <a:avLst/>
              <a:gdLst>
                <a:gd name="connsiteX0" fmla="*/ 33233 w 66465"/>
                <a:gd name="connsiteY0" fmla="*/ 0 h 798584"/>
                <a:gd name="connsiteX1" fmla="*/ 0 w 66465"/>
                <a:gd name="connsiteY1" fmla="*/ 33233 h 798584"/>
                <a:gd name="connsiteX2" fmla="*/ 0 w 66465"/>
                <a:gd name="connsiteY2" fmla="*/ 765352 h 798584"/>
                <a:gd name="connsiteX3" fmla="*/ 33233 w 66465"/>
                <a:gd name="connsiteY3" fmla="*/ 798585 h 798584"/>
                <a:gd name="connsiteX4" fmla="*/ 66466 w 66465"/>
                <a:gd name="connsiteY4" fmla="*/ 765352 h 798584"/>
                <a:gd name="connsiteX5" fmla="*/ 66466 w 66465"/>
                <a:gd name="connsiteY5" fmla="*/ 33233 h 798584"/>
                <a:gd name="connsiteX6" fmla="*/ 33233 w 66465"/>
                <a:gd name="connsiteY6" fmla="*/ 0 h 7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4">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BA0E533-EB59-0EC0-B90C-71C5A44EE39D}"/>
                </a:ext>
              </a:extLst>
            </p:cNvPr>
            <p:cNvSpPr/>
            <p:nvPr/>
          </p:nvSpPr>
          <p:spPr>
            <a:xfrm>
              <a:off x="291341" y="3479294"/>
              <a:ext cx="616136" cy="247252"/>
            </a:xfrm>
            <a:custGeom>
              <a:avLst/>
              <a:gdLst>
                <a:gd name="connsiteX0" fmla="*/ 582904 w 616136"/>
                <a:gd name="connsiteY0" fmla="*/ 0 h 247252"/>
                <a:gd name="connsiteX1" fmla="*/ 549671 w 616136"/>
                <a:gd name="connsiteY1" fmla="*/ 33233 h 247252"/>
                <a:gd name="connsiteX2" fmla="*/ 549671 w 616136"/>
                <a:gd name="connsiteY2" fmla="*/ 180787 h 247252"/>
                <a:gd name="connsiteX3" fmla="*/ 66466 w 616136"/>
                <a:gd name="connsiteY3" fmla="*/ 180787 h 247252"/>
                <a:gd name="connsiteX4" fmla="*/ 66466 w 616136"/>
                <a:gd name="connsiteY4" fmla="*/ 33233 h 247252"/>
                <a:gd name="connsiteX5" fmla="*/ 33233 w 616136"/>
                <a:gd name="connsiteY5" fmla="*/ 0 h 247252"/>
                <a:gd name="connsiteX6" fmla="*/ 0 w 616136"/>
                <a:gd name="connsiteY6" fmla="*/ 33233 h 247252"/>
                <a:gd name="connsiteX7" fmla="*/ 0 w 616136"/>
                <a:gd name="connsiteY7" fmla="*/ 214019 h 247252"/>
                <a:gd name="connsiteX8" fmla="*/ 33233 w 616136"/>
                <a:gd name="connsiteY8" fmla="*/ 247252 h 247252"/>
                <a:gd name="connsiteX9" fmla="*/ 582904 w 616136"/>
                <a:gd name="connsiteY9" fmla="*/ 247252 h 247252"/>
                <a:gd name="connsiteX10" fmla="*/ 616137 w 616136"/>
                <a:gd name="connsiteY10" fmla="*/ 214019 h 247252"/>
                <a:gd name="connsiteX11" fmla="*/ 616137 w 616136"/>
                <a:gd name="connsiteY11" fmla="*/ 33233 h 247252"/>
                <a:gd name="connsiteX12" fmla="*/ 582904 w 616136"/>
                <a:gd name="connsiteY12" fmla="*/ 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6136" h="247252">
                  <a:moveTo>
                    <a:pt x="582904" y="0"/>
                  </a:moveTo>
                  <a:cubicBezTo>
                    <a:pt x="564626" y="0"/>
                    <a:pt x="549671" y="14955"/>
                    <a:pt x="549671" y="33233"/>
                  </a:cubicBezTo>
                  <a:lnTo>
                    <a:pt x="549671" y="180787"/>
                  </a:lnTo>
                  <a:lnTo>
                    <a:pt x="66466" y="180787"/>
                  </a:lnTo>
                  <a:lnTo>
                    <a:pt x="66466" y="33233"/>
                  </a:lnTo>
                  <a:cubicBezTo>
                    <a:pt x="66466" y="14955"/>
                    <a:pt x="51511" y="0"/>
                    <a:pt x="33233" y="0"/>
                  </a:cubicBezTo>
                  <a:cubicBezTo>
                    <a:pt x="14955" y="0"/>
                    <a:pt x="0" y="14955"/>
                    <a:pt x="0" y="33233"/>
                  </a:cubicBezTo>
                  <a:lnTo>
                    <a:pt x="0" y="214019"/>
                  </a:lnTo>
                  <a:cubicBezTo>
                    <a:pt x="0" y="232298"/>
                    <a:pt x="14955" y="247252"/>
                    <a:pt x="33233" y="247252"/>
                  </a:cubicBezTo>
                  <a:lnTo>
                    <a:pt x="582904" y="247252"/>
                  </a:lnTo>
                  <a:cubicBezTo>
                    <a:pt x="601182" y="247252"/>
                    <a:pt x="616137" y="232298"/>
                    <a:pt x="616137" y="214019"/>
                  </a:cubicBezTo>
                  <a:lnTo>
                    <a:pt x="616137" y="33233"/>
                  </a:lnTo>
                  <a:cubicBezTo>
                    <a:pt x="616137" y="14955"/>
                    <a:pt x="601182" y="0"/>
                    <a:pt x="582904" y="0"/>
                  </a:cubicBezTo>
                  <a:close/>
                </a:path>
              </a:pathLst>
            </a:custGeom>
            <a:grpFill/>
            <a:ln w="3318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BD842F2-0086-B42D-2C47-2B3A54FBFF06}"/>
                </a:ext>
              </a:extLst>
            </p:cNvPr>
            <p:cNvSpPr/>
            <p:nvPr/>
          </p:nvSpPr>
          <p:spPr>
            <a:xfrm>
              <a:off x="1196337" y="3952168"/>
              <a:ext cx="663358" cy="244622"/>
            </a:xfrm>
            <a:custGeom>
              <a:avLst/>
              <a:gdLst>
                <a:gd name="connsiteX0" fmla="*/ 587158 w 663358"/>
                <a:gd name="connsiteY0" fmla="*/ 30270 h 244622"/>
                <a:gd name="connsiteX1" fmla="*/ 543290 w 663358"/>
                <a:gd name="connsiteY1" fmla="*/ 12989 h 244622"/>
                <a:gd name="connsiteX2" fmla="*/ 526009 w 663358"/>
                <a:gd name="connsiteY2" fmla="*/ 56856 h 244622"/>
                <a:gd name="connsiteX3" fmla="*/ 579182 w 663358"/>
                <a:gd name="connsiteY3" fmla="*/ 178489 h 244622"/>
                <a:gd name="connsiteX4" fmla="*/ 80357 w 663358"/>
                <a:gd name="connsiteY4" fmla="*/ 178489 h 244622"/>
                <a:gd name="connsiteX5" fmla="*/ 128545 w 663358"/>
                <a:gd name="connsiteY5" fmla="*/ 44560 h 244622"/>
                <a:gd name="connsiteX6" fmla="*/ 108605 w 663358"/>
                <a:gd name="connsiteY6" fmla="*/ 2022 h 244622"/>
                <a:gd name="connsiteX7" fmla="*/ 66067 w 663358"/>
                <a:gd name="connsiteY7" fmla="*/ 21962 h 244622"/>
                <a:gd name="connsiteX8" fmla="*/ 1928 w 663358"/>
                <a:gd name="connsiteY8" fmla="*/ 200422 h 244622"/>
                <a:gd name="connsiteX9" fmla="*/ 5915 w 663358"/>
                <a:gd name="connsiteY9" fmla="*/ 230664 h 244622"/>
                <a:gd name="connsiteX10" fmla="*/ 33166 w 663358"/>
                <a:gd name="connsiteY10" fmla="*/ 244622 h 244622"/>
                <a:gd name="connsiteX11" fmla="*/ 630028 w 663358"/>
                <a:gd name="connsiteY11" fmla="*/ 244622 h 244622"/>
                <a:gd name="connsiteX12" fmla="*/ 657944 w 663358"/>
                <a:gd name="connsiteY12" fmla="*/ 229667 h 244622"/>
                <a:gd name="connsiteX13" fmla="*/ 660602 w 663358"/>
                <a:gd name="connsiteY13" fmla="*/ 198096 h 244622"/>
                <a:gd name="connsiteX14" fmla="*/ 587158 w 663358"/>
                <a:gd name="connsiteY14" fmla="*/ 29938 h 24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58" h="244622">
                  <a:moveTo>
                    <a:pt x="587158" y="30270"/>
                  </a:moveTo>
                  <a:cubicBezTo>
                    <a:pt x="579847" y="13322"/>
                    <a:pt x="560239" y="5678"/>
                    <a:pt x="543290" y="12989"/>
                  </a:cubicBezTo>
                  <a:cubicBezTo>
                    <a:pt x="526342" y="20300"/>
                    <a:pt x="518698" y="39908"/>
                    <a:pt x="526009" y="56856"/>
                  </a:cubicBezTo>
                  <a:lnTo>
                    <a:pt x="579182" y="178489"/>
                  </a:lnTo>
                  <a:lnTo>
                    <a:pt x="80357" y="178489"/>
                  </a:lnTo>
                  <a:lnTo>
                    <a:pt x="128545" y="44560"/>
                  </a:lnTo>
                  <a:cubicBezTo>
                    <a:pt x="134859" y="27279"/>
                    <a:pt x="125886" y="8337"/>
                    <a:pt x="108605" y="2022"/>
                  </a:cubicBezTo>
                  <a:cubicBezTo>
                    <a:pt x="91324" y="-4292"/>
                    <a:pt x="72381" y="4681"/>
                    <a:pt x="66067" y="21962"/>
                  </a:cubicBezTo>
                  <a:lnTo>
                    <a:pt x="1928" y="200422"/>
                  </a:lnTo>
                  <a:cubicBezTo>
                    <a:pt x="-1728" y="210725"/>
                    <a:pt x="-66" y="222024"/>
                    <a:pt x="5915" y="230664"/>
                  </a:cubicBezTo>
                  <a:cubicBezTo>
                    <a:pt x="12230" y="239637"/>
                    <a:pt x="22200" y="244622"/>
                    <a:pt x="33166" y="244622"/>
                  </a:cubicBezTo>
                  <a:lnTo>
                    <a:pt x="630028" y="244622"/>
                  </a:lnTo>
                  <a:cubicBezTo>
                    <a:pt x="641327" y="244622"/>
                    <a:pt x="651629" y="238972"/>
                    <a:pt x="657944" y="229667"/>
                  </a:cubicBezTo>
                  <a:cubicBezTo>
                    <a:pt x="664258" y="220362"/>
                    <a:pt x="664923" y="208398"/>
                    <a:pt x="660602" y="198096"/>
                  </a:cubicBezTo>
                  <a:lnTo>
                    <a:pt x="587158" y="29938"/>
                  </a:lnTo>
                  <a:close/>
                </a:path>
              </a:pathLst>
            </a:custGeom>
            <a:grpFill/>
            <a:ln w="3318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D9BCFED-5944-F07F-E29E-65F0A7F7F96A}"/>
                </a:ext>
              </a:extLst>
            </p:cNvPr>
            <p:cNvSpPr/>
            <p:nvPr/>
          </p:nvSpPr>
          <p:spPr>
            <a:xfrm>
              <a:off x="1381378" y="4351655"/>
              <a:ext cx="66465" cy="332660"/>
            </a:xfrm>
            <a:custGeom>
              <a:avLst/>
              <a:gdLst>
                <a:gd name="connsiteX0" fmla="*/ 33233 w 66465"/>
                <a:gd name="connsiteY0" fmla="*/ 0 h 332660"/>
                <a:gd name="connsiteX1" fmla="*/ 0 w 66465"/>
                <a:gd name="connsiteY1" fmla="*/ 33233 h 332660"/>
                <a:gd name="connsiteX2" fmla="*/ 0 w 66465"/>
                <a:gd name="connsiteY2" fmla="*/ 299428 h 332660"/>
                <a:gd name="connsiteX3" fmla="*/ 33233 w 66465"/>
                <a:gd name="connsiteY3" fmla="*/ 332661 h 332660"/>
                <a:gd name="connsiteX4" fmla="*/ 66466 w 66465"/>
                <a:gd name="connsiteY4" fmla="*/ 299428 h 332660"/>
                <a:gd name="connsiteX5" fmla="*/ 66466 w 66465"/>
                <a:gd name="connsiteY5" fmla="*/ 33233 h 332660"/>
                <a:gd name="connsiteX6" fmla="*/ 33233 w 66465"/>
                <a:gd name="connsiteY6" fmla="*/ 0 h 3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332660">
                  <a:moveTo>
                    <a:pt x="33233" y="0"/>
                  </a:moveTo>
                  <a:cubicBezTo>
                    <a:pt x="14955" y="0"/>
                    <a:pt x="0" y="14955"/>
                    <a:pt x="0" y="33233"/>
                  </a:cubicBezTo>
                  <a:lnTo>
                    <a:pt x="0" y="299428"/>
                  </a:lnTo>
                  <a:cubicBezTo>
                    <a:pt x="0" y="317706"/>
                    <a:pt x="14955" y="332661"/>
                    <a:pt x="33233" y="332661"/>
                  </a:cubicBezTo>
                  <a:cubicBezTo>
                    <a:pt x="51511" y="332661"/>
                    <a:pt x="66466" y="317706"/>
                    <a:pt x="66466" y="299428"/>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F9514D5-F9C7-1761-16E9-4C0C96143869}"/>
                </a:ext>
              </a:extLst>
            </p:cNvPr>
            <p:cNvSpPr/>
            <p:nvPr/>
          </p:nvSpPr>
          <p:spPr>
            <a:xfrm>
              <a:off x="1612346" y="4350659"/>
              <a:ext cx="66465" cy="332660"/>
            </a:xfrm>
            <a:custGeom>
              <a:avLst/>
              <a:gdLst>
                <a:gd name="connsiteX0" fmla="*/ 33233 w 66465"/>
                <a:gd name="connsiteY0" fmla="*/ 0 h 332660"/>
                <a:gd name="connsiteX1" fmla="*/ 0 w 66465"/>
                <a:gd name="connsiteY1" fmla="*/ 33233 h 332660"/>
                <a:gd name="connsiteX2" fmla="*/ 0 w 66465"/>
                <a:gd name="connsiteY2" fmla="*/ 299428 h 332660"/>
                <a:gd name="connsiteX3" fmla="*/ 33233 w 66465"/>
                <a:gd name="connsiteY3" fmla="*/ 332661 h 332660"/>
                <a:gd name="connsiteX4" fmla="*/ 66466 w 66465"/>
                <a:gd name="connsiteY4" fmla="*/ 299428 h 332660"/>
                <a:gd name="connsiteX5" fmla="*/ 66466 w 66465"/>
                <a:gd name="connsiteY5" fmla="*/ 33233 h 332660"/>
                <a:gd name="connsiteX6" fmla="*/ 33233 w 66465"/>
                <a:gd name="connsiteY6" fmla="*/ 0 h 3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332660">
                  <a:moveTo>
                    <a:pt x="33233" y="0"/>
                  </a:moveTo>
                  <a:cubicBezTo>
                    <a:pt x="14955" y="0"/>
                    <a:pt x="0" y="14955"/>
                    <a:pt x="0" y="33233"/>
                  </a:cubicBezTo>
                  <a:lnTo>
                    <a:pt x="0" y="299428"/>
                  </a:lnTo>
                  <a:cubicBezTo>
                    <a:pt x="0" y="317706"/>
                    <a:pt x="14955" y="332661"/>
                    <a:pt x="33233" y="332661"/>
                  </a:cubicBezTo>
                  <a:cubicBezTo>
                    <a:pt x="51511" y="332661"/>
                    <a:pt x="66466" y="317706"/>
                    <a:pt x="66466" y="299428"/>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9F360B6-E2D1-7809-5FB2-21D377B2639E}"/>
                </a:ext>
              </a:extLst>
            </p:cNvPr>
            <p:cNvSpPr/>
            <p:nvPr/>
          </p:nvSpPr>
          <p:spPr>
            <a:xfrm>
              <a:off x="16718" y="2809652"/>
              <a:ext cx="3020553" cy="851092"/>
            </a:xfrm>
            <a:custGeom>
              <a:avLst/>
              <a:gdLst>
                <a:gd name="connsiteX0" fmla="*/ 3019655 w 3020553"/>
                <a:gd name="connsiteY0" fmla="*/ 799250 h 851092"/>
                <a:gd name="connsiteX1" fmla="*/ 2810288 w 3020553"/>
                <a:gd name="connsiteY1" fmla="*/ 24592 h 851092"/>
                <a:gd name="connsiteX2" fmla="*/ 2778052 w 3020553"/>
                <a:gd name="connsiteY2" fmla="*/ 0 h 851092"/>
                <a:gd name="connsiteX3" fmla="*/ 2100435 w 3020553"/>
                <a:gd name="connsiteY3" fmla="*/ 0 h 851092"/>
                <a:gd name="connsiteX4" fmla="*/ 2068531 w 3020553"/>
                <a:gd name="connsiteY4" fmla="*/ 24260 h 851092"/>
                <a:gd name="connsiteX5" fmla="*/ 1858499 w 3020553"/>
                <a:gd name="connsiteY5" fmla="*/ 772663 h 851092"/>
                <a:gd name="connsiteX6" fmla="*/ 1789707 w 3020553"/>
                <a:gd name="connsiteY6" fmla="*/ 743751 h 851092"/>
                <a:gd name="connsiteX7" fmla="*/ 1693332 w 3020553"/>
                <a:gd name="connsiteY7" fmla="*/ 702874 h 851092"/>
                <a:gd name="connsiteX8" fmla="*/ 1680372 w 3020553"/>
                <a:gd name="connsiteY8" fmla="*/ 700216 h 851092"/>
                <a:gd name="connsiteX9" fmla="*/ 1343058 w 3020553"/>
                <a:gd name="connsiteY9" fmla="*/ 700216 h 851092"/>
                <a:gd name="connsiteX10" fmla="*/ 1330097 w 3020553"/>
                <a:gd name="connsiteY10" fmla="*/ 702874 h 851092"/>
                <a:gd name="connsiteX11" fmla="*/ 1162936 w 3020553"/>
                <a:gd name="connsiteY11" fmla="*/ 772663 h 851092"/>
                <a:gd name="connsiteX12" fmla="*/ 952905 w 3020553"/>
                <a:gd name="connsiteY12" fmla="*/ 24260 h 851092"/>
                <a:gd name="connsiteX13" fmla="*/ 921001 w 3020553"/>
                <a:gd name="connsiteY13" fmla="*/ 0 h 851092"/>
                <a:gd name="connsiteX14" fmla="*/ 242719 w 3020553"/>
                <a:gd name="connsiteY14" fmla="*/ 0 h 851092"/>
                <a:gd name="connsiteX15" fmla="*/ 210483 w 3020553"/>
                <a:gd name="connsiteY15" fmla="*/ 24592 h 851092"/>
                <a:gd name="connsiteX16" fmla="*/ 1116 w 3020553"/>
                <a:gd name="connsiteY16" fmla="*/ 799250 h 851092"/>
                <a:gd name="connsiteX17" fmla="*/ 24379 w 3020553"/>
                <a:gd name="connsiteY17" fmla="*/ 840126 h 851092"/>
                <a:gd name="connsiteX18" fmla="*/ 65256 w 3020553"/>
                <a:gd name="connsiteY18" fmla="*/ 816531 h 851092"/>
                <a:gd name="connsiteX19" fmla="*/ 267976 w 3020553"/>
                <a:gd name="connsiteY19" fmla="*/ 66466 h 851092"/>
                <a:gd name="connsiteX20" fmla="*/ 894747 w 3020553"/>
                <a:gd name="connsiteY20" fmla="*/ 66466 h 851092"/>
                <a:gd name="connsiteX21" fmla="*/ 1108102 w 3020553"/>
                <a:gd name="connsiteY21" fmla="*/ 826833 h 851092"/>
                <a:gd name="connsiteX22" fmla="*/ 1125715 w 3020553"/>
                <a:gd name="connsiteY22" fmla="*/ 847770 h 851092"/>
                <a:gd name="connsiteX23" fmla="*/ 1140338 w 3020553"/>
                <a:gd name="connsiteY23" fmla="*/ 851093 h 851092"/>
                <a:gd name="connsiteX24" fmla="*/ 1153299 w 3020553"/>
                <a:gd name="connsiteY24" fmla="*/ 848434 h 851092"/>
                <a:gd name="connsiteX25" fmla="*/ 1349040 w 3020553"/>
                <a:gd name="connsiteY25" fmla="*/ 766681 h 851092"/>
                <a:gd name="connsiteX26" fmla="*/ 1671399 w 3020553"/>
                <a:gd name="connsiteY26" fmla="*/ 766681 h 851092"/>
                <a:gd name="connsiteX27" fmla="*/ 1764451 w 3020553"/>
                <a:gd name="connsiteY27" fmla="*/ 805564 h 851092"/>
                <a:gd name="connsiteX28" fmla="*/ 1863152 w 3020553"/>
                <a:gd name="connsiteY28" fmla="*/ 847437 h 851092"/>
                <a:gd name="connsiteX29" fmla="*/ 1866475 w 3020553"/>
                <a:gd name="connsiteY29" fmla="*/ 848102 h 851092"/>
                <a:gd name="connsiteX30" fmla="*/ 1867140 w 3020553"/>
                <a:gd name="connsiteY30" fmla="*/ 848102 h 851092"/>
                <a:gd name="connsiteX31" fmla="*/ 1880101 w 3020553"/>
                <a:gd name="connsiteY31" fmla="*/ 851093 h 851092"/>
                <a:gd name="connsiteX32" fmla="*/ 1894723 w 3020553"/>
                <a:gd name="connsiteY32" fmla="*/ 847770 h 851092"/>
                <a:gd name="connsiteX33" fmla="*/ 1912337 w 3020553"/>
                <a:gd name="connsiteY33" fmla="*/ 826833 h 851092"/>
                <a:gd name="connsiteX34" fmla="*/ 2125691 w 3020553"/>
                <a:gd name="connsiteY34" fmla="*/ 66466 h 851092"/>
                <a:gd name="connsiteX35" fmla="*/ 2752463 w 3020553"/>
                <a:gd name="connsiteY35" fmla="*/ 66466 h 851092"/>
                <a:gd name="connsiteX36" fmla="*/ 2955183 w 3020553"/>
                <a:gd name="connsiteY36" fmla="*/ 816531 h 851092"/>
                <a:gd name="connsiteX37" fmla="*/ 2996060 w 3020553"/>
                <a:gd name="connsiteY37" fmla="*/ 840126 h 851092"/>
                <a:gd name="connsiteX38" fmla="*/ 3019322 w 3020553"/>
                <a:gd name="connsiteY38" fmla="*/ 799250 h 85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20553" h="851092">
                  <a:moveTo>
                    <a:pt x="3019655" y="799250"/>
                  </a:moveTo>
                  <a:lnTo>
                    <a:pt x="2810288" y="24592"/>
                  </a:lnTo>
                  <a:cubicBezTo>
                    <a:pt x="2806300" y="9970"/>
                    <a:pt x="2793339" y="0"/>
                    <a:pt x="2778052" y="0"/>
                  </a:cubicBezTo>
                  <a:lnTo>
                    <a:pt x="2100435" y="0"/>
                  </a:lnTo>
                  <a:cubicBezTo>
                    <a:pt x="2085480" y="0"/>
                    <a:pt x="2072519" y="9970"/>
                    <a:pt x="2068531" y="24260"/>
                  </a:cubicBezTo>
                  <a:lnTo>
                    <a:pt x="1858499" y="772663"/>
                  </a:lnTo>
                  <a:lnTo>
                    <a:pt x="1789707" y="743751"/>
                  </a:lnTo>
                  <a:lnTo>
                    <a:pt x="1693332" y="702874"/>
                  </a:lnTo>
                  <a:cubicBezTo>
                    <a:pt x="1689344" y="701213"/>
                    <a:pt x="1684692" y="700216"/>
                    <a:pt x="1680372" y="700216"/>
                  </a:cubicBezTo>
                  <a:lnTo>
                    <a:pt x="1343058" y="700216"/>
                  </a:lnTo>
                  <a:cubicBezTo>
                    <a:pt x="1338738" y="700216"/>
                    <a:pt x="1334418" y="701213"/>
                    <a:pt x="1330097" y="702874"/>
                  </a:cubicBezTo>
                  <a:lnTo>
                    <a:pt x="1162936" y="772663"/>
                  </a:lnTo>
                  <a:lnTo>
                    <a:pt x="952905" y="24260"/>
                  </a:lnTo>
                  <a:cubicBezTo>
                    <a:pt x="948917" y="9970"/>
                    <a:pt x="935956" y="0"/>
                    <a:pt x="921001" y="0"/>
                  </a:cubicBezTo>
                  <a:lnTo>
                    <a:pt x="242719" y="0"/>
                  </a:lnTo>
                  <a:cubicBezTo>
                    <a:pt x="227764" y="0"/>
                    <a:pt x="214471" y="9970"/>
                    <a:pt x="210483" y="24592"/>
                  </a:cubicBezTo>
                  <a:lnTo>
                    <a:pt x="1116" y="799250"/>
                  </a:lnTo>
                  <a:cubicBezTo>
                    <a:pt x="-3536" y="816863"/>
                    <a:pt x="6766" y="835141"/>
                    <a:pt x="24379" y="840126"/>
                  </a:cubicBezTo>
                  <a:cubicBezTo>
                    <a:pt x="41993" y="844779"/>
                    <a:pt x="60271" y="834476"/>
                    <a:pt x="65256" y="816531"/>
                  </a:cubicBezTo>
                  <a:lnTo>
                    <a:pt x="267976" y="66466"/>
                  </a:lnTo>
                  <a:lnTo>
                    <a:pt x="894747" y="66466"/>
                  </a:lnTo>
                  <a:lnTo>
                    <a:pt x="1108102" y="826833"/>
                  </a:lnTo>
                  <a:cubicBezTo>
                    <a:pt x="1110761" y="836138"/>
                    <a:pt x="1117075" y="843449"/>
                    <a:pt x="1125715" y="847770"/>
                  </a:cubicBezTo>
                  <a:cubicBezTo>
                    <a:pt x="1130368" y="850096"/>
                    <a:pt x="1135353" y="851093"/>
                    <a:pt x="1140338" y="851093"/>
                  </a:cubicBezTo>
                  <a:cubicBezTo>
                    <a:pt x="1144658" y="851093"/>
                    <a:pt x="1148978" y="850096"/>
                    <a:pt x="1153299" y="848434"/>
                  </a:cubicBezTo>
                  <a:lnTo>
                    <a:pt x="1349040" y="766681"/>
                  </a:lnTo>
                  <a:lnTo>
                    <a:pt x="1671399" y="766681"/>
                  </a:lnTo>
                  <a:lnTo>
                    <a:pt x="1764451" y="805564"/>
                  </a:lnTo>
                  <a:lnTo>
                    <a:pt x="1863152" y="847437"/>
                  </a:lnTo>
                  <a:cubicBezTo>
                    <a:pt x="1863152" y="847437"/>
                    <a:pt x="1865478" y="847770"/>
                    <a:pt x="1866475" y="848102"/>
                  </a:cubicBezTo>
                  <a:lnTo>
                    <a:pt x="1867140" y="848102"/>
                  </a:lnTo>
                  <a:cubicBezTo>
                    <a:pt x="1871128" y="850096"/>
                    <a:pt x="1875448" y="851093"/>
                    <a:pt x="1880101" y="851093"/>
                  </a:cubicBezTo>
                  <a:cubicBezTo>
                    <a:pt x="1885086" y="851093"/>
                    <a:pt x="1890071" y="850096"/>
                    <a:pt x="1894723" y="847770"/>
                  </a:cubicBezTo>
                  <a:cubicBezTo>
                    <a:pt x="1903364" y="843782"/>
                    <a:pt x="1909678" y="836138"/>
                    <a:pt x="1912337" y="826833"/>
                  </a:cubicBezTo>
                  <a:lnTo>
                    <a:pt x="2125691" y="66466"/>
                  </a:lnTo>
                  <a:lnTo>
                    <a:pt x="2752463" y="66466"/>
                  </a:lnTo>
                  <a:lnTo>
                    <a:pt x="2955183" y="816531"/>
                  </a:lnTo>
                  <a:cubicBezTo>
                    <a:pt x="2960168" y="834144"/>
                    <a:pt x="2978446" y="844779"/>
                    <a:pt x="2996060" y="840126"/>
                  </a:cubicBezTo>
                  <a:cubicBezTo>
                    <a:pt x="3013673" y="835473"/>
                    <a:pt x="3024307" y="817195"/>
                    <a:pt x="3019322" y="799250"/>
                  </a:cubicBezTo>
                  <a:close/>
                </a:path>
              </a:pathLst>
            </a:custGeom>
            <a:grpFill/>
            <a:ln w="3318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AFB7ADB-2F68-3269-0DAE-8B937CEC9FE9}"/>
                </a:ext>
              </a:extLst>
            </p:cNvPr>
            <p:cNvSpPr/>
            <p:nvPr/>
          </p:nvSpPr>
          <p:spPr>
            <a:xfrm>
              <a:off x="2195250" y="2123062"/>
              <a:ext cx="519761" cy="519761"/>
            </a:xfrm>
            <a:custGeom>
              <a:avLst/>
              <a:gdLst>
                <a:gd name="connsiteX0" fmla="*/ 259881 w 519761"/>
                <a:gd name="connsiteY0" fmla="*/ 519761 h 519761"/>
                <a:gd name="connsiteX1" fmla="*/ 519762 w 519761"/>
                <a:gd name="connsiteY1" fmla="*/ 259881 h 519761"/>
                <a:gd name="connsiteX2" fmla="*/ 259881 w 519761"/>
                <a:gd name="connsiteY2" fmla="*/ 0 h 519761"/>
                <a:gd name="connsiteX3" fmla="*/ 0 w 519761"/>
                <a:gd name="connsiteY3" fmla="*/ 259881 h 519761"/>
                <a:gd name="connsiteX4" fmla="*/ 259881 w 519761"/>
                <a:gd name="connsiteY4" fmla="*/ 519761 h 519761"/>
                <a:gd name="connsiteX5" fmla="*/ 259881 w 519761"/>
                <a:gd name="connsiteY5" fmla="*/ 66133 h 519761"/>
                <a:gd name="connsiteX6" fmla="*/ 453296 w 519761"/>
                <a:gd name="connsiteY6" fmla="*/ 259548 h 519761"/>
                <a:gd name="connsiteX7" fmla="*/ 259881 w 519761"/>
                <a:gd name="connsiteY7" fmla="*/ 452964 h 519761"/>
                <a:gd name="connsiteX8" fmla="*/ 66466 w 519761"/>
                <a:gd name="connsiteY8" fmla="*/ 259548 h 519761"/>
                <a:gd name="connsiteX9" fmla="*/ 259881 w 519761"/>
                <a:gd name="connsiteY9" fmla="*/ 66133 h 51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761" h="519761">
                  <a:moveTo>
                    <a:pt x="259881" y="519761"/>
                  </a:moveTo>
                  <a:cubicBezTo>
                    <a:pt x="403114" y="519761"/>
                    <a:pt x="519762" y="403114"/>
                    <a:pt x="519762" y="259881"/>
                  </a:cubicBezTo>
                  <a:cubicBezTo>
                    <a:pt x="519762" y="116647"/>
                    <a:pt x="403114" y="0"/>
                    <a:pt x="259881" y="0"/>
                  </a:cubicBezTo>
                  <a:cubicBezTo>
                    <a:pt x="116647" y="0"/>
                    <a:pt x="0" y="116647"/>
                    <a:pt x="0" y="259881"/>
                  </a:cubicBezTo>
                  <a:cubicBezTo>
                    <a:pt x="0" y="403114"/>
                    <a:pt x="116647" y="519761"/>
                    <a:pt x="259881" y="519761"/>
                  </a:cubicBezTo>
                  <a:close/>
                  <a:moveTo>
                    <a:pt x="259881" y="66133"/>
                  </a:moveTo>
                  <a:cubicBezTo>
                    <a:pt x="366558" y="66133"/>
                    <a:pt x="453296" y="152871"/>
                    <a:pt x="453296" y="259548"/>
                  </a:cubicBezTo>
                  <a:cubicBezTo>
                    <a:pt x="453296" y="366226"/>
                    <a:pt x="366558" y="452964"/>
                    <a:pt x="259881" y="452964"/>
                  </a:cubicBezTo>
                  <a:cubicBezTo>
                    <a:pt x="153203" y="452964"/>
                    <a:pt x="66466" y="366226"/>
                    <a:pt x="66466" y="259548"/>
                  </a:cubicBezTo>
                  <a:cubicBezTo>
                    <a:pt x="66466" y="152871"/>
                    <a:pt x="153203" y="66133"/>
                    <a:pt x="259881" y="66133"/>
                  </a:cubicBezTo>
                  <a:close/>
                </a:path>
              </a:pathLst>
            </a:custGeom>
            <a:grpFill/>
            <a:ln w="3318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3356582-AEFE-7CC2-9D50-570193A4B9DA}"/>
                </a:ext>
              </a:extLst>
            </p:cNvPr>
            <p:cNvSpPr/>
            <p:nvPr/>
          </p:nvSpPr>
          <p:spPr>
            <a:xfrm>
              <a:off x="2574436" y="3885731"/>
              <a:ext cx="66465" cy="798585"/>
            </a:xfrm>
            <a:custGeom>
              <a:avLst/>
              <a:gdLst>
                <a:gd name="connsiteX0" fmla="*/ 33233 w 66465"/>
                <a:gd name="connsiteY0" fmla="*/ 0 h 798585"/>
                <a:gd name="connsiteX1" fmla="*/ 0 w 66465"/>
                <a:gd name="connsiteY1" fmla="*/ 33233 h 798585"/>
                <a:gd name="connsiteX2" fmla="*/ 0 w 66465"/>
                <a:gd name="connsiteY2" fmla="*/ 765352 h 798585"/>
                <a:gd name="connsiteX3" fmla="*/ 33233 w 66465"/>
                <a:gd name="connsiteY3" fmla="*/ 798585 h 798585"/>
                <a:gd name="connsiteX4" fmla="*/ 66466 w 66465"/>
                <a:gd name="connsiteY4" fmla="*/ 765352 h 798585"/>
                <a:gd name="connsiteX5" fmla="*/ 66466 w 66465"/>
                <a:gd name="connsiteY5" fmla="*/ 33233 h 798585"/>
                <a:gd name="connsiteX6" fmla="*/ 33233 w 66465"/>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5">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10B97C9-481E-1D9B-BEA4-6D753F1E7122}"/>
                </a:ext>
              </a:extLst>
            </p:cNvPr>
            <p:cNvSpPr/>
            <p:nvPr/>
          </p:nvSpPr>
          <p:spPr>
            <a:xfrm>
              <a:off x="2258725" y="3883073"/>
              <a:ext cx="66465" cy="798584"/>
            </a:xfrm>
            <a:custGeom>
              <a:avLst/>
              <a:gdLst>
                <a:gd name="connsiteX0" fmla="*/ 33233 w 66465"/>
                <a:gd name="connsiteY0" fmla="*/ 0 h 798584"/>
                <a:gd name="connsiteX1" fmla="*/ 0 w 66465"/>
                <a:gd name="connsiteY1" fmla="*/ 33233 h 798584"/>
                <a:gd name="connsiteX2" fmla="*/ 0 w 66465"/>
                <a:gd name="connsiteY2" fmla="*/ 765352 h 798584"/>
                <a:gd name="connsiteX3" fmla="*/ 33233 w 66465"/>
                <a:gd name="connsiteY3" fmla="*/ 798585 h 798584"/>
                <a:gd name="connsiteX4" fmla="*/ 66466 w 66465"/>
                <a:gd name="connsiteY4" fmla="*/ 765352 h 798584"/>
                <a:gd name="connsiteX5" fmla="*/ 66466 w 66465"/>
                <a:gd name="connsiteY5" fmla="*/ 33233 h 798584"/>
                <a:gd name="connsiteX6" fmla="*/ 33233 w 66465"/>
                <a:gd name="connsiteY6" fmla="*/ 0 h 7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4">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7364C99-E9CB-DFA3-A552-481DB91BB2A3}"/>
                </a:ext>
              </a:extLst>
            </p:cNvPr>
            <p:cNvSpPr/>
            <p:nvPr/>
          </p:nvSpPr>
          <p:spPr>
            <a:xfrm>
              <a:off x="2146730" y="3479294"/>
              <a:ext cx="616136" cy="247252"/>
            </a:xfrm>
            <a:custGeom>
              <a:avLst/>
              <a:gdLst>
                <a:gd name="connsiteX0" fmla="*/ 582904 w 616136"/>
                <a:gd name="connsiteY0" fmla="*/ 0 h 247252"/>
                <a:gd name="connsiteX1" fmla="*/ 549671 w 616136"/>
                <a:gd name="connsiteY1" fmla="*/ 33233 h 247252"/>
                <a:gd name="connsiteX2" fmla="*/ 549671 w 616136"/>
                <a:gd name="connsiteY2" fmla="*/ 180787 h 247252"/>
                <a:gd name="connsiteX3" fmla="*/ 66466 w 616136"/>
                <a:gd name="connsiteY3" fmla="*/ 180787 h 247252"/>
                <a:gd name="connsiteX4" fmla="*/ 66466 w 616136"/>
                <a:gd name="connsiteY4" fmla="*/ 33233 h 247252"/>
                <a:gd name="connsiteX5" fmla="*/ 33233 w 616136"/>
                <a:gd name="connsiteY5" fmla="*/ 0 h 247252"/>
                <a:gd name="connsiteX6" fmla="*/ 0 w 616136"/>
                <a:gd name="connsiteY6" fmla="*/ 33233 h 247252"/>
                <a:gd name="connsiteX7" fmla="*/ 0 w 616136"/>
                <a:gd name="connsiteY7" fmla="*/ 214019 h 247252"/>
                <a:gd name="connsiteX8" fmla="*/ 33233 w 616136"/>
                <a:gd name="connsiteY8" fmla="*/ 247252 h 247252"/>
                <a:gd name="connsiteX9" fmla="*/ 582904 w 616136"/>
                <a:gd name="connsiteY9" fmla="*/ 247252 h 247252"/>
                <a:gd name="connsiteX10" fmla="*/ 616137 w 616136"/>
                <a:gd name="connsiteY10" fmla="*/ 214019 h 247252"/>
                <a:gd name="connsiteX11" fmla="*/ 616137 w 616136"/>
                <a:gd name="connsiteY11" fmla="*/ 33233 h 247252"/>
                <a:gd name="connsiteX12" fmla="*/ 582904 w 616136"/>
                <a:gd name="connsiteY12" fmla="*/ 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6136" h="247252">
                  <a:moveTo>
                    <a:pt x="582904" y="0"/>
                  </a:moveTo>
                  <a:cubicBezTo>
                    <a:pt x="564626" y="0"/>
                    <a:pt x="549671" y="14955"/>
                    <a:pt x="549671" y="33233"/>
                  </a:cubicBezTo>
                  <a:lnTo>
                    <a:pt x="549671" y="180787"/>
                  </a:lnTo>
                  <a:lnTo>
                    <a:pt x="66466" y="180787"/>
                  </a:lnTo>
                  <a:lnTo>
                    <a:pt x="66466" y="33233"/>
                  </a:lnTo>
                  <a:cubicBezTo>
                    <a:pt x="66466" y="14955"/>
                    <a:pt x="51511" y="0"/>
                    <a:pt x="33233" y="0"/>
                  </a:cubicBezTo>
                  <a:cubicBezTo>
                    <a:pt x="14955" y="0"/>
                    <a:pt x="0" y="14955"/>
                    <a:pt x="0" y="33233"/>
                  </a:cubicBezTo>
                  <a:lnTo>
                    <a:pt x="0" y="214019"/>
                  </a:lnTo>
                  <a:cubicBezTo>
                    <a:pt x="0" y="232298"/>
                    <a:pt x="14955" y="247252"/>
                    <a:pt x="33233" y="247252"/>
                  </a:cubicBezTo>
                  <a:lnTo>
                    <a:pt x="582904" y="247252"/>
                  </a:lnTo>
                  <a:cubicBezTo>
                    <a:pt x="601182" y="247252"/>
                    <a:pt x="616137" y="232298"/>
                    <a:pt x="616137" y="214019"/>
                  </a:cubicBezTo>
                  <a:lnTo>
                    <a:pt x="616137" y="33233"/>
                  </a:lnTo>
                  <a:cubicBezTo>
                    <a:pt x="616137" y="14955"/>
                    <a:pt x="601182" y="0"/>
                    <a:pt x="582904" y="0"/>
                  </a:cubicBezTo>
                  <a:close/>
                </a:path>
              </a:pathLst>
            </a:custGeom>
            <a:grpFill/>
            <a:ln w="33180"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9D8C3920-3B49-AAEA-19BA-9371294206A3}"/>
              </a:ext>
            </a:extLst>
          </p:cNvPr>
          <p:cNvSpPr/>
          <p:nvPr/>
        </p:nvSpPr>
        <p:spPr>
          <a:xfrm>
            <a:off x="0" y="5513452"/>
            <a:ext cx="6906986" cy="560547"/>
          </a:xfrm>
          <a:custGeom>
            <a:avLst/>
            <a:gdLst>
              <a:gd name="connsiteX0" fmla="*/ 0 w 6906986"/>
              <a:gd name="connsiteY0" fmla="*/ 0 h 560547"/>
              <a:gd name="connsiteX1" fmla="*/ 6633610 w 6906986"/>
              <a:gd name="connsiteY1" fmla="*/ 7642 h 560547"/>
              <a:gd name="connsiteX2" fmla="*/ 6906986 w 6906986"/>
              <a:gd name="connsiteY2" fmla="*/ 281018 h 560547"/>
              <a:gd name="connsiteX3" fmla="*/ 6906985 w 6906986"/>
              <a:gd name="connsiteY3" fmla="*/ 281018 h 560547"/>
              <a:gd name="connsiteX4" fmla="*/ 6633609 w 6906986"/>
              <a:gd name="connsiteY4" fmla="*/ 554394 h 560547"/>
              <a:gd name="connsiteX5" fmla="*/ 0 w 6906986"/>
              <a:gd name="connsiteY5" fmla="*/ 560547 h 56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986" h="560547">
                <a:moveTo>
                  <a:pt x="0" y="0"/>
                </a:moveTo>
                <a:lnTo>
                  <a:pt x="6633610" y="7642"/>
                </a:lnTo>
                <a:cubicBezTo>
                  <a:pt x="6784591" y="7642"/>
                  <a:pt x="6906986" y="130037"/>
                  <a:pt x="6906986" y="281018"/>
                </a:cubicBezTo>
                <a:lnTo>
                  <a:pt x="6906985" y="281018"/>
                </a:lnTo>
                <a:cubicBezTo>
                  <a:pt x="6906985" y="431999"/>
                  <a:pt x="6784590" y="554394"/>
                  <a:pt x="6633609" y="554394"/>
                </a:cubicBezTo>
                <a:lnTo>
                  <a:pt x="0" y="560547"/>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71DD308C-6606-E53D-5306-E3700913A49B}"/>
              </a:ext>
            </a:extLst>
          </p:cNvPr>
          <p:cNvSpPr txBox="1"/>
          <p:nvPr/>
        </p:nvSpPr>
        <p:spPr>
          <a:xfrm>
            <a:off x="671994" y="5604236"/>
            <a:ext cx="6071706"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IT-213</a:t>
            </a:r>
            <a:r>
              <a:rPr lang="en-US" sz="2000" dirty="0">
                <a:latin typeface="Proxima Nova Rg" panose="02000506030000020004" pitchFamily="50" charset="0"/>
              </a:rPr>
              <a:t>, </a:t>
            </a:r>
            <a:r>
              <a:rPr lang="en-US" sz="2000" i="1" dirty="0">
                <a:latin typeface="Proxima Nova Rg" panose="02000506030000020004" pitchFamily="50" charset="0"/>
              </a:rPr>
              <a:t>Claim For Empire State Child Tax Credit </a:t>
            </a:r>
          </a:p>
        </p:txBody>
      </p:sp>
      <p:pic>
        <p:nvPicPr>
          <p:cNvPr id="12" name="Graphic 11">
            <a:extLst>
              <a:ext uri="{FF2B5EF4-FFF2-40B4-BE49-F238E27FC236}">
                <a16:creationId xmlns:a16="http://schemas.microsoft.com/office/drawing/2014/main" id="{162396E2-F11F-309A-8E74-E475EE083B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33110250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5F8E2-4CE1-676A-5EA3-C3A49DB6ADB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C9C3AF5-11DC-1B88-9094-9EFF7B6C1EEC}"/>
              </a:ext>
            </a:extLst>
          </p:cNvPr>
          <p:cNvSpPr>
            <a:spLocks noGrp="1"/>
          </p:cNvSpPr>
          <p:nvPr>
            <p:ph type="body" sz="quarter" idx="12"/>
          </p:nvPr>
        </p:nvSpPr>
        <p:spPr>
          <a:xfrm>
            <a:off x="560541" y="1651263"/>
            <a:ext cx="10223848" cy="2735955"/>
          </a:xfrm>
        </p:spPr>
        <p:txBody>
          <a:bodyPr/>
          <a:lstStyle/>
          <a:p>
            <a:pPr marL="64008" indent="0">
              <a:spcBef>
                <a:spcPts val="1200"/>
              </a:spcBef>
              <a:buNone/>
            </a:pPr>
            <a:r>
              <a:rPr lang="en-US" dirty="0"/>
              <a:t>The credit amount will be reduced by </a:t>
            </a:r>
            <a:r>
              <a:rPr lang="en-US" b="1" dirty="0">
                <a:solidFill>
                  <a:srgbClr val="0B5D66"/>
                </a:solidFill>
              </a:rPr>
              <a:t>$16.50 </a:t>
            </a:r>
            <a:r>
              <a:rPr lang="en-US" dirty="0"/>
              <a:t>for every </a:t>
            </a:r>
            <a:r>
              <a:rPr lang="en-US" b="1" dirty="0">
                <a:solidFill>
                  <a:srgbClr val="0B5D66"/>
                </a:solidFill>
              </a:rPr>
              <a:t>$1,000 </a:t>
            </a:r>
            <a:r>
              <a:rPr lang="en-US" dirty="0"/>
              <a:t>when federal adjusted gross income exceeds the income threshold for the filing status below:</a:t>
            </a:r>
          </a:p>
          <a:p>
            <a:pPr lvl="1"/>
            <a:r>
              <a:rPr lang="en-US" sz="2400" dirty="0"/>
              <a:t>married filing joint return: $110,000;</a:t>
            </a:r>
          </a:p>
          <a:p>
            <a:pPr lvl="1"/>
            <a:r>
              <a:rPr lang="en-US" sz="2400" dirty="0"/>
              <a:t>single, head of household, or qualifying surviving spouse: $75,000; or</a:t>
            </a:r>
          </a:p>
          <a:p>
            <a:pPr lvl="1"/>
            <a:r>
              <a:rPr lang="en-US" sz="2400" dirty="0"/>
              <a:t>married filing a separate return: $55,000.</a:t>
            </a:r>
          </a:p>
          <a:p>
            <a:pPr marL="64008" indent="0">
              <a:buNone/>
            </a:pPr>
            <a:endParaRPr lang="en-US" dirty="0"/>
          </a:p>
        </p:txBody>
      </p:sp>
      <p:sp>
        <p:nvSpPr>
          <p:cNvPr id="11" name="Title 8">
            <a:extLst>
              <a:ext uri="{FF2B5EF4-FFF2-40B4-BE49-F238E27FC236}">
                <a16:creationId xmlns:a16="http://schemas.microsoft.com/office/drawing/2014/main" id="{A34741C9-5E0E-DEFD-74D3-28F663E0FB64}"/>
              </a:ext>
            </a:extLst>
          </p:cNvPr>
          <p:cNvSpPr>
            <a:spLocks noGrp="1"/>
          </p:cNvSpPr>
          <p:nvPr>
            <p:ph type="title"/>
          </p:nvPr>
        </p:nvSpPr>
        <p:spPr>
          <a:xfrm>
            <a:off x="617693" y="177250"/>
            <a:ext cx="10515600" cy="347779"/>
          </a:xfrm>
        </p:spPr>
        <p:txBody>
          <a:bodyPr/>
          <a:lstStyle/>
          <a:p>
            <a:r>
              <a:rPr lang="en-US" dirty="0"/>
              <a:t>Empire State Child Tax Credit</a:t>
            </a:r>
            <a:endParaRPr lang="en-US" sz="2000" b="0" i="1" dirty="0"/>
          </a:p>
        </p:txBody>
      </p:sp>
    </p:spTree>
    <p:extLst>
      <p:ext uri="{BB962C8B-B14F-4D97-AF65-F5344CB8AC3E}">
        <p14:creationId xmlns:p14="http://schemas.microsoft.com/office/powerpoint/2010/main" val="2280290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9B30C-047B-C289-CA5E-A77947E763BE}"/>
            </a:ext>
          </a:extLst>
        </p:cNvPr>
        <p:cNvGrpSpPr/>
        <p:nvPr/>
      </p:nvGrpSpPr>
      <p:grpSpPr>
        <a:xfrm>
          <a:off x="0" y="0"/>
          <a:ext cx="0" cy="0"/>
          <a:chOff x="0" y="0"/>
          <a:chExt cx="0" cy="0"/>
        </a:xfrm>
      </p:grpSpPr>
      <p:pic>
        <p:nvPicPr>
          <p:cNvPr id="10" name="Picture 9" descr="A picture containing text, wall, indoor, table&#10;&#10;AI-generated content may be incorrect.">
            <a:extLst>
              <a:ext uri="{FF2B5EF4-FFF2-40B4-BE49-F238E27FC236}">
                <a16:creationId xmlns:a16="http://schemas.microsoft.com/office/drawing/2014/main" id="{37E4FF5B-63F6-22E0-F4F2-9E3DA6CE9DF6}"/>
              </a:ext>
            </a:extLst>
          </p:cNvPr>
          <p:cNvPicPr>
            <a:picLocks noChangeAspect="1"/>
          </p:cNvPicPr>
          <p:nvPr/>
        </p:nvPicPr>
        <p:blipFill>
          <a:blip r:embed="rId3">
            <a:extLst>
              <a:ext uri="{28A0092B-C50C-407E-A947-70E740481C1C}">
                <a14:useLocalDpi xmlns:a14="http://schemas.microsoft.com/office/drawing/2010/main" val="0"/>
              </a:ext>
            </a:extLst>
          </a:blip>
          <a:srcRect l="20743" t="41509" r="20743" b="18006"/>
          <a:stretch/>
        </p:blipFill>
        <p:spPr>
          <a:xfrm>
            <a:off x="0" y="676275"/>
            <a:ext cx="12192000" cy="5630877"/>
          </a:xfrm>
          <a:prstGeom prst="rect">
            <a:avLst/>
          </a:prstGeom>
        </p:spPr>
      </p:pic>
      <p:pic>
        <p:nvPicPr>
          <p:cNvPr id="19" name="Picture 18" descr="Graphical user interface, website&#10;&#10;AI-generated content may be incorrect.">
            <a:extLst>
              <a:ext uri="{FF2B5EF4-FFF2-40B4-BE49-F238E27FC236}">
                <a16:creationId xmlns:a16="http://schemas.microsoft.com/office/drawing/2014/main" id="{6FA17F5E-9850-BD8F-FCD5-70A3589092AB}"/>
              </a:ext>
            </a:extLst>
          </p:cNvPr>
          <p:cNvPicPr>
            <a:picLocks noChangeAspect="1"/>
          </p:cNvPicPr>
          <p:nvPr/>
        </p:nvPicPr>
        <p:blipFill>
          <a:blip r:embed="rId4">
            <a:extLst>
              <a:ext uri="{28A0092B-C50C-407E-A947-70E740481C1C}">
                <a14:useLocalDpi xmlns:a14="http://schemas.microsoft.com/office/drawing/2010/main" val="0"/>
              </a:ext>
            </a:extLst>
          </a:blip>
          <a:srcRect t="4168" r="2113" b="2282"/>
          <a:stretch/>
        </p:blipFill>
        <p:spPr>
          <a:xfrm>
            <a:off x="2614295" y="990192"/>
            <a:ext cx="6928503" cy="3849144"/>
          </a:xfrm>
          <a:prstGeom prst="rect">
            <a:avLst/>
          </a:prstGeom>
          <a:ln w="3175">
            <a:solidFill>
              <a:srgbClr val="E5EDED"/>
            </a:solidFill>
          </a:ln>
          <a:effectLst>
            <a:innerShdw blurRad="25400">
              <a:prstClr val="black">
                <a:alpha val="60000"/>
              </a:prstClr>
            </a:innerShdw>
          </a:effectLst>
        </p:spPr>
      </p:pic>
      <p:sp>
        <p:nvSpPr>
          <p:cNvPr id="2" name="Title 1">
            <a:extLst>
              <a:ext uri="{FF2B5EF4-FFF2-40B4-BE49-F238E27FC236}">
                <a16:creationId xmlns:a16="http://schemas.microsoft.com/office/drawing/2014/main" id="{F0A8FEDC-F0D0-DBED-8A5E-E5767DAEF02B}"/>
              </a:ext>
            </a:extLst>
          </p:cNvPr>
          <p:cNvSpPr>
            <a:spLocks noGrp="1"/>
          </p:cNvSpPr>
          <p:nvPr>
            <p:ph type="title"/>
          </p:nvPr>
        </p:nvSpPr>
        <p:spPr/>
        <p:txBody>
          <a:bodyPr/>
          <a:lstStyle/>
          <a:p>
            <a:r>
              <a:rPr lang="en-US" dirty="0">
                <a:cs typeface="Arial" panose="020B0604020202020204" pitchFamily="34" charset="0"/>
              </a:rPr>
              <a:t>Volunteer Resource Center</a:t>
            </a:r>
            <a:endParaRPr lang="en-US" dirty="0"/>
          </a:p>
        </p:txBody>
      </p:sp>
      <p:sp>
        <p:nvSpPr>
          <p:cNvPr id="7" name="Rectangle: Rounded Corners 6">
            <a:extLst>
              <a:ext uri="{FF2B5EF4-FFF2-40B4-BE49-F238E27FC236}">
                <a16:creationId xmlns:a16="http://schemas.microsoft.com/office/drawing/2014/main" id="{43D5BEBC-4ACE-722B-815A-70B46B0015BE}"/>
              </a:ext>
            </a:extLst>
          </p:cNvPr>
          <p:cNvSpPr/>
          <p:nvPr/>
        </p:nvSpPr>
        <p:spPr>
          <a:xfrm>
            <a:off x="4638675" y="1370101"/>
            <a:ext cx="885826" cy="248169"/>
          </a:xfrm>
          <a:prstGeom prst="roundRect">
            <a:avLst>
              <a:gd name="adj" fmla="val 50000"/>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1" name="Freeform: Shape 10">
            <a:extLst>
              <a:ext uri="{FF2B5EF4-FFF2-40B4-BE49-F238E27FC236}">
                <a16:creationId xmlns:a16="http://schemas.microsoft.com/office/drawing/2014/main" id="{A52DF47A-B3FD-7254-E324-4233E1C45887}"/>
              </a:ext>
            </a:extLst>
          </p:cNvPr>
          <p:cNvSpPr/>
          <p:nvPr/>
        </p:nvSpPr>
        <p:spPr>
          <a:xfrm>
            <a:off x="1" y="5511635"/>
            <a:ext cx="4638675" cy="554142"/>
          </a:xfrm>
          <a:custGeom>
            <a:avLst/>
            <a:gdLst>
              <a:gd name="connsiteX0" fmla="*/ 0 w 4638675"/>
              <a:gd name="connsiteY0" fmla="*/ 0 h 554142"/>
              <a:gd name="connsiteX1" fmla="*/ 4365299 w 4638675"/>
              <a:gd name="connsiteY1" fmla="*/ 0 h 554142"/>
              <a:gd name="connsiteX2" fmla="*/ 4638675 w 4638675"/>
              <a:gd name="connsiteY2" fmla="*/ 273376 h 554142"/>
              <a:gd name="connsiteX3" fmla="*/ 4638674 w 4638675"/>
              <a:gd name="connsiteY3" fmla="*/ 273376 h 554142"/>
              <a:gd name="connsiteX4" fmla="*/ 4365298 w 4638675"/>
              <a:gd name="connsiteY4" fmla="*/ 546752 h 554142"/>
              <a:gd name="connsiteX5" fmla="*/ 0 w 4638675"/>
              <a:gd name="connsiteY5" fmla="*/ 554142 h 5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8675" h="554142">
                <a:moveTo>
                  <a:pt x="0" y="0"/>
                </a:moveTo>
                <a:lnTo>
                  <a:pt x="4365299" y="0"/>
                </a:lnTo>
                <a:cubicBezTo>
                  <a:pt x="4516280" y="0"/>
                  <a:pt x="4638675" y="122395"/>
                  <a:pt x="4638675" y="273376"/>
                </a:cubicBezTo>
                <a:lnTo>
                  <a:pt x="4638674" y="273376"/>
                </a:lnTo>
                <a:cubicBezTo>
                  <a:pt x="4638674" y="424357"/>
                  <a:pt x="4516279" y="546752"/>
                  <a:pt x="4365298" y="546752"/>
                </a:cubicBezTo>
                <a:lnTo>
                  <a:pt x="0" y="55414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A8CBAF7-9BB2-1608-4311-CBD587D87FE5}"/>
              </a:ext>
            </a:extLst>
          </p:cNvPr>
          <p:cNvSpPr txBox="1"/>
          <p:nvPr/>
        </p:nvSpPr>
        <p:spPr>
          <a:xfrm>
            <a:off x="782018" y="5591298"/>
            <a:ext cx="3735662"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www.tax.ny.gov/volunteer</a:t>
            </a:r>
            <a:r>
              <a:rPr lang="en-US" sz="2000" dirty="0">
                <a:latin typeface="Proxima Nova Rg" panose="02000506030000020004" pitchFamily="50" charset="0"/>
              </a:rPr>
              <a:t>  </a:t>
            </a:r>
          </a:p>
        </p:txBody>
      </p:sp>
      <p:pic>
        <p:nvPicPr>
          <p:cNvPr id="6" name="Graphic 5">
            <a:extLst>
              <a:ext uri="{FF2B5EF4-FFF2-40B4-BE49-F238E27FC236}">
                <a16:creationId xmlns:a16="http://schemas.microsoft.com/office/drawing/2014/main" id="{4A2250C5-CA51-80C7-A07B-5841E6E2B7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881" y="5519727"/>
            <a:ext cx="629615" cy="629615"/>
          </a:xfrm>
          <a:prstGeom prst="rect">
            <a:avLst/>
          </a:prstGeom>
        </p:spPr>
      </p:pic>
      <p:pic>
        <p:nvPicPr>
          <p:cNvPr id="4" name="Picture 3" descr="Graphical user interface, text, application&#10;&#10;AI-generated content may be incorrect.">
            <a:extLst>
              <a:ext uri="{FF2B5EF4-FFF2-40B4-BE49-F238E27FC236}">
                <a16:creationId xmlns:a16="http://schemas.microsoft.com/office/drawing/2014/main" id="{24552CDF-2BB1-9720-71DC-382A1D50A50A}"/>
              </a:ext>
            </a:extLst>
          </p:cNvPr>
          <p:cNvPicPr>
            <a:picLocks noChangeAspect="1"/>
          </p:cNvPicPr>
          <p:nvPr/>
        </p:nvPicPr>
        <p:blipFill>
          <a:blip r:embed="rId7">
            <a:extLst>
              <a:ext uri="{28A0092B-C50C-407E-A947-70E740481C1C}">
                <a14:useLocalDpi xmlns:a14="http://schemas.microsoft.com/office/drawing/2010/main" val="0"/>
              </a:ext>
            </a:extLst>
          </a:blip>
          <a:srcRect b="8510"/>
          <a:stretch/>
        </p:blipFill>
        <p:spPr>
          <a:xfrm>
            <a:off x="2614293" y="992703"/>
            <a:ext cx="6963411" cy="3846633"/>
          </a:xfrm>
          <a:prstGeom prst="rect">
            <a:avLst/>
          </a:prstGeom>
        </p:spPr>
      </p:pic>
    </p:spTree>
    <p:extLst>
      <p:ext uri="{BB962C8B-B14F-4D97-AF65-F5344CB8AC3E}">
        <p14:creationId xmlns:p14="http://schemas.microsoft.com/office/powerpoint/2010/main" val="13734823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5427A-93F1-EB89-A537-5FFB55C171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09524-1534-9A6A-FD7E-BF3AD1A7A31F}"/>
              </a:ext>
            </a:extLst>
          </p:cNvPr>
          <p:cNvSpPr>
            <a:spLocks noGrp="1"/>
          </p:cNvSpPr>
          <p:nvPr>
            <p:ph type="title"/>
          </p:nvPr>
        </p:nvSpPr>
        <p:spPr/>
        <p:txBody>
          <a:bodyPr/>
          <a:lstStyle/>
          <a:p>
            <a:r>
              <a:rPr lang="en-US" dirty="0"/>
              <a:t>Child and Dependent Care Credit</a:t>
            </a:r>
            <a:endParaRPr lang="en-US" sz="2200" dirty="0"/>
          </a:p>
        </p:txBody>
      </p:sp>
      <p:sp>
        <p:nvSpPr>
          <p:cNvPr id="4" name="Text Placeholder 3">
            <a:extLst>
              <a:ext uri="{FF2B5EF4-FFF2-40B4-BE49-F238E27FC236}">
                <a16:creationId xmlns:a16="http://schemas.microsoft.com/office/drawing/2014/main" id="{3A301EC4-2A69-C61C-0816-6AC0609BD408}"/>
              </a:ext>
            </a:extLst>
          </p:cNvPr>
          <p:cNvSpPr>
            <a:spLocks noGrp="1"/>
          </p:cNvSpPr>
          <p:nvPr>
            <p:ph type="body" sz="quarter" idx="12"/>
          </p:nvPr>
        </p:nvSpPr>
        <p:spPr>
          <a:xfrm>
            <a:off x="617693" y="1451610"/>
            <a:ext cx="10029286" cy="4471079"/>
          </a:xfrm>
        </p:spPr>
        <p:txBody>
          <a:bodyPr/>
          <a:lstStyle/>
          <a:p>
            <a:r>
              <a:rPr lang="en-US" sz="2200" dirty="0">
                <a:solidFill>
                  <a:srgbClr val="000000"/>
                </a:solidFill>
              </a:rPr>
              <a:t>This credit is calculated based on the amount of the taxpayer’s New York State adjusted gross income, the number of qualifying persons, and the amount of qualified expenses paid.</a:t>
            </a:r>
          </a:p>
          <a:p>
            <a:r>
              <a:rPr lang="en-US" sz="2200" dirty="0"/>
              <a:t>Qualified expenses include amounts paid for household services and care of the qualifying person(s) while the taxpayer worked or looked for work. </a:t>
            </a:r>
          </a:p>
          <a:p>
            <a:r>
              <a:rPr lang="en-US" sz="2200" dirty="0">
                <a:solidFill>
                  <a:srgbClr val="000000"/>
                </a:solidFill>
              </a:rPr>
              <a:t>The credit allowed is: </a:t>
            </a:r>
          </a:p>
          <a:p>
            <a:pPr lvl="1"/>
            <a:r>
              <a:rPr lang="en-US" sz="2000" dirty="0">
                <a:solidFill>
                  <a:srgbClr val="000000"/>
                </a:solidFill>
              </a:rPr>
              <a:t>fully refundable for full-year residents, </a:t>
            </a:r>
          </a:p>
          <a:p>
            <a:pPr lvl="1"/>
            <a:r>
              <a:rPr lang="en-US" sz="2000" dirty="0">
                <a:solidFill>
                  <a:srgbClr val="000000"/>
                </a:solidFill>
              </a:rPr>
              <a:t>partially refundable for part-year residents, and </a:t>
            </a:r>
          </a:p>
          <a:p>
            <a:pPr lvl="1"/>
            <a:r>
              <a:rPr lang="en-US" sz="2000" dirty="0">
                <a:solidFill>
                  <a:srgbClr val="000000"/>
                </a:solidFill>
              </a:rPr>
              <a:t>nonrefundable for non-residents. </a:t>
            </a:r>
            <a:endParaRPr lang="en-US" sz="2000" dirty="0"/>
          </a:p>
          <a:p>
            <a:endParaRPr lang="en-US" dirty="0"/>
          </a:p>
          <a:p>
            <a:endParaRPr lang="en-US" dirty="0"/>
          </a:p>
        </p:txBody>
      </p:sp>
      <p:sp>
        <p:nvSpPr>
          <p:cNvPr id="5" name="Freeform: Shape 4">
            <a:extLst>
              <a:ext uri="{FF2B5EF4-FFF2-40B4-BE49-F238E27FC236}">
                <a16:creationId xmlns:a16="http://schemas.microsoft.com/office/drawing/2014/main" id="{AF487D81-F73B-271B-3872-6293E288B558}"/>
              </a:ext>
            </a:extLst>
          </p:cNvPr>
          <p:cNvSpPr/>
          <p:nvPr/>
        </p:nvSpPr>
        <p:spPr>
          <a:xfrm>
            <a:off x="0" y="5513452"/>
            <a:ext cx="7326630" cy="560547"/>
          </a:xfrm>
          <a:custGeom>
            <a:avLst/>
            <a:gdLst>
              <a:gd name="connsiteX0" fmla="*/ 0 w 6906986"/>
              <a:gd name="connsiteY0" fmla="*/ 0 h 560547"/>
              <a:gd name="connsiteX1" fmla="*/ 6633610 w 6906986"/>
              <a:gd name="connsiteY1" fmla="*/ 7642 h 560547"/>
              <a:gd name="connsiteX2" fmla="*/ 6906986 w 6906986"/>
              <a:gd name="connsiteY2" fmla="*/ 281018 h 560547"/>
              <a:gd name="connsiteX3" fmla="*/ 6906985 w 6906986"/>
              <a:gd name="connsiteY3" fmla="*/ 281018 h 560547"/>
              <a:gd name="connsiteX4" fmla="*/ 6633609 w 6906986"/>
              <a:gd name="connsiteY4" fmla="*/ 554394 h 560547"/>
              <a:gd name="connsiteX5" fmla="*/ 0 w 6906986"/>
              <a:gd name="connsiteY5" fmla="*/ 560547 h 56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986" h="560547">
                <a:moveTo>
                  <a:pt x="0" y="0"/>
                </a:moveTo>
                <a:lnTo>
                  <a:pt x="6633610" y="7642"/>
                </a:lnTo>
                <a:cubicBezTo>
                  <a:pt x="6784591" y="7642"/>
                  <a:pt x="6906986" y="130037"/>
                  <a:pt x="6906986" y="281018"/>
                </a:cubicBezTo>
                <a:lnTo>
                  <a:pt x="6906985" y="281018"/>
                </a:lnTo>
                <a:cubicBezTo>
                  <a:pt x="6906985" y="431999"/>
                  <a:pt x="6784590" y="554394"/>
                  <a:pt x="6633609" y="554394"/>
                </a:cubicBezTo>
                <a:lnTo>
                  <a:pt x="0" y="560547"/>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Graphic 5">
            <a:extLst>
              <a:ext uri="{FF2B5EF4-FFF2-40B4-BE49-F238E27FC236}">
                <a16:creationId xmlns:a16="http://schemas.microsoft.com/office/drawing/2014/main" id="{C480DBBE-6A3B-4900-5F80-3926F47534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
        <p:nvSpPr>
          <p:cNvPr id="7" name="TextBox 6">
            <a:extLst>
              <a:ext uri="{FF2B5EF4-FFF2-40B4-BE49-F238E27FC236}">
                <a16:creationId xmlns:a16="http://schemas.microsoft.com/office/drawing/2014/main" id="{61F5FAE6-5133-D355-89D0-5D91DDDAAAE1}"/>
              </a:ext>
            </a:extLst>
          </p:cNvPr>
          <p:cNvSpPr txBox="1"/>
          <p:nvPr/>
        </p:nvSpPr>
        <p:spPr>
          <a:xfrm>
            <a:off x="671993" y="5604236"/>
            <a:ext cx="6654637"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IT-216</a:t>
            </a:r>
            <a:r>
              <a:rPr lang="en-US" sz="2000" dirty="0">
                <a:latin typeface="Proxima Nova Rg" panose="02000506030000020004" pitchFamily="50" charset="0"/>
              </a:rPr>
              <a:t>, </a:t>
            </a:r>
            <a:r>
              <a:rPr lang="en-US" sz="2000" i="1" dirty="0">
                <a:latin typeface="Proxima Nova Rg" panose="02000506030000020004" pitchFamily="50" charset="0"/>
              </a:rPr>
              <a:t>Claim for Child and Dependent Care Credit</a:t>
            </a:r>
          </a:p>
        </p:txBody>
      </p:sp>
    </p:spTree>
    <p:extLst>
      <p:ext uri="{BB962C8B-B14F-4D97-AF65-F5344CB8AC3E}">
        <p14:creationId xmlns:p14="http://schemas.microsoft.com/office/powerpoint/2010/main" val="36989413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78753-8980-4EC4-5496-5BE3C453FA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7A34E-16DC-5CBD-C749-F98983220FA0}"/>
              </a:ext>
            </a:extLst>
          </p:cNvPr>
          <p:cNvSpPr>
            <a:spLocks noGrp="1"/>
          </p:cNvSpPr>
          <p:nvPr>
            <p:ph type="title"/>
          </p:nvPr>
        </p:nvSpPr>
        <p:spPr/>
        <p:txBody>
          <a:bodyPr/>
          <a:lstStyle/>
          <a:p>
            <a:r>
              <a:rPr lang="en-US" sz="2800" dirty="0"/>
              <a:t>Child and Dependent Care Credit </a:t>
            </a:r>
            <a:r>
              <a:rPr lang="en-US" sz="2200" spc="-50" dirty="0"/>
              <a:t>(cont.)</a:t>
            </a:r>
            <a:endParaRPr lang="en-US" sz="2200" dirty="0"/>
          </a:p>
        </p:txBody>
      </p:sp>
      <p:sp>
        <p:nvSpPr>
          <p:cNvPr id="4" name="Text Placeholder 3">
            <a:extLst>
              <a:ext uri="{FF2B5EF4-FFF2-40B4-BE49-F238E27FC236}">
                <a16:creationId xmlns:a16="http://schemas.microsoft.com/office/drawing/2014/main" id="{DC3721BE-4071-DC9C-7D8A-DEB5F174B1BF}"/>
              </a:ext>
            </a:extLst>
          </p:cNvPr>
          <p:cNvSpPr>
            <a:spLocks noGrp="1"/>
          </p:cNvSpPr>
          <p:nvPr>
            <p:ph type="body" sz="quarter" idx="12"/>
          </p:nvPr>
        </p:nvSpPr>
        <p:spPr>
          <a:xfrm>
            <a:off x="617692" y="2035438"/>
            <a:ext cx="9325095" cy="3529899"/>
          </a:xfrm>
        </p:spPr>
        <p:txBody>
          <a:bodyPr/>
          <a:lstStyle/>
          <a:p>
            <a:pPr lvl="2">
              <a:spcBef>
                <a:spcPts val="600"/>
              </a:spcBef>
              <a:spcAft>
                <a:spcPts val="600"/>
              </a:spcAft>
            </a:pPr>
            <a:r>
              <a:rPr lang="en-US" sz="2200" dirty="0">
                <a:latin typeface="Proxima Nova Rg" panose="02000506030000020004" charset="0"/>
              </a:rPr>
              <a:t>$3,000 for </a:t>
            </a:r>
            <a:r>
              <a:rPr lang="en-US" sz="2200" b="1" dirty="0">
                <a:latin typeface="Proxima Nova Rg" panose="02000506030000020004" charset="0"/>
              </a:rPr>
              <a:t>one</a:t>
            </a:r>
            <a:r>
              <a:rPr lang="en-US" sz="2200" dirty="0">
                <a:latin typeface="Proxima Nova Rg" panose="02000506030000020004" charset="0"/>
              </a:rPr>
              <a:t>,</a:t>
            </a:r>
          </a:p>
          <a:p>
            <a:pPr lvl="2">
              <a:spcBef>
                <a:spcPts val="600"/>
              </a:spcBef>
              <a:spcAft>
                <a:spcPts val="600"/>
              </a:spcAft>
            </a:pPr>
            <a:r>
              <a:rPr lang="en-US" sz="2200" dirty="0">
                <a:latin typeface="Proxima Nova Rg" panose="02000506030000020004" charset="0"/>
              </a:rPr>
              <a:t>$6,000 for </a:t>
            </a:r>
            <a:r>
              <a:rPr lang="en-US" sz="2200" b="1" dirty="0">
                <a:latin typeface="Proxima Nova Rg" panose="02000506030000020004" charset="0"/>
              </a:rPr>
              <a:t>two</a:t>
            </a:r>
            <a:r>
              <a:rPr lang="en-US" sz="2200" dirty="0">
                <a:latin typeface="Proxima Nova Rg" panose="02000506030000020004" charset="0"/>
              </a:rPr>
              <a:t>,</a:t>
            </a:r>
          </a:p>
          <a:p>
            <a:pPr lvl="2">
              <a:spcBef>
                <a:spcPts val="600"/>
              </a:spcBef>
              <a:spcAft>
                <a:spcPts val="600"/>
              </a:spcAft>
            </a:pPr>
            <a:r>
              <a:rPr lang="en-US" sz="2200" dirty="0">
                <a:latin typeface="Proxima Nova Rg" panose="02000506030000020004" charset="0"/>
              </a:rPr>
              <a:t>$7,500 for </a:t>
            </a:r>
            <a:r>
              <a:rPr lang="en-US" sz="2200" b="1" dirty="0">
                <a:latin typeface="Proxima Nova Rg" panose="02000506030000020004" charset="0"/>
              </a:rPr>
              <a:t>three</a:t>
            </a:r>
            <a:r>
              <a:rPr lang="en-US" sz="2200" dirty="0">
                <a:latin typeface="Proxima Nova Rg" panose="02000506030000020004" charset="0"/>
              </a:rPr>
              <a:t>,</a:t>
            </a:r>
          </a:p>
          <a:p>
            <a:pPr lvl="2">
              <a:spcBef>
                <a:spcPts val="600"/>
              </a:spcBef>
              <a:spcAft>
                <a:spcPts val="600"/>
              </a:spcAft>
            </a:pPr>
            <a:r>
              <a:rPr lang="en-US" sz="2200" dirty="0">
                <a:latin typeface="Proxima Nova Rg" panose="02000506030000020004" charset="0"/>
              </a:rPr>
              <a:t>$8,500 for </a:t>
            </a:r>
            <a:r>
              <a:rPr lang="en-US" sz="2200" b="1" dirty="0">
                <a:latin typeface="Proxima Nova Rg" panose="02000506030000020004" charset="0"/>
              </a:rPr>
              <a:t>four</a:t>
            </a:r>
            <a:r>
              <a:rPr lang="en-US" sz="2200" dirty="0">
                <a:latin typeface="Proxima Nova Rg" panose="02000506030000020004" charset="0"/>
              </a:rPr>
              <a:t>, and</a:t>
            </a:r>
          </a:p>
          <a:p>
            <a:pPr lvl="2">
              <a:spcBef>
                <a:spcPts val="600"/>
              </a:spcBef>
              <a:spcAft>
                <a:spcPts val="600"/>
              </a:spcAft>
            </a:pPr>
            <a:r>
              <a:rPr lang="en-US" sz="2200" dirty="0">
                <a:latin typeface="Proxima Nova Rg" panose="02000506030000020004" charset="0"/>
              </a:rPr>
              <a:t>$9,000 for </a:t>
            </a:r>
            <a:r>
              <a:rPr lang="en-US" sz="2200" b="1" dirty="0">
                <a:latin typeface="Proxima Nova Rg" panose="02000506030000020004" charset="0"/>
              </a:rPr>
              <a:t>five or more </a:t>
            </a:r>
            <a:r>
              <a:rPr lang="en-US" sz="2200" dirty="0">
                <a:latin typeface="Proxima Nova Rg" panose="02000506030000020004" charset="0"/>
              </a:rPr>
              <a:t>qualified persons</a:t>
            </a:r>
          </a:p>
        </p:txBody>
      </p:sp>
      <p:sp>
        <p:nvSpPr>
          <p:cNvPr id="6" name="Text Placeholder 5">
            <a:extLst>
              <a:ext uri="{FF2B5EF4-FFF2-40B4-BE49-F238E27FC236}">
                <a16:creationId xmlns:a16="http://schemas.microsoft.com/office/drawing/2014/main" id="{431ADE3E-BD71-B315-44D7-C40F8EFC01E0}"/>
              </a:ext>
            </a:extLst>
          </p:cNvPr>
          <p:cNvSpPr>
            <a:spLocks noGrp="1"/>
          </p:cNvSpPr>
          <p:nvPr>
            <p:ph type="body" sz="quarter" idx="11"/>
          </p:nvPr>
        </p:nvSpPr>
        <p:spPr>
          <a:xfrm>
            <a:off x="617692" y="1292663"/>
            <a:ext cx="10332247" cy="503021"/>
          </a:xfrm>
        </p:spPr>
        <p:txBody>
          <a:bodyPr/>
          <a:lstStyle/>
          <a:p>
            <a:r>
              <a:rPr lang="en-US" sz="2200" dirty="0"/>
              <a:t>Qualified expense limits based on the number of qualifying persons: </a:t>
            </a:r>
          </a:p>
          <a:p>
            <a:endParaRPr lang="en-US" dirty="0"/>
          </a:p>
        </p:txBody>
      </p:sp>
    </p:spTree>
    <p:extLst>
      <p:ext uri="{BB962C8B-B14F-4D97-AF65-F5344CB8AC3E}">
        <p14:creationId xmlns:p14="http://schemas.microsoft.com/office/powerpoint/2010/main" val="27248224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E1152-8E9B-F4AC-06FC-1DE83508E647}"/>
              </a:ext>
            </a:extLst>
          </p:cNvPr>
          <p:cNvSpPr>
            <a:spLocks noGrp="1"/>
          </p:cNvSpPr>
          <p:nvPr>
            <p:ph type="title"/>
          </p:nvPr>
        </p:nvSpPr>
        <p:spPr/>
        <p:txBody>
          <a:bodyPr/>
          <a:lstStyle/>
          <a:p>
            <a:r>
              <a:rPr lang="en-US" dirty="0"/>
              <a:t>Child And Dependent Care Credit </a:t>
            </a:r>
            <a:r>
              <a:rPr lang="en-US" sz="2200" spc="-50" dirty="0"/>
              <a:t>(cont.)</a:t>
            </a:r>
            <a:endParaRPr lang="en-US" sz="2200" dirty="0"/>
          </a:p>
        </p:txBody>
      </p:sp>
      <p:sp>
        <p:nvSpPr>
          <p:cNvPr id="3" name="Text Placeholder 2">
            <a:extLst>
              <a:ext uri="{FF2B5EF4-FFF2-40B4-BE49-F238E27FC236}">
                <a16:creationId xmlns:a16="http://schemas.microsoft.com/office/drawing/2014/main" id="{649A569C-7C6C-7334-BF7A-15972AA34763}"/>
              </a:ext>
            </a:extLst>
          </p:cNvPr>
          <p:cNvSpPr>
            <a:spLocks noGrp="1"/>
          </p:cNvSpPr>
          <p:nvPr>
            <p:ph type="body" sz="quarter" idx="11"/>
          </p:nvPr>
        </p:nvSpPr>
        <p:spPr>
          <a:xfrm>
            <a:off x="723900" y="1312855"/>
            <a:ext cx="8714390" cy="597719"/>
          </a:xfrm>
        </p:spPr>
        <p:txBody>
          <a:bodyPr/>
          <a:lstStyle/>
          <a:p>
            <a:r>
              <a:rPr lang="en-US" sz="2200" dirty="0"/>
              <a:t>Child and dependent care expenses include, but are not limited to: </a:t>
            </a:r>
          </a:p>
          <a:p>
            <a:endParaRPr lang="en-US" dirty="0"/>
          </a:p>
        </p:txBody>
      </p:sp>
      <p:sp>
        <p:nvSpPr>
          <p:cNvPr id="4" name="Text Placeholder 3">
            <a:extLst>
              <a:ext uri="{FF2B5EF4-FFF2-40B4-BE49-F238E27FC236}">
                <a16:creationId xmlns:a16="http://schemas.microsoft.com/office/drawing/2014/main" id="{D92937A8-7298-ED11-5FA7-E175B7236F51}"/>
              </a:ext>
            </a:extLst>
          </p:cNvPr>
          <p:cNvSpPr>
            <a:spLocks noGrp="1"/>
          </p:cNvSpPr>
          <p:nvPr>
            <p:ph type="body" sz="quarter" idx="12"/>
          </p:nvPr>
        </p:nvSpPr>
        <p:spPr>
          <a:xfrm>
            <a:off x="723899" y="2091690"/>
            <a:ext cx="10129158" cy="3206845"/>
          </a:xfrm>
        </p:spPr>
        <p:txBody>
          <a:bodyPr/>
          <a:lstStyle/>
          <a:p>
            <a:pPr lvl="1">
              <a:spcAft>
                <a:spcPts val="200"/>
              </a:spcAft>
            </a:pPr>
            <a:r>
              <a:rPr lang="en-US" b="1" dirty="0">
                <a:solidFill>
                  <a:srgbClr val="0B5D66"/>
                </a:solidFill>
              </a:rPr>
              <a:t>education</a:t>
            </a:r>
            <a:r>
              <a:rPr lang="en-US" dirty="0"/>
              <a:t>: programs for children below kindergarten level</a:t>
            </a:r>
          </a:p>
          <a:p>
            <a:pPr lvl="1">
              <a:spcAft>
                <a:spcPts val="200"/>
              </a:spcAft>
            </a:pPr>
            <a:r>
              <a:rPr lang="en-US" b="1" dirty="0">
                <a:solidFill>
                  <a:srgbClr val="0B5D66"/>
                </a:solidFill>
              </a:rPr>
              <a:t>dependent care centers</a:t>
            </a:r>
            <a:r>
              <a:rPr lang="en-US" dirty="0"/>
              <a:t>: place that provides care for more than 6 persons and complies with state regulations </a:t>
            </a:r>
          </a:p>
          <a:p>
            <a:pPr lvl="1">
              <a:spcAft>
                <a:spcPts val="200"/>
              </a:spcAft>
            </a:pPr>
            <a:r>
              <a:rPr lang="en-US" b="1" dirty="0">
                <a:solidFill>
                  <a:srgbClr val="0B5D66"/>
                </a:solidFill>
              </a:rPr>
              <a:t>transportation</a:t>
            </a:r>
            <a:r>
              <a:rPr lang="en-US" dirty="0"/>
              <a:t>: transportation for the care of a qualifying person by a care provider (ex: bus, subway, taxi) </a:t>
            </a:r>
          </a:p>
          <a:p>
            <a:pPr lvl="1">
              <a:spcAft>
                <a:spcPts val="200"/>
              </a:spcAft>
            </a:pPr>
            <a:r>
              <a:rPr lang="en-US" b="1" dirty="0">
                <a:solidFill>
                  <a:srgbClr val="0B5D66"/>
                </a:solidFill>
              </a:rPr>
              <a:t>fees and deposits</a:t>
            </a:r>
            <a:r>
              <a:rPr lang="en-US" dirty="0"/>
              <a:t>: fees paid to an agency to get care services </a:t>
            </a:r>
          </a:p>
          <a:p>
            <a:endParaRPr lang="en-US" dirty="0"/>
          </a:p>
        </p:txBody>
      </p:sp>
    </p:spTree>
    <p:extLst>
      <p:ext uri="{BB962C8B-B14F-4D97-AF65-F5344CB8AC3E}">
        <p14:creationId xmlns:p14="http://schemas.microsoft.com/office/powerpoint/2010/main" val="37047975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2E3C5-D319-44E5-A371-09248020E174}"/>
              </a:ext>
            </a:extLst>
          </p:cNvPr>
          <p:cNvSpPr>
            <a:spLocks noGrp="1"/>
          </p:cNvSpPr>
          <p:nvPr>
            <p:ph type="title"/>
          </p:nvPr>
        </p:nvSpPr>
        <p:spPr/>
        <p:txBody>
          <a:bodyPr/>
          <a:lstStyle/>
          <a:p>
            <a:r>
              <a:rPr lang="en-US" dirty="0"/>
              <a:t>New York City Child and Dependent Care Credit </a:t>
            </a:r>
          </a:p>
        </p:txBody>
      </p:sp>
      <p:sp>
        <p:nvSpPr>
          <p:cNvPr id="4" name="Text Placeholder 3">
            <a:extLst>
              <a:ext uri="{FF2B5EF4-FFF2-40B4-BE49-F238E27FC236}">
                <a16:creationId xmlns:a16="http://schemas.microsoft.com/office/drawing/2014/main" id="{1C045F34-2BF2-139D-F054-29BC0B30EA32}"/>
              </a:ext>
            </a:extLst>
          </p:cNvPr>
          <p:cNvSpPr>
            <a:spLocks noGrp="1"/>
          </p:cNvSpPr>
          <p:nvPr>
            <p:ph type="body" sz="quarter" idx="12"/>
          </p:nvPr>
        </p:nvSpPr>
        <p:spPr>
          <a:xfrm>
            <a:off x="617693" y="1219201"/>
            <a:ext cx="10246250" cy="4508938"/>
          </a:xfrm>
        </p:spPr>
        <p:txBody>
          <a:bodyPr/>
          <a:lstStyle/>
          <a:p>
            <a:r>
              <a:rPr lang="en-US" dirty="0"/>
              <a:t>Refundable for full-year New York City residents who paid child-care expenses for at least one child who was under age four on December 31. </a:t>
            </a:r>
          </a:p>
          <a:p>
            <a:r>
              <a:rPr lang="en-US" dirty="0"/>
              <a:t>Taxpayers must: </a:t>
            </a:r>
          </a:p>
          <a:p>
            <a:pPr lvl="1"/>
            <a:r>
              <a:rPr lang="en-US" sz="2400" dirty="0"/>
              <a:t>have federal adjusted gross income of $30,000 or less, and</a:t>
            </a:r>
          </a:p>
          <a:p>
            <a:pPr lvl="1"/>
            <a:r>
              <a:rPr lang="en-US" sz="2400" dirty="0"/>
              <a:t>be eligible to claim the New York State child and dependent care credit.</a:t>
            </a:r>
          </a:p>
          <a:p>
            <a:r>
              <a:rPr lang="en-US" dirty="0"/>
              <a:t>The credit can be as much as 75% of the New York State child and dependent care credit, depending on the amount of federal adjusted gross income (FAGI).</a:t>
            </a:r>
          </a:p>
          <a:p>
            <a:endParaRPr lang="en-US" dirty="0"/>
          </a:p>
        </p:txBody>
      </p:sp>
      <p:sp>
        <p:nvSpPr>
          <p:cNvPr id="5" name="Freeform: Shape 4">
            <a:extLst>
              <a:ext uri="{FF2B5EF4-FFF2-40B4-BE49-F238E27FC236}">
                <a16:creationId xmlns:a16="http://schemas.microsoft.com/office/drawing/2014/main" id="{1D9AD6E0-FED8-E20E-1CEF-13D183391CCD}"/>
              </a:ext>
            </a:extLst>
          </p:cNvPr>
          <p:cNvSpPr/>
          <p:nvPr/>
        </p:nvSpPr>
        <p:spPr>
          <a:xfrm>
            <a:off x="0" y="5513452"/>
            <a:ext cx="7326630" cy="560547"/>
          </a:xfrm>
          <a:custGeom>
            <a:avLst/>
            <a:gdLst>
              <a:gd name="connsiteX0" fmla="*/ 0 w 6906986"/>
              <a:gd name="connsiteY0" fmla="*/ 0 h 560547"/>
              <a:gd name="connsiteX1" fmla="*/ 6633610 w 6906986"/>
              <a:gd name="connsiteY1" fmla="*/ 7642 h 560547"/>
              <a:gd name="connsiteX2" fmla="*/ 6906986 w 6906986"/>
              <a:gd name="connsiteY2" fmla="*/ 281018 h 560547"/>
              <a:gd name="connsiteX3" fmla="*/ 6906985 w 6906986"/>
              <a:gd name="connsiteY3" fmla="*/ 281018 h 560547"/>
              <a:gd name="connsiteX4" fmla="*/ 6633609 w 6906986"/>
              <a:gd name="connsiteY4" fmla="*/ 554394 h 560547"/>
              <a:gd name="connsiteX5" fmla="*/ 0 w 6906986"/>
              <a:gd name="connsiteY5" fmla="*/ 560547 h 56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986" h="560547">
                <a:moveTo>
                  <a:pt x="0" y="0"/>
                </a:moveTo>
                <a:lnTo>
                  <a:pt x="6633610" y="7642"/>
                </a:lnTo>
                <a:cubicBezTo>
                  <a:pt x="6784591" y="7642"/>
                  <a:pt x="6906986" y="130037"/>
                  <a:pt x="6906986" y="281018"/>
                </a:cubicBezTo>
                <a:lnTo>
                  <a:pt x="6906985" y="281018"/>
                </a:lnTo>
                <a:cubicBezTo>
                  <a:pt x="6906985" y="431999"/>
                  <a:pt x="6784590" y="554394"/>
                  <a:pt x="6633609" y="554394"/>
                </a:cubicBezTo>
                <a:lnTo>
                  <a:pt x="0" y="560547"/>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Graphic 5">
            <a:extLst>
              <a:ext uri="{FF2B5EF4-FFF2-40B4-BE49-F238E27FC236}">
                <a16:creationId xmlns:a16="http://schemas.microsoft.com/office/drawing/2014/main" id="{F7FCFBD4-0F8D-AFF3-7C9C-3CB06BD244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
        <p:nvSpPr>
          <p:cNvPr id="7" name="TextBox 6">
            <a:extLst>
              <a:ext uri="{FF2B5EF4-FFF2-40B4-BE49-F238E27FC236}">
                <a16:creationId xmlns:a16="http://schemas.microsoft.com/office/drawing/2014/main" id="{9489AD3A-232F-0042-0519-4D5365CF7936}"/>
              </a:ext>
            </a:extLst>
          </p:cNvPr>
          <p:cNvSpPr txBox="1"/>
          <p:nvPr/>
        </p:nvSpPr>
        <p:spPr>
          <a:xfrm>
            <a:off x="671993" y="5604236"/>
            <a:ext cx="6654637"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IT-216</a:t>
            </a:r>
            <a:r>
              <a:rPr lang="en-US" sz="2000" dirty="0">
                <a:latin typeface="Proxima Nova Rg" panose="02000506030000020004" pitchFamily="50" charset="0"/>
              </a:rPr>
              <a:t>, </a:t>
            </a:r>
            <a:r>
              <a:rPr lang="en-US" sz="2000" i="1" dirty="0">
                <a:latin typeface="Proxima Nova Rg" panose="02000506030000020004" pitchFamily="50" charset="0"/>
              </a:rPr>
              <a:t>Claim for Child and Dependent Care Credit</a:t>
            </a:r>
          </a:p>
        </p:txBody>
      </p:sp>
    </p:spTree>
    <p:extLst>
      <p:ext uri="{BB962C8B-B14F-4D97-AF65-F5344CB8AC3E}">
        <p14:creationId xmlns:p14="http://schemas.microsoft.com/office/powerpoint/2010/main" val="23907742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D421-C864-42A6-D3DE-05593E8AECEA}"/>
              </a:ext>
            </a:extLst>
          </p:cNvPr>
          <p:cNvSpPr>
            <a:spLocks noGrp="1"/>
          </p:cNvSpPr>
          <p:nvPr>
            <p:ph type="title"/>
          </p:nvPr>
        </p:nvSpPr>
        <p:spPr/>
        <p:txBody>
          <a:bodyPr/>
          <a:lstStyle/>
          <a:p>
            <a:r>
              <a:rPr lang="en-US" dirty="0"/>
              <a:t>College Tuition Credit or Itemized Deduction</a:t>
            </a:r>
          </a:p>
        </p:txBody>
      </p:sp>
      <p:sp>
        <p:nvSpPr>
          <p:cNvPr id="4" name="Text Placeholder 3">
            <a:extLst>
              <a:ext uri="{FF2B5EF4-FFF2-40B4-BE49-F238E27FC236}">
                <a16:creationId xmlns:a16="http://schemas.microsoft.com/office/drawing/2014/main" id="{498AEED4-8F48-5A56-5C3A-17D641FE2DB6}"/>
              </a:ext>
            </a:extLst>
          </p:cNvPr>
          <p:cNvSpPr>
            <a:spLocks noGrp="1"/>
          </p:cNvSpPr>
          <p:nvPr>
            <p:ph type="body" sz="quarter" idx="12"/>
          </p:nvPr>
        </p:nvSpPr>
        <p:spPr>
          <a:xfrm>
            <a:off x="766809" y="1110344"/>
            <a:ext cx="10217368" cy="4200640"/>
          </a:xfrm>
        </p:spPr>
        <p:txBody>
          <a:bodyPr/>
          <a:lstStyle/>
          <a:p>
            <a:r>
              <a:rPr lang="en-US" sz="2200" dirty="0"/>
              <a:t>The college tuition credit or itemized deduction is allowed for qualified college tuition expenses paid for an eligible student.</a:t>
            </a:r>
          </a:p>
          <a:p>
            <a:r>
              <a:rPr lang="en-US" sz="2200" b="1" dirty="0">
                <a:solidFill>
                  <a:srgbClr val="0B5D66"/>
                </a:solidFill>
              </a:rPr>
              <a:t>College tuition credit </a:t>
            </a:r>
            <a:r>
              <a:rPr lang="en-US" sz="2200" dirty="0"/>
              <a:t>is limited to $400 per eligible student and to full-year NYS residents only.  </a:t>
            </a:r>
          </a:p>
          <a:p>
            <a:pPr lvl="1"/>
            <a:r>
              <a:rPr lang="en-US" sz="2000" dirty="0"/>
              <a:t>If the college tuition credit is more than the tax for the tax year, the excess credit will be refunded without interest.</a:t>
            </a:r>
          </a:p>
          <a:p>
            <a:r>
              <a:rPr lang="en-US" sz="2200" b="1" dirty="0">
                <a:solidFill>
                  <a:srgbClr val="0B5D66"/>
                </a:solidFill>
              </a:rPr>
              <a:t>College tuition itemized deduction </a:t>
            </a:r>
            <a:r>
              <a:rPr lang="en-US" sz="2200" dirty="0"/>
              <a:t>is for taxpayers who itemized their deductions on the NYS return, the maximum deduction is $10,000 for each eligible student.</a:t>
            </a:r>
          </a:p>
        </p:txBody>
      </p:sp>
      <p:sp>
        <p:nvSpPr>
          <p:cNvPr id="8" name="Text Placeholder 2">
            <a:extLst>
              <a:ext uri="{FF2B5EF4-FFF2-40B4-BE49-F238E27FC236}">
                <a16:creationId xmlns:a16="http://schemas.microsoft.com/office/drawing/2014/main" id="{045C4293-00FC-EEBF-D825-1104EBF2BDD5}"/>
              </a:ext>
            </a:extLst>
          </p:cNvPr>
          <p:cNvSpPr txBox="1">
            <a:spLocks/>
          </p:cNvSpPr>
          <p:nvPr/>
        </p:nvSpPr>
        <p:spPr>
          <a:xfrm>
            <a:off x="934212" y="4660757"/>
            <a:ext cx="10323576" cy="504496"/>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Note: </a:t>
            </a:r>
            <a:r>
              <a:rPr lang="en-US" sz="2000" b="0" dirty="0">
                <a:solidFill>
                  <a:schemeClr val="tx1"/>
                </a:solidFill>
              </a:rPr>
              <a:t>Taxpayers may claim either the credit or the deduction, but not both</a:t>
            </a:r>
            <a:r>
              <a:rPr lang="en-US" sz="2200" b="0" dirty="0">
                <a:solidFill>
                  <a:schemeClr val="tx1"/>
                </a:solidFill>
              </a:rPr>
              <a:t>.</a:t>
            </a:r>
            <a:r>
              <a:rPr lang="en-US" sz="2200" dirty="0">
                <a:solidFill>
                  <a:schemeClr val="tx1"/>
                </a:solidFill>
              </a:rPr>
              <a:t> </a:t>
            </a:r>
          </a:p>
          <a:p>
            <a:r>
              <a:rPr lang="en-US" sz="2200" dirty="0"/>
              <a:t> </a:t>
            </a:r>
          </a:p>
        </p:txBody>
      </p:sp>
      <p:sp>
        <p:nvSpPr>
          <p:cNvPr id="5" name="Freeform: Shape 4">
            <a:extLst>
              <a:ext uri="{FF2B5EF4-FFF2-40B4-BE49-F238E27FC236}">
                <a16:creationId xmlns:a16="http://schemas.microsoft.com/office/drawing/2014/main" id="{27342415-7FE6-21FA-45EE-AA6ECB25490E}"/>
              </a:ext>
            </a:extLst>
          </p:cNvPr>
          <p:cNvSpPr/>
          <p:nvPr/>
        </p:nvSpPr>
        <p:spPr>
          <a:xfrm>
            <a:off x="108857" y="5524017"/>
            <a:ext cx="8469086" cy="560547"/>
          </a:xfrm>
          <a:custGeom>
            <a:avLst/>
            <a:gdLst>
              <a:gd name="connsiteX0" fmla="*/ 0 w 6906986"/>
              <a:gd name="connsiteY0" fmla="*/ 0 h 560547"/>
              <a:gd name="connsiteX1" fmla="*/ 6633610 w 6906986"/>
              <a:gd name="connsiteY1" fmla="*/ 7642 h 560547"/>
              <a:gd name="connsiteX2" fmla="*/ 6906986 w 6906986"/>
              <a:gd name="connsiteY2" fmla="*/ 281018 h 560547"/>
              <a:gd name="connsiteX3" fmla="*/ 6906985 w 6906986"/>
              <a:gd name="connsiteY3" fmla="*/ 281018 h 560547"/>
              <a:gd name="connsiteX4" fmla="*/ 6633609 w 6906986"/>
              <a:gd name="connsiteY4" fmla="*/ 554394 h 560547"/>
              <a:gd name="connsiteX5" fmla="*/ 0 w 6906986"/>
              <a:gd name="connsiteY5" fmla="*/ 560547 h 56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986" h="560547">
                <a:moveTo>
                  <a:pt x="0" y="0"/>
                </a:moveTo>
                <a:lnTo>
                  <a:pt x="6633610" y="7642"/>
                </a:lnTo>
                <a:cubicBezTo>
                  <a:pt x="6784591" y="7642"/>
                  <a:pt x="6906986" y="130037"/>
                  <a:pt x="6906986" y="281018"/>
                </a:cubicBezTo>
                <a:lnTo>
                  <a:pt x="6906985" y="281018"/>
                </a:lnTo>
                <a:cubicBezTo>
                  <a:pt x="6906985" y="431999"/>
                  <a:pt x="6784590" y="554394"/>
                  <a:pt x="6633609" y="554394"/>
                </a:cubicBezTo>
                <a:lnTo>
                  <a:pt x="0" y="560547"/>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Graphic 5">
            <a:extLst>
              <a:ext uri="{FF2B5EF4-FFF2-40B4-BE49-F238E27FC236}">
                <a16:creationId xmlns:a16="http://schemas.microsoft.com/office/drawing/2014/main" id="{D8AE59ED-63AA-BC61-8640-AC937D6BB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
        <p:nvSpPr>
          <p:cNvPr id="7" name="TextBox 6">
            <a:extLst>
              <a:ext uri="{FF2B5EF4-FFF2-40B4-BE49-F238E27FC236}">
                <a16:creationId xmlns:a16="http://schemas.microsoft.com/office/drawing/2014/main" id="{3D4059DE-77C5-16C9-58B6-6F66A4E74917}"/>
              </a:ext>
            </a:extLst>
          </p:cNvPr>
          <p:cNvSpPr txBox="1"/>
          <p:nvPr/>
        </p:nvSpPr>
        <p:spPr>
          <a:xfrm>
            <a:off x="671993" y="5604236"/>
            <a:ext cx="7905950"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IT-272</a:t>
            </a:r>
            <a:r>
              <a:rPr lang="en-US" sz="2000" dirty="0">
                <a:latin typeface="Proxima Nova Rg" panose="02000506030000020004" pitchFamily="50" charset="0"/>
              </a:rPr>
              <a:t>, </a:t>
            </a:r>
            <a:r>
              <a:rPr lang="en-US" sz="2000" i="1" dirty="0">
                <a:latin typeface="Proxima Nova Rg" panose="02000506030000020004" pitchFamily="50" charset="0"/>
              </a:rPr>
              <a:t>Claim for College Tuition Credit or Itemized Deduction</a:t>
            </a:r>
          </a:p>
        </p:txBody>
      </p:sp>
    </p:spTree>
    <p:extLst>
      <p:ext uri="{BB962C8B-B14F-4D97-AF65-F5344CB8AC3E}">
        <p14:creationId xmlns:p14="http://schemas.microsoft.com/office/powerpoint/2010/main" val="2690499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4980-A577-943B-2CEF-FDC97FDAC449}"/>
              </a:ext>
            </a:extLst>
          </p:cNvPr>
          <p:cNvSpPr>
            <a:spLocks noGrp="1"/>
          </p:cNvSpPr>
          <p:nvPr>
            <p:ph type="title"/>
          </p:nvPr>
        </p:nvSpPr>
        <p:spPr/>
        <p:txBody>
          <a:bodyPr/>
          <a:lstStyle/>
          <a:p>
            <a:r>
              <a:rPr lang="en-US" sz="2800" dirty="0"/>
              <a:t>Qualified Tuition Expenses </a:t>
            </a:r>
            <a:endParaRPr lang="en-US" dirty="0"/>
          </a:p>
        </p:txBody>
      </p:sp>
      <p:sp>
        <p:nvSpPr>
          <p:cNvPr id="4" name="Text Placeholder 3">
            <a:extLst>
              <a:ext uri="{FF2B5EF4-FFF2-40B4-BE49-F238E27FC236}">
                <a16:creationId xmlns:a16="http://schemas.microsoft.com/office/drawing/2014/main" id="{0A4E0E62-2DDD-587A-C6A5-0D007597E3B2}"/>
              </a:ext>
            </a:extLst>
          </p:cNvPr>
          <p:cNvSpPr>
            <a:spLocks noGrp="1"/>
          </p:cNvSpPr>
          <p:nvPr>
            <p:ph type="body" sz="quarter" idx="12"/>
          </p:nvPr>
        </p:nvSpPr>
        <p:spPr>
          <a:xfrm>
            <a:off x="617692" y="1099457"/>
            <a:ext cx="10515600" cy="5059605"/>
          </a:xfrm>
        </p:spPr>
        <p:txBody>
          <a:bodyPr/>
          <a:lstStyle/>
          <a:p>
            <a:pPr>
              <a:spcBef>
                <a:spcPts val="2400"/>
              </a:spcBef>
            </a:pPr>
            <a:r>
              <a:rPr lang="en-US" dirty="0"/>
              <a:t>Qualified college tuition expenses include only tuition paid for the </a:t>
            </a:r>
            <a:r>
              <a:rPr lang="en-US" b="1" dirty="0">
                <a:solidFill>
                  <a:srgbClr val="0B5D66"/>
                </a:solidFill>
              </a:rPr>
              <a:t>undergraduate enrollment </a:t>
            </a:r>
            <a:r>
              <a:rPr lang="en-US" dirty="0"/>
              <a:t>or attendance of the student at an institution of higher education.</a:t>
            </a:r>
          </a:p>
          <a:p>
            <a:pPr>
              <a:spcBef>
                <a:spcPts val="600"/>
              </a:spcBef>
            </a:pPr>
            <a:r>
              <a:rPr lang="en-US" dirty="0">
                <a:latin typeface="Proxima Nova Rg" panose="02000506030000020004" charset="0"/>
              </a:rPr>
              <a:t>Qualified college tuition expenses</a:t>
            </a:r>
            <a:r>
              <a:rPr lang="en-US" b="1" i="1" dirty="0">
                <a:latin typeface="Proxima Nova Rg" panose="02000506030000020004" charset="0"/>
              </a:rPr>
              <a:t> </a:t>
            </a:r>
            <a:r>
              <a:rPr lang="en-US" dirty="0">
                <a:latin typeface="Proxima Nova Rg" panose="02000506030000020004" charset="0"/>
              </a:rPr>
              <a:t>do </a:t>
            </a:r>
            <a:r>
              <a:rPr lang="en-US" b="1" dirty="0">
                <a:solidFill>
                  <a:srgbClr val="0B5D66"/>
                </a:solidFill>
                <a:latin typeface="Proxima Nova Rg" panose="02000506030000020004" charset="0"/>
              </a:rPr>
              <a:t>not</a:t>
            </a:r>
            <a:r>
              <a:rPr lang="en-US" dirty="0">
                <a:latin typeface="Proxima Nova Rg" panose="02000506030000020004" charset="0"/>
              </a:rPr>
              <a:t> include: </a:t>
            </a:r>
          </a:p>
          <a:p>
            <a:pPr lvl="1"/>
            <a:r>
              <a:rPr lang="en-US" dirty="0"/>
              <a:t>tuition paid through scholarships or other financial aid that need not be repaid;</a:t>
            </a:r>
          </a:p>
          <a:p>
            <a:pPr lvl="1"/>
            <a:r>
              <a:rPr lang="en-US" dirty="0"/>
              <a:t>amounts paid for room and board, and other similar personal or living expenses;</a:t>
            </a:r>
          </a:p>
          <a:p>
            <a:pPr lvl="1"/>
            <a:r>
              <a:rPr lang="en-US" dirty="0"/>
              <a:t>amounts paid for books, supplies, equipment, and nonacademic activities, even if required by the school; or</a:t>
            </a:r>
          </a:p>
          <a:p>
            <a:pPr lvl="1"/>
            <a:r>
              <a:rPr lang="en-US" dirty="0"/>
              <a:t>expenses reimbursed to you by your employer.</a:t>
            </a:r>
          </a:p>
          <a:p>
            <a:pPr marL="521208" lvl="1" indent="0">
              <a:buNone/>
            </a:pPr>
            <a:endParaRPr lang="en-US" dirty="0"/>
          </a:p>
        </p:txBody>
      </p:sp>
    </p:spTree>
    <p:extLst>
      <p:ext uri="{BB962C8B-B14F-4D97-AF65-F5344CB8AC3E}">
        <p14:creationId xmlns:p14="http://schemas.microsoft.com/office/powerpoint/2010/main" val="31224516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702EA-CADC-A43A-1FC1-3D843AD1F5FE}"/>
              </a:ext>
            </a:extLst>
          </p:cNvPr>
          <p:cNvSpPr>
            <a:spLocks noGrp="1"/>
          </p:cNvSpPr>
          <p:nvPr>
            <p:ph type="title"/>
          </p:nvPr>
        </p:nvSpPr>
        <p:spPr>
          <a:xfrm>
            <a:off x="462456" y="177250"/>
            <a:ext cx="11235558" cy="347779"/>
          </a:xfrm>
        </p:spPr>
        <p:txBody>
          <a:bodyPr/>
          <a:lstStyle/>
          <a:p>
            <a:r>
              <a:rPr lang="en-US" sz="2700" dirty="0"/>
              <a:t>Volunteer Firefighter and Ambulance Worker Credit</a:t>
            </a:r>
          </a:p>
        </p:txBody>
      </p:sp>
      <p:sp>
        <p:nvSpPr>
          <p:cNvPr id="3" name="Text Placeholder 2">
            <a:extLst>
              <a:ext uri="{FF2B5EF4-FFF2-40B4-BE49-F238E27FC236}">
                <a16:creationId xmlns:a16="http://schemas.microsoft.com/office/drawing/2014/main" id="{CABFB08C-CEAB-B78F-104B-32E19FBEF05F}"/>
              </a:ext>
            </a:extLst>
          </p:cNvPr>
          <p:cNvSpPr>
            <a:spLocks noGrp="1"/>
          </p:cNvSpPr>
          <p:nvPr>
            <p:ph type="body" sz="quarter" idx="11"/>
          </p:nvPr>
        </p:nvSpPr>
        <p:spPr>
          <a:xfrm>
            <a:off x="671993" y="1160124"/>
            <a:ext cx="8972621" cy="503021"/>
          </a:xfrm>
        </p:spPr>
        <p:txBody>
          <a:bodyPr/>
          <a:lstStyle/>
          <a:p>
            <a:r>
              <a:rPr lang="en-US" dirty="0"/>
              <a:t>Taxpayers are eligible for this refundable credit if they:</a:t>
            </a:r>
          </a:p>
        </p:txBody>
      </p:sp>
      <p:sp>
        <p:nvSpPr>
          <p:cNvPr id="4" name="Text Placeholder 3">
            <a:extLst>
              <a:ext uri="{FF2B5EF4-FFF2-40B4-BE49-F238E27FC236}">
                <a16:creationId xmlns:a16="http://schemas.microsoft.com/office/drawing/2014/main" id="{956D6044-A691-24AC-12F6-63DBDDD5E45A}"/>
              </a:ext>
            </a:extLst>
          </p:cNvPr>
          <p:cNvSpPr>
            <a:spLocks noGrp="1"/>
          </p:cNvSpPr>
          <p:nvPr>
            <p:ph type="body" sz="quarter" idx="12"/>
          </p:nvPr>
        </p:nvSpPr>
        <p:spPr>
          <a:xfrm>
            <a:off x="723901" y="1753929"/>
            <a:ext cx="10154306" cy="2524157"/>
          </a:xfrm>
        </p:spPr>
        <p:txBody>
          <a:bodyPr/>
          <a:lstStyle/>
          <a:p>
            <a:r>
              <a:rPr lang="en-US" dirty="0"/>
              <a:t>were an active volunteer firefighter or volunteer ambulance worker, </a:t>
            </a:r>
            <a:r>
              <a:rPr lang="en-US" b="1" dirty="0"/>
              <a:t>and</a:t>
            </a:r>
            <a:endParaRPr lang="en-US" dirty="0"/>
          </a:p>
          <a:p>
            <a:r>
              <a:rPr lang="en-US" dirty="0"/>
              <a:t>were a resident of New York State.</a:t>
            </a:r>
          </a:p>
          <a:p>
            <a:pPr lvl="1">
              <a:spcBef>
                <a:spcPts val="600"/>
              </a:spcBef>
            </a:pPr>
            <a:r>
              <a:rPr lang="en-US" b="1" dirty="0"/>
              <a:t>Note:</a:t>
            </a:r>
            <a:r>
              <a:rPr lang="en-US" dirty="0"/>
              <a:t> Taxpayers </a:t>
            </a:r>
            <a:r>
              <a:rPr lang="en-US" b="1" dirty="0"/>
              <a:t>cannot claim</a:t>
            </a:r>
            <a:r>
              <a:rPr lang="en-US" dirty="0"/>
              <a:t> this credit if you receive a real property tax exemption that relates to your volunteer service. However, if the property has multiple owners, the owner(s) whose volunteer service was not the basis of the exemption may be eligible to claim the credit.</a:t>
            </a:r>
          </a:p>
        </p:txBody>
      </p:sp>
      <p:sp>
        <p:nvSpPr>
          <p:cNvPr id="6" name="TextBox 5">
            <a:extLst>
              <a:ext uri="{FF2B5EF4-FFF2-40B4-BE49-F238E27FC236}">
                <a16:creationId xmlns:a16="http://schemas.microsoft.com/office/drawing/2014/main" id="{284A66A6-FE5E-7E19-354E-0DE094A7CB7D}"/>
              </a:ext>
            </a:extLst>
          </p:cNvPr>
          <p:cNvSpPr txBox="1"/>
          <p:nvPr/>
        </p:nvSpPr>
        <p:spPr>
          <a:xfrm>
            <a:off x="723901" y="4256959"/>
            <a:ext cx="10154305" cy="830997"/>
          </a:xfrm>
          <a:prstGeom prst="rect">
            <a:avLst/>
          </a:prstGeom>
          <a:noFill/>
        </p:spPr>
        <p:txBody>
          <a:bodyPr wrap="square">
            <a:spAutoFit/>
          </a:bodyPr>
          <a:lstStyle/>
          <a:p>
            <a:r>
              <a:rPr lang="en-US" sz="2400" b="1" i="0" dirty="0">
                <a:solidFill>
                  <a:srgbClr val="0B5D66"/>
                </a:solidFill>
                <a:effectLst/>
                <a:latin typeface="Proxima Nova Rg" panose="02000506030000020004" charset="0"/>
              </a:rPr>
              <a:t>Credit amount: </a:t>
            </a:r>
            <a:r>
              <a:rPr lang="en-US" sz="2400" b="0" i="0" dirty="0">
                <a:solidFill>
                  <a:srgbClr val="111111"/>
                </a:solidFill>
                <a:effectLst/>
                <a:latin typeface="Proxima Nova Rg" panose="02000506030000020004" charset="0"/>
              </a:rPr>
              <a:t>$200 ($400 for married filing joint taxpayers where both spouses are eligible). </a:t>
            </a:r>
            <a:endParaRPr lang="en-US" sz="2400" dirty="0">
              <a:latin typeface="Proxima Nova Rg" panose="02000506030000020004" charset="0"/>
            </a:endParaRPr>
          </a:p>
        </p:txBody>
      </p:sp>
      <p:sp>
        <p:nvSpPr>
          <p:cNvPr id="7" name="Freeform: Shape 6">
            <a:extLst>
              <a:ext uri="{FF2B5EF4-FFF2-40B4-BE49-F238E27FC236}">
                <a16:creationId xmlns:a16="http://schemas.microsoft.com/office/drawing/2014/main" id="{8484B81C-42E0-70BE-2B43-592DD984B4B2}"/>
              </a:ext>
            </a:extLst>
          </p:cNvPr>
          <p:cNvSpPr/>
          <p:nvPr/>
        </p:nvSpPr>
        <p:spPr>
          <a:xfrm>
            <a:off x="27027" y="5506986"/>
            <a:ext cx="8972621" cy="560547"/>
          </a:xfrm>
          <a:custGeom>
            <a:avLst/>
            <a:gdLst>
              <a:gd name="connsiteX0" fmla="*/ 0 w 6906986"/>
              <a:gd name="connsiteY0" fmla="*/ 0 h 560547"/>
              <a:gd name="connsiteX1" fmla="*/ 6633610 w 6906986"/>
              <a:gd name="connsiteY1" fmla="*/ 7642 h 560547"/>
              <a:gd name="connsiteX2" fmla="*/ 6906986 w 6906986"/>
              <a:gd name="connsiteY2" fmla="*/ 281018 h 560547"/>
              <a:gd name="connsiteX3" fmla="*/ 6906985 w 6906986"/>
              <a:gd name="connsiteY3" fmla="*/ 281018 h 560547"/>
              <a:gd name="connsiteX4" fmla="*/ 6633609 w 6906986"/>
              <a:gd name="connsiteY4" fmla="*/ 554394 h 560547"/>
              <a:gd name="connsiteX5" fmla="*/ 0 w 6906986"/>
              <a:gd name="connsiteY5" fmla="*/ 560547 h 56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986" h="560547">
                <a:moveTo>
                  <a:pt x="0" y="0"/>
                </a:moveTo>
                <a:lnTo>
                  <a:pt x="6633610" y="7642"/>
                </a:lnTo>
                <a:cubicBezTo>
                  <a:pt x="6784591" y="7642"/>
                  <a:pt x="6906986" y="130037"/>
                  <a:pt x="6906986" y="281018"/>
                </a:cubicBezTo>
                <a:lnTo>
                  <a:pt x="6906985" y="281018"/>
                </a:lnTo>
                <a:cubicBezTo>
                  <a:pt x="6906985" y="431999"/>
                  <a:pt x="6784590" y="554394"/>
                  <a:pt x="6633609" y="554394"/>
                </a:cubicBezTo>
                <a:lnTo>
                  <a:pt x="0" y="560547"/>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Graphic 7">
            <a:extLst>
              <a:ext uri="{FF2B5EF4-FFF2-40B4-BE49-F238E27FC236}">
                <a16:creationId xmlns:a16="http://schemas.microsoft.com/office/drawing/2014/main" id="{DB1300F0-BA35-06AC-03D9-A9A40E4A34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
        <p:nvSpPr>
          <p:cNvPr id="9" name="TextBox 8">
            <a:extLst>
              <a:ext uri="{FF2B5EF4-FFF2-40B4-BE49-F238E27FC236}">
                <a16:creationId xmlns:a16="http://schemas.microsoft.com/office/drawing/2014/main" id="{5172301B-B49F-ADE0-A4FA-DF33785BCA37}"/>
              </a:ext>
            </a:extLst>
          </p:cNvPr>
          <p:cNvSpPr txBox="1"/>
          <p:nvPr/>
        </p:nvSpPr>
        <p:spPr>
          <a:xfrm>
            <a:off x="723901" y="5603118"/>
            <a:ext cx="9495264"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IT-245</a:t>
            </a:r>
            <a:r>
              <a:rPr lang="en-US" sz="2000" dirty="0">
                <a:latin typeface="Proxima Nova Rg" panose="02000506030000020004" pitchFamily="50" charset="0"/>
              </a:rPr>
              <a:t>, </a:t>
            </a:r>
            <a:r>
              <a:rPr lang="en-US" i="1" dirty="0">
                <a:latin typeface="Proxima Nova Rg" panose="02000506030000020004" charset="0"/>
              </a:rPr>
              <a:t>Claim for Volunteer Firefighters' and Ambulance Workers' Credit</a:t>
            </a:r>
            <a:endParaRPr lang="en-US" sz="2000" i="1" dirty="0">
              <a:latin typeface="Proxima Nova Rg" panose="02000506030000020004" charset="0"/>
            </a:endParaRPr>
          </a:p>
        </p:txBody>
      </p:sp>
    </p:spTree>
    <p:extLst>
      <p:ext uri="{BB962C8B-B14F-4D97-AF65-F5344CB8AC3E}">
        <p14:creationId xmlns:p14="http://schemas.microsoft.com/office/powerpoint/2010/main" val="27390321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EBF1B-F89A-6D26-95AC-1BDAF97AAC60}"/>
              </a:ext>
            </a:extLst>
          </p:cNvPr>
          <p:cNvSpPr>
            <a:spLocks noGrp="1"/>
          </p:cNvSpPr>
          <p:nvPr>
            <p:ph type="title"/>
          </p:nvPr>
        </p:nvSpPr>
        <p:spPr/>
        <p:txBody>
          <a:bodyPr/>
          <a:lstStyle/>
          <a:p>
            <a:r>
              <a:rPr lang="en-US" dirty="0"/>
              <a:t>Nursing Home Assessment Credit </a:t>
            </a:r>
          </a:p>
        </p:txBody>
      </p:sp>
      <p:sp>
        <p:nvSpPr>
          <p:cNvPr id="4" name="Text Placeholder 3">
            <a:extLst>
              <a:ext uri="{FF2B5EF4-FFF2-40B4-BE49-F238E27FC236}">
                <a16:creationId xmlns:a16="http://schemas.microsoft.com/office/drawing/2014/main" id="{BFE79952-E119-E3BD-D228-2575B49A2408}"/>
              </a:ext>
            </a:extLst>
          </p:cNvPr>
          <p:cNvSpPr>
            <a:spLocks noGrp="1"/>
          </p:cNvSpPr>
          <p:nvPr>
            <p:ph type="body" sz="quarter" idx="12"/>
          </p:nvPr>
        </p:nvSpPr>
        <p:spPr>
          <a:xfrm>
            <a:off x="617693" y="1393371"/>
            <a:ext cx="9777038" cy="4171967"/>
          </a:xfrm>
        </p:spPr>
        <p:txBody>
          <a:bodyPr/>
          <a:lstStyle/>
          <a:p>
            <a:r>
              <a:rPr lang="en-US" dirty="0"/>
              <a:t>This refundable credit is available if taxpayers paid the nursing home assessment imposed on a New York State nursing home.</a:t>
            </a:r>
          </a:p>
          <a:p>
            <a:r>
              <a:rPr lang="en-US" dirty="0"/>
              <a:t>This credit is equal to the 6% base-rate portion of the assessment that you directly paid during the year. </a:t>
            </a:r>
          </a:p>
          <a:p>
            <a:r>
              <a:rPr lang="en-US" dirty="0"/>
              <a:t>The amount of this assessment is on the billing statement or other statements provided to a resident by the nursing home.</a:t>
            </a:r>
          </a:p>
          <a:p>
            <a:pPr lvl="1"/>
            <a:r>
              <a:rPr lang="en-US" dirty="0"/>
              <a:t>It is </a:t>
            </a:r>
            <a:r>
              <a:rPr lang="en-US" b="1" dirty="0"/>
              <a:t>not</a:t>
            </a:r>
            <a:r>
              <a:rPr lang="en-US" dirty="0"/>
              <a:t> the amount of total care expenses paid during the year. </a:t>
            </a:r>
          </a:p>
          <a:p>
            <a:pPr marL="64008" indent="0">
              <a:buNone/>
            </a:pPr>
            <a:endParaRPr lang="en-US" dirty="0"/>
          </a:p>
        </p:txBody>
      </p:sp>
      <p:sp>
        <p:nvSpPr>
          <p:cNvPr id="7" name="Freeform: Shape 6">
            <a:extLst>
              <a:ext uri="{FF2B5EF4-FFF2-40B4-BE49-F238E27FC236}">
                <a16:creationId xmlns:a16="http://schemas.microsoft.com/office/drawing/2014/main" id="{47198D89-3CDD-9BF7-DC61-57BD66458078}"/>
              </a:ext>
            </a:extLst>
          </p:cNvPr>
          <p:cNvSpPr/>
          <p:nvPr/>
        </p:nvSpPr>
        <p:spPr>
          <a:xfrm>
            <a:off x="0" y="5513452"/>
            <a:ext cx="6966858" cy="560547"/>
          </a:xfrm>
          <a:custGeom>
            <a:avLst/>
            <a:gdLst>
              <a:gd name="connsiteX0" fmla="*/ 0 w 6906986"/>
              <a:gd name="connsiteY0" fmla="*/ 0 h 560547"/>
              <a:gd name="connsiteX1" fmla="*/ 6633610 w 6906986"/>
              <a:gd name="connsiteY1" fmla="*/ 7642 h 560547"/>
              <a:gd name="connsiteX2" fmla="*/ 6906986 w 6906986"/>
              <a:gd name="connsiteY2" fmla="*/ 281018 h 560547"/>
              <a:gd name="connsiteX3" fmla="*/ 6906985 w 6906986"/>
              <a:gd name="connsiteY3" fmla="*/ 281018 h 560547"/>
              <a:gd name="connsiteX4" fmla="*/ 6633609 w 6906986"/>
              <a:gd name="connsiteY4" fmla="*/ 554394 h 560547"/>
              <a:gd name="connsiteX5" fmla="*/ 0 w 6906986"/>
              <a:gd name="connsiteY5" fmla="*/ 560547 h 56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986" h="560547">
                <a:moveTo>
                  <a:pt x="0" y="0"/>
                </a:moveTo>
                <a:lnTo>
                  <a:pt x="6633610" y="7642"/>
                </a:lnTo>
                <a:cubicBezTo>
                  <a:pt x="6784591" y="7642"/>
                  <a:pt x="6906986" y="130037"/>
                  <a:pt x="6906986" y="281018"/>
                </a:cubicBezTo>
                <a:lnTo>
                  <a:pt x="6906985" y="281018"/>
                </a:lnTo>
                <a:cubicBezTo>
                  <a:pt x="6906985" y="431999"/>
                  <a:pt x="6784590" y="554394"/>
                  <a:pt x="6633609" y="554394"/>
                </a:cubicBezTo>
                <a:lnTo>
                  <a:pt x="0" y="560547"/>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a:extLst>
              <a:ext uri="{FF2B5EF4-FFF2-40B4-BE49-F238E27FC236}">
                <a16:creationId xmlns:a16="http://schemas.microsoft.com/office/drawing/2014/main" id="{23667E16-8D8F-A716-80EA-3E6452130D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
        <p:nvSpPr>
          <p:cNvPr id="9" name="TextBox 8">
            <a:extLst>
              <a:ext uri="{FF2B5EF4-FFF2-40B4-BE49-F238E27FC236}">
                <a16:creationId xmlns:a16="http://schemas.microsoft.com/office/drawing/2014/main" id="{CD508F48-18C9-465C-4148-6D723F2B45BB}"/>
              </a:ext>
            </a:extLst>
          </p:cNvPr>
          <p:cNvSpPr txBox="1"/>
          <p:nvPr/>
        </p:nvSpPr>
        <p:spPr>
          <a:xfrm>
            <a:off x="723901" y="5603118"/>
            <a:ext cx="6242957"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IT-258</a:t>
            </a:r>
            <a:r>
              <a:rPr lang="en-US" sz="2000" dirty="0">
                <a:latin typeface="Proxima Nova Rg" panose="02000506030000020004" pitchFamily="50" charset="0"/>
              </a:rPr>
              <a:t>, </a:t>
            </a:r>
            <a:r>
              <a:rPr lang="en-US" i="1" dirty="0">
                <a:latin typeface="Proxima Nova Rg" panose="02000506030000020004" charset="0"/>
              </a:rPr>
              <a:t>Claim for Nursing Home Assessment Credit</a:t>
            </a:r>
            <a:endParaRPr lang="en-US" sz="2000" i="1" dirty="0">
              <a:latin typeface="Proxima Nova Rg" panose="02000506030000020004" charset="0"/>
            </a:endParaRPr>
          </a:p>
        </p:txBody>
      </p:sp>
    </p:spTree>
    <p:extLst>
      <p:ext uri="{BB962C8B-B14F-4D97-AF65-F5344CB8AC3E}">
        <p14:creationId xmlns:p14="http://schemas.microsoft.com/office/powerpoint/2010/main" val="17676542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B648-E08B-88D3-94F0-9D7C9F0EEE07}"/>
              </a:ext>
            </a:extLst>
          </p:cNvPr>
          <p:cNvSpPr>
            <a:spLocks noGrp="1"/>
          </p:cNvSpPr>
          <p:nvPr>
            <p:ph type="title"/>
          </p:nvPr>
        </p:nvSpPr>
        <p:spPr/>
        <p:txBody>
          <a:bodyPr/>
          <a:lstStyle/>
          <a:p>
            <a:r>
              <a:rPr lang="en-US" sz="2800" spc="-50" dirty="0"/>
              <a:t>Long-Term Care Insurance Credit</a:t>
            </a:r>
            <a:endParaRPr lang="en-US" dirty="0"/>
          </a:p>
        </p:txBody>
      </p:sp>
      <p:sp>
        <p:nvSpPr>
          <p:cNvPr id="4" name="Text Placeholder 3">
            <a:extLst>
              <a:ext uri="{FF2B5EF4-FFF2-40B4-BE49-F238E27FC236}">
                <a16:creationId xmlns:a16="http://schemas.microsoft.com/office/drawing/2014/main" id="{C11274A7-5096-6FD0-4E00-F7864E1B3409}"/>
              </a:ext>
            </a:extLst>
          </p:cNvPr>
          <p:cNvSpPr>
            <a:spLocks noGrp="1"/>
          </p:cNvSpPr>
          <p:nvPr>
            <p:ph type="body" sz="quarter" idx="12"/>
          </p:nvPr>
        </p:nvSpPr>
        <p:spPr>
          <a:xfrm>
            <a:off x="702878" y="1404258"/>
            <a:ext cx="10041321" cy="4161080"/>
          </a:xfrm>
        </p:spPr>
        <p:txBody>
          <a:bodyPr/>
          <a:lstStyle/>
          <a:p>
            <a:r>
              <a:rPr lang="en-US" sz="2200" dirty="0"/>
              <a:t>This credit is for premiums paid for qualified long-term care insurance policies.</a:t>
            </a:r>
          </a:p>
          <a:p>
            <a:r>
              <a:rPr lang="en-US" sz="2200" dirty="0"/>
              <a:t>The credit is equal to 20% of the premiums paid during the tax year for the purchase of or for continuing coverage under a qualifying long-term care insurance policy.</a:t>
            </a:r>
          </a:p>
          <a:p>
            <a:r>
              <a:rPr lang="en-US" sz="2200" dirty="0"/>
              <a:t>Credit is only available to taxpayers with a NYAGI less than $250,000.</a:t>
            </a:r>
          </a:p>
          <a:p>
            <a:r>
              <a:rPr lang="en-US" sz="2200" dirty="0"/>
              <a:t>The credit amount cannot exceed $1,500 per return.</a:t>
            </a:r>
          </a:p>
        </p:txBody>
      </p:sp>
      <p:sp>
        <p:nvSpPr>
          <p:cNvPr id="5" name="Freeform: Shape 4">
            <a:extLst>
              <a:ext uri="{FF2B5EF4-FFF2-40B4-BE49-F238E27FC236}">
                <a16:creationId xmlns:a16="http://schemas.microsoft.com/office/drawing/2014/main" id="{477044C9-3776-1261-875C-404EEF583468}"/>
              </a:ext>
            </a:extLst>
          </p:cNvPr>
          <p:cNvSpPr/>
          <p:nvPr/>
        </p:nvSpPr>
        <p:spPr>
          <a:xfrm>
            <a:off x="0" y="5513452"/>
            <a:ext cx="6966858" cy="560547"/>
          </a:xfrm>
          <a:custGeom>
            <a:avLst/>
            <a:gdLst>
              <a:gd name="connsiteX0" fmla="*/ 0 w 6906986"/>
              <a:gd name="connsiteY0" fmla="*/ 0 h 560547"/>
              <a:gd name="connsiteX1" fmla="*/ 6633610 w 6906986"/>
              <a:gd name="connsiteY1" fmla="*/ 7642 h 560547"/>
              <a:gd name="connsiteX2" fmla="*/ 6906986 w 6906986"/>
              <a:gd name="connsiteY2" fmla="*/ 281018 h 560547"/>
              <a:gd name="connsiteX3" fmla="*/ 6906985 w 6906986"/>
              <a:gd name="connsiteY3" fmla="*/ 281018 h 560547"/>
              <a:gd name="connsiteX4" fmla="*/ 6633609 w 6906986"/>
              <a:gd name="connsiteY4" fmla="*/ 554394 h 560547"/>
              <a:gd name="connsiteX5" fmla="*/ 0 w 6906986"/>
              <a:gd name="connsiteY5" fmla="*/ 560547 h 56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986" h="560547">
                <a:moveTo>
                  <a:pt x="0" y="0"/>
                </a:moveTo>
                <a:lnTo>
                  <a:pt x="6633610" y="7642"/>
                </a:lnTo>
                <a:cubicBezTo>
                  <a:pt x="6784591" y="7642"/>
                  <a:pt x="6906986" y="130037"/>
                  <a:pt x="6906986" y="281018"/>
                </a:cubicBezTo>
                <a:lnTo>
                  <a:pt x="6906985" y="281018"/>
                </a:lnTo>
                <a:cubicBezTo>
                  <a:pt x="6906985" y="431999"/>
                  <a:pt x="6784590" y="554394"/>
                  <a:pt x="6633609" y="554394"/>
                </a:cubicBezTo>
                <a:lnTo>
                  <a:pt x="0" y="560547"/>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FBF6B49F-7B3B-5103-6701-EBC164509D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
        <p:nvSpPr>
          <p:cNvPr id="7" name="TextBox 6">
            <a:extLst>
              <a:ext uri="{FF2B5EF4-FFF2-40B4-BE49-F238E27FC236}">
                <a16:creationId xmlns:a16="http://schemas.microsoft.com/office/drawing/2014/main" id="{AA12816C-53E5-8DF4-3465-59BD09F3ADE0}"/>
              </a:ext>
            </a:extLst>
          </p:cNvPr>
          <p:cNvSpPr txBox="1"/>
          <p:nvPr/>
        </p:nvSpPr>
        <p:spPr>
          <a:xfrm>
            <a:off x="723901" y="5603118"/>
            <a:ext cx="6242957"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IT-249</a:t>
            </a:r>
            <a:r>
              <a:rPr lang="en-US" sz="2000" dirty="0">
                <a:latin typeface="Proxima Nova Rg" panose="02000506030000020004" pitchFamily="50" charset="0"/>
              </a:rPr>
              <a:t>, </a:t>
            </a:r>
            <a:r>
              <a:rPr lang="en-US" i="1" dirty="0">
                <a:latin typeface="Proxima Nova Rg" panose="02000506030000020004" charset="0"/>
              </a:rPr>
              <a:t>Claim for Long-Term Care Insurance Credit </a:t>
            </a:r>
            <a:endParaRPr lang="en-US" sz="2000" i="1" dirty="0">
              <a:latin typeface="Proxima Nova Rg" panose="02000506030000020004" charset="0"/>
            </a:endParaRPr>
          </a:p>
        </p:txBody>
      </p:sp>
    </p:spTree>
    <p:extLst>
      <p:ext uri="{BB962C8B-B14F-4D97-AF65-F5344CB8AC3E}">
        <p14:creationId xmlns:p14="http://schemas.microsoft.com/office/powerpoint/2010/main" val="14349620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B551B-0A75-8F88-EF4B-C3E9746FB30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47783F7-3B88-EECE-0890-9B637A3181A6}"/>
              </a:ext>
            </a:extLst>
          </p:cNvPr>
          <p:cNvSpPr>
            <a:spLocks noGrp="1"/>
          </p:cNvSpPr>
          <p:nvPr>
            <p:ph type="title"/>
          </p:nvPr>
        </p:nvSpPr>
        <p:spPr/>
        <p:txBody>
          <a:bodyPr/>
          <a:lstStyle/>
          <a:p>
            <a:r>
              <a:rPr lang="en-US" dirty="0"/>
              <a:t>Real Property Tax Credit </a:t>
            </a:r>
            <a:endParaRPr lang="en-US" sz="2000" b="0" i="1" dirty="0"/>
          </a:p>
        </p:txBody>
      </p:sp>
      <p:sp>
        <p:nvSpPr>
          <p:cNvPr id="8" name="Text Placeholder 7">
            <a:extLst>
              <a:ext uri="{FF2B5EF4-FFF2-40B4-BE49-F238E27FC236}">
                <a16:creationId xmlns:a16="http://schemas.microsoft.com/office/drawing/2014/main" id="{27C19894-5D28-2FB1-27E3-1F7C60611849}"/>
              </a:ext>
            </a:extLst>
          </p:cNvPr>
          <p:cNvSpPr>
            <a:spLocks noGrp="1"/>
          </p:cNvSpPr>
          <p:nvPr>
            <p:ph type="body" sz="quarter" idx="12"/>
          </p:nvPr>
        </p:nvSpPr>
        <p:spPr>
          <a:xfrm>
            <a:off x="723900" y="1513952"/>
            <a:ext cx="9649810" cy="3011235"/>
          </a:xfrm>
        </p:spPr>
        <p:txBody>
          <a:bodyPr/>
          <a:lstStyle/>
          <a:p>
            <a:pPr>
              <a:spcBef>
                <a:spcPts val="800"/>
              </a:spcBef>
              <a:spcAft>
                <a:spcPts val="800"/>
              </a:spcAft>
            </a:pPr>
            <a:r>
              <a:rPr lang="en-US" dirty="0"/>
              <a:t>For tax years beginning on or </a:t>
            </a:r>
            <a:r>
              <a:rPr lang="en-US" dirty="0">
                <a:solidFill>
                  <a:schemeClr val="tx1">
                    <a:lumMod val="95000"/>
                    <a:lumOff val="5000"/>
                  </a:schemeClr>
                </a:solidFill>
              </a:rPr>
              <a:t>after January 1, 2025, </a:t>
            </a:r>
            <a:r>
              <a:rPr lang="en-US" dirty="0"/>
              <a:t>eligibility for the credit is based on federal adjusted gross income (FAGI) instead of household gross income. </a:t>
            </a:r>
          </a:p>
          <a:p>
            <a:pPr>
              <a:spcBef>
                <a:spcPts val="800"/>
              </a:spcBef>
              <a:spcAft>
                <a:spcPts val="800"/>
              </a:spcAft>
            </a:pPr>
            <a:r>
              <a:rPr lang="en-US" dirty="0"/>
              <a:t>The household concept for determining qualifying taxes and splitting the credit has been eliminated.   </a:t>
            </a:r>
          </a:p>
          <a:p>
            <a:pPr>
              <a:spcBef>
                <a:spcPts val="800"/>
              </a:spcBef>
              <a:spcAft>
                <a:spcPts val="800"/>
              </a:spcAft>
            </a:pPr>
            <a:r>
              <a:rPr lang="en-US" dirty="0"/>
              <a:t>The credit brackets have been condensed, and the credit amount is now a flat amount based on FAGI.  </a:t>
            </a:r>
          </a:p>
          <a:p>
            <a:endParaRPr lang="en-US" dirty="0"/>
          </a:p>
        </p:txBody>
      </p:sp>
      <p:sp>
        <p:nvSpPr>
          <p:cNvPr id="12" name="Freeform: Shape 11">
            <a:extLst>
              <a:ext uri="{FF2B5EF4-FFF2-40B4-BE49-F238E27FC236}">
                <a16:creationId xmlns:a16="http://schemas.microsoft.com/office/drawing/2014/main" id="{90006D53-EF63-565A-6432-C1D53A67DEE2}"/>
              </a:ext>
            </a:extLst>
          </p:cNvPr>
          <p:cNvSpPr/>
          <p:nvPr/>
        </p:nvSpPr>
        <p:spPr>
          <a:xfrm>
            <a:off x="0" y="5514110"/>
            <a:ext cx="6335486" cy="559359"/>
          </a:xfrm>
          <a:custGeom>
            <a:avLst/>
            <a:gdLst>
              <a:gd name="connsiteX0" fmla="*/ 0 w 6335486"/>
              <a:gd name="connsiteY0" fmla="*/ 0 h 559359"/>
              <a:gd name="connsiteX1" fmla="*/ 6062110 w 6335486"/>
              <a:gd name="connsiteY1" fmla="*/ 6984 h 559359"/>
              <a:gd name="connsiteX2" fmla="*/ 6335486 w 6335486"/>
              <a:gd name="connsiteY2" fmla="*/ 280360 h 559359"/>
              <a:gd name="connsiteX3" fmla="*/ 6335485 w 6335486"/>
              <a:gd name="connsiteY3" fmla="*/ 280360 h 559359"/>
              <a:gd name="connsiteX4" fmla="*/ 6062109 w 6335486"/>
              <a:gd name="connsiteY4" fmla="*/ 553736 h 559359"/>
              <a:gd name="connsiteX5" fmla="*/ 0 w 6335486"/>
              <a:gd name="connsiteY5" fmla="*/ 559359 h 55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5486" h="559359">
                <a:moveTo>
                  <a:pt x="0" y="0"/>
                </a:moveTo>
                <a:lnTo>
                  <a:pt x="6062110" y="6984"/>
                </a:lnTo>
                <a:cubicBezTo>
                  <a:pt x="6213091" y="6984"/>
                  <a:pt x="6335486" y="129379"/>
                  <a:pt x="6335486" y="280360"/>
                </a:cubicBezTo>
                <a:lnTo>
                  <a:pt x="6335485" y="280360"/>
                </a:lnTo>
                <a:cubicBezTo>
                  <a:pt x="6335485" y="431341"/>
                  <a:pt x="6213090" y="553736"/>
                  <a:pt x="6062109" y="553736"/>
                </a:cubicBezTo>
                <a:lnTo>
                  <a:pt x="0" y="559359"/>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E1BC7A5-B33C-4EE0-948C-46E772D38F1E}"/>
              </a:ext>
            </a:extLst>
          </p:cNvPr>
          <p:cNvSpPr txBox="1"/>
          <p:nvPr/>
        </p:nvSpPr>
        <p:spPr>
          <a:xfrm>
            <a:off x="671994" y="5604236"/>
            <a:ext cx="5498591"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IT-214</a:t>
            </a:r>
            <a:r>
              <a:rPr lang="en-US" sz="2000" dirty="0">
                <a:latin typeface="Proxima Nova Rg" panose="02000506030000020004" pitchFamily="50" charset="0"/>
              </a:rPr>
              <a:t>, </a:t>
            </a:r>
            <a:r>
              <a:rPr lang="en-US" sz="2000" i="1" dirty="0">
                <a:latin typeface="Proxima Nova Rg" panose="02000506030000020004" pitchFamily="50" charset="0"/>
              </a:rPr>
              <a:t>Claim for Real Property Tax Credit</a:t>
            </a:r>
          </a:p>
        </p:txBody>
      </p:sp>
      <p:pic>
        <p:nvPicPr>
          <p:cNvPr id="6" name="Graphic 5">
            <a:extLst>
              <a:ext uri="{FF2B5EF4-FFF2-40B4-BE49-F238E27FC236}">
                <a16:creationId xmlns:a16="http://schemas.microsoft.com/office/drawing/2014/main" id="{45671A1E-3D62-6C6C-047E-2A8DA8DC85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1777376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CCBF4-528F-DC64-A7BA-2050B41C6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BA158-6E4A-1643-2B32-FB270272045F}"/>
              </a:ext>
            </a:extLst>
          </p:cNvPr>
          <p:cNvSpPr>
            <a:spLocks noGrp="1"/>
          </p:cNvSpPr>
          <p:nvPr>
            <p:ph type="title"/>
          </p:nvPr>
        </p:nvSpPr>
        <p:spPr/>
        <p:txBody>
          <a:bodyPr/>
          <a:lstStyle/>
          <a:p>
            <a:r>
              <a:rPr lang="en-US" dirty="0"/>
              <a:t>Volunteer Packets and Forms </a:t>
            </a:r>
          </a:p>
        </p:txBody>
      </p:sp>
      <p:sp>
        <p:nvSpPr>
          <p:cNvPr id="3" name="Text Placeholder 2">
            <a:extLst>
              <a:ext uri="{FF2B5EF4-FFF2-40B4-BE49-F238E27FC236}">
                <a16:creationId xmlns:a16="http://schemas.microsoft.com/office/drawing/2014/main" id="{4F09EAA3-C026-5B68-C439-FEAE5F449A41}"/>
              </a:ext>
            </a:extLst>
          </p:cNvPr>
          <p:cNvSpPr>
            <a:spLocks noGrp="1"/>
          </p:cNvSpPr>
          <p:nvPr>
            <p:ph type="body" sz="quarter" idx="11"/>
          </p:nvPr>
        </p:nvSpPr>
        <p:spPr>
          <a:xfrm>
            <a:off x="617693" y="1292663"/>
            <a:ext cx="9318044" cy="503021"/>
          </a:xfrm>
        </p:spPr>
        <p:txBody>
          <a:bodyPr/>
          <a:lstStyle/>
          <a:p>
            <a:r>
              <a:rPr lang="en-US" dirty="0"/>
              <a:t>Request volunteer packets and forms: </a:t>
            </a:r>
          </a:p>
        </p:txBody>
      </p:sp>
      <p:sp>
        <p:nvSpPr>
          <p:cNvPr id="4" name="Text Placeholder 3">
            <a:extLst>
              <a:ext uri="{FF2B5EF4-FFF2-40B4-BE49-F238E27FC236}">
                <a16:creationId xmlns:a16="http://schemas.microsoft.com/office/drawing/2014/main" id="{21D27A69-89DD-402D-1BBD-50F71419C996}"/>
              </a:ext>
            </a:extLst>
          </p:cNvPr>
          <p:cNvSpPr>
            <a:spLocks noGrp="1"/>
          </p:cNvSpPr>
          <p:nvPr>
            <p:ph type="body" sz="quarter" idx="12"/>
          </p:nvPr>
        </p:nvSpPr>
        <p:spPr>
          <a:xfrm>
            <a:off x="617693" y="1795684"/>
            <a:ext cx="9964814" cy="3530696"/>
          </a:xfrm>
        </p:spPr>
        <p:txBody>
          <a:bodyPr/>
          <a:lstStyle/>
          <a:p>
            <a:r>
              <a:rPr lang="en-US" b="1" dirty="0"/>
              <a:t>Send requests to</a:t>
            </a:r>
            <a:r>
              <a:rPr lang="en-US" dirty="0"/>
              <a:t>: </a:t>
            </a:r>
            <a:r>
              <a:rPr lang="en-US" dirty="0">
                <a:solidFill>
                  <a:schemeClr val="tx1">
                    <a:lumMod val="95000"/>
                    <a:lumOff val="5000"/>
                  </a:schemeClr>
                </a:solidFill>
              </a:rPr>
              <a:t>taxpartners@tax.ny.gov </a:t>
            </a:r>
          </a:p>
          <a:p>
            <a:r>
              <a:rPr lang="en-US" b="1" dirty="0">
                <a:solidFill>
                  <a:schemeClr val="tx1">
                    <a:lumMod val="95000"/>
                    <a:lumOff val="5000"/>
                  </a:schemeClr>
                </a:solidFill>
              </a:rPr>
              <a:t>Include the following information</a:t>
            </a:r>
            <a:r>
              <a:rPr lang="en-US" dirty="0">
                <a:solidFill>
                  <a:schemeClr val="tx1">
                    <a:lumMod val="95000"/>
                    <a:lumOff val="5000"/>
                  </a:schemeClr>
                </a:solidFill>
              </a:rPr>
              <a:t>: </a:t>
            </a:r>
          </a:p>
          <a:p>
            <a:pPr lvl="1">
              <a:spcBef>
                <a:spcPts val="600"/>
              </a:spcBef>
            </a:pPr>
            <a:r>
              <a:rPr lang="en-US" dirty="0"/>
              <a:t>Your name, email, and address (physical addresses only, no PO boxes)</a:t>
            </a:r>
          </a:p>
          <a:p>
            <a:pPr lvl="1">
              <a:spcBef>
                <a:spcPts val="1000"/>
              </a:spcBef>
            </a:pPr>
            <a:r>
              <a:rPr lang="en-US" dirty="0"/>
              <a:t>Number of </a:t>
            </a:r>
            <a:r>
              <a:rPr lang="en-US" i="1" dirty="0"/>
              <a:t>2025 Free Filing Assistance Volunteer Packets</a:t>
            </a:r>
            <a:r>
              <a:rPr lang="en-US" b="1" i="1" dirty="0"/>
              <a:t> </a:t>
            </a:r>
            <a:r>
              <a:rPr lang="en-US" dirty="0"/>
              <a:t>(5 maximum)</a:t>
            </a:r>
          </a:p>
          <a:p>
            <a:pPr lvl="1">
              <a:spcBef>
                <a:spcPts val="1000"/>
              </a:spcBef>
            </a:pPr>
            <a:r>
              <a:rPr lang="en-US" dirty="0"/>
              <a:t>Form type and quantity (TP-301 and NYC-210 only)</a:t>
            </a:r>
          </a:p>
          <a:p>
            <a:pPr marL="64008" indent="0">
              <a:buNone/>
            </a:pPr>
            <a:endParaRPr lang="en-US" dirty="0">
              <a:solidFill>
                <a:srgbClr val="0B5D66"/>
              </a:solidFill>
            </a:endParaRPr>
          </a:p>
        </p:txBody>
      </p:sp>
    </p:spTree>
    <p:extLst>
      <p:ext uri="{BB962C8B-B14F-4D97-AF65-F5344CB8AC3E}">
        <p14:creationId xmlns:p14="http://schemas.microsoft.com/office/powerpoint/2010/main" val="11153372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2E43F-626C-577C-C4D2-3827558672B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0EFCDFD-8317-59DA-1937-DE2EE579B757}"/>
              </a:ext>
            </a:extLst>
          </p:cNvPr>
          <p:cNvSpPr>
            <a:spLocks noGrp="1"/>
          </p:cNvSpPr>
          <p:nvPr>
            <p:ph type="title"/>
          </p:nvPr>
        </p:nvSpPr>
        <p:spPr>
          <a:xfrm>
            <a:off x="560543" y="177250"/>
            <a:ext cx="10515600" cy="347779"/>
          </a:xfrm>
        </p:spPr>
        <p:txBody>
          <a:bodyPr/>
          <a:lstStyle/>
          <a:p>
            <a:r>
              <a:rPr lang="en-US" dirty="0"/>
              <a:t> New York City Income Tax Elimination Credit</a:t>
            </a:r>
            <a:endParaRPr lang="en-US" sz="2000" b="0" i="1" dirty="0"/>
          </a:p>
        </p:txBody>
      </p:sp>
      <p:sp>
        <p:nvSpPr>
          <p:cNvPr id="4" name="Text Placeholder 7">
            <a:extLst>
              <a:ext uri="{FF2B5EF4-FFF2-40B4-BE49-F238E27FC236}">
                <a16:creationId xmlns:a16="http://schemas.microsoft.com/office/drawing/2014/main" id="{96ABF6E7-6EA4-FE94-0790-6B43AD1F0D7D}"/>
              </a:ext>
            </a:extLst>
          </p:cNvPr>
          <p:cNvSpPr txBox="1">
            <a:spLocks/>
          </p:cNvSpPr>
          <p:nvPr/>
        </p:nvSpPr>
        <p:spPr>
          <a:xfrm>
            <a:off x="703030" y="1284126"/>
            <a:ext cx="9789310" cy="3629588"/>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tax years beginning on or after </a:t>
            </a:r>
            <a:r>
              <a:rPr lang="en-US" dirty="0">
                <a:solidFill>
                  <a:schemeClr val="tx1">
                    <a:lumMod val="95000"/>
                    <a:lumOff val="5000"/>
                  </a:schemeClr>
                </a:solidFill>
              </a:rPr>
              <a:t>January 1, 2025</a:t>
            </a:r>
            <a:r>
              <a:rPr lang="en-US" dirty="0"/>
              <a:t>, a new credit is available to eligible taxpayers that may reduce or eliminate their New York City resident income tax liability.</a:t>
            </a:r>
          </a:p>
          <a:p>
            <a:r>
              <a:rPr lang="en-US" dirty="0"/>
              <a:t>An eligible taxpayer is a New York City resident, who claims at least one or more dependents, with a FAGI no more than $5,000 above the applicable income threshold.</a:t>
            </a:r>
          </a:p>
          <a:p>
            <a:r>
              <a:rPr lang="en-US" dirty="0"/>
              <a:t>The taxpayer cannot claim either the New York City or New York State Pass-through entity tax (PTET) credit and cannot have more than $10,000 in investment income. </a:t>
            </a:r>
          </a:p>
          <a:p>
            <a:pPr marL="64008" indent="0">
              <a:buNone/>
            </a:pPr>
            <a:endParaRPr lang="en-US" dirty="0"/>
          </a:p>
        </p:txBody>
      </p:sp>
      <p:sp>
        <p:nvSpPr>
          <p:cNvPr id="12" name="Freeform: Shape 11">
            <a:extLst>
              <a:ext uri="{FF2B5EF4-FFF2-40B4-BE49-F238E27FC236}">
                <a16:creationId xmlns:a16="http://schemas.microsoft.com/office/drawing/2014/main" id="{273C0617-4297-1720-24E8-E8DD4B3136B5}"/>
              </a:ext>
            </a:extLst>
          </p:cNvPr>
          <p:cNvSpPr/>
          <p:nvPr/>
        </p:nvSpPr>
        <p:spPr>
          <a:xfrm>
            <a:off x="1" y="5512792"/>
            <a:ext cx="7479323" cy="561738"/>
          </a:xfrm>
          <a:custGeom>
            <a:avLst/>
            <a:gdLst>
              <a:gd name="connsiteX0" fmla="*/ 0 w 7479323"/>
              <a:gd name="connsiteY0" fmla="*/ 0 h 561738"/>
              <a:gd name="connsiteX1" fmla="*/ 7205947 w 7479323"/>
              <a:gd name="connsiteY1" fmla="*/ 8302 h 561738"/>
              <a:gd name="connsiteX2" fmla="*/ 7479323 w 7479323"/>
              <a:gd name="connsiteY2" fmla="*/ 281678 h 561738"/>
              <a:gd name="connsiteX3" fmla="*/ 7479322 w 7479323"/>
              <a:gd name="connsiteY3" fmla="*/ 281678 h 561738"/>
              <a:gd name="connsiteX4" fmla="*/ 7205946 w 7479323"/>
              <a:gd name="connsiteY4" fmla="*/ 555054 h 561738"/>
              <a:gd name="connsiteX5" fmla="*/ 0 w 7479323"/>
              <a:gd name="connsiteY5" fmla="*/ 561738 h 56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9323" h="561738">
                <a:moveTo>
                  <a:pt x="0" y="0"/>
                </a:moveTo>
                <a:lnTo>
                  <a:pt x="7205947" y="8302"/>
                </a:lnTo>
                <a:cubicBezTo>
                  <a:pt x="7356928" y="8302"/>
                  <a:pt x="7479323" y="130697"/>
                  <a:pt x="7479323" y="281678"/>
                </a:cubicBezTo>
                <a:lnTo>
                  <a:pt x="7479322" y="281678"/>
                </a:lnTo>
                <a:cubicBezTo>
                  <a:pt x="7479322" y="432659"/>
                  <a:pt x="7356927" y="555054"/>
                  <a:pt x="7205946" y="555054"/>
                </a:cubicBezTo>
                <a:lnTo>
                  <a:pt x="0" y="561738"/>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5698C39E-7E11-FDA7-15DE-9FABE330C3D6}"/>
              </a:ext>
            </a:extLst>
          </p:cNvPr>
          <p:cNvSpPr txBox="1"/>
          <p:nvPr/>
        </p:nvSpPr>
        <p:spPr>
          <a:xfrm>
            <a:off x="671994" y="5604236"/>
            <a:ext cx="6642427"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IT-270</a:t>
            </a:r>
            <a:r>
              <a:rPr lang="en-US" sz="2000" dirty="0">
                <a:latin typeface="Proxima Nova Rg" panose="02000506030000020004" pitchFamily="50" charset="0"/>
              </a:rPr>
              <a:t>, </a:t>
            </a:r>
            <a:r>
              <a:rPr lang="en-US" sz="2000" i="1" dirty="0">
                <a:latin typeface="Proxima Nova Rg" panose="02000506030000020004" pitchFamily="50" charset="0"/>
              </a:rPr>
              <a:t>New York City Income Tax Elimination Credit </a:t>
            </a:r>
          </a:p>
        </p:txBody>
      </p:sp>
      <p:pic>
        <p:nvPicPr>
          <p:cNvPr id="10" name="Graphic 9">
            <a:extLst>
              <a:ext uri="{FF2B5EF4-FFF2-40B4-BE49-F238E27FC236}">
                <a16:creationId xmlns:a16="http://schemas.microsoft.com/office/drawing/2014/main" id="{80DCFB36-4FAE-9AFB-2722-AE3717E3F0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39844305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762F0B03-FA34-D6EF-FE43-65C74751571B}"/>
              </a:ext>
            </a:extLst>
          </p:cNvPr>
          <p:cNvSpPr>
            <a:spLocks noGrp="1"/>
          </p:cNvSpPr>
          <p:nvPr>
            <p:ph type="title"/>
          </p:nvPr>
        </p:nvSpPr>
        <p:spPr>
          <a:xfrm>
            <a:off x="617538" y="177800"/>
            <a:ext cx="10515600" cy="347663"/>
          </a:xfrm>
        </p:spPr>
        <p:txBody>
          <a:bodyPr/>
          <a:lstStyle/>
          <a:p>
            <a:r>
              <a:rPr lang="en-US" dirty="0"/>
              <a:t> New York City Income Tax Elimination Credit </a:t>
            </a:r>
            <a:endParaRPr lang="en-US" sz="2000" b="0" i="1" dirty="0"/>
          </a:p>
        </p:txBody>
      </p:sp>
      <p:sp>
        <p:nvSpPr>
          <p:cNvPr id="8" name="Text Placeholder 2">
            <a:extLst>
              <a:ext uri="{FF2B5EF4-FFF2-40B4-BE49-F238E27FC236}">
                <a16:creationId xmlns:a16="http://schemas.microsoft.com/office/drawing/2014/main" id="{80D8B398-CA16-44EC-0BE9-D69A524E46AB}"/>
              </a:ext>
            </a:extLst>
          </p:cNvPr>
          <p:cNvSpPr>
            <a:spLocks noGrp="1"/>
          </p:cNvSpPr>
          <p:nvPr>
            <p:ph type="body" sz="quarter" idx="11"/>
          </p:nvPr>
        </p:nvSpPr>
        <p:spPr>
          <a:xfrm>
            <a:off x="1187755" y="974028"/>
            <a:ext cx="9816488" cy="503021"/>
          </a:xfrm>
        </p:spPr>
        <p:txBody>
          <a:bodyPr/>
          <a:lstStyle/>
          <a:p>
            <a:pPr algn="ctr"/>
            <a:r>
              <a:rPr lang="en-US" dirty="0"/>
              <a:t>Income Threshold Table </a:t>
            </a:r>
          </a:p>
        </p:txBody>
      </p:sp>
      <p:graphicFrame>
        <p:nvGraphicFramePr>
          <p:cNvPr id="9" name="Content Placeholder 3">
            <a:extLst>
              <a:ext uri="{FF2B5EF4-FFF2-40B4-BE49-F238E27FC236}">
                <a16:creationId xmlns:a16="http://schemas.microsoft.com/office/drawing/2014/main" id="{A3789468-9951-DAA0-6489-65FCF4E37A82}"/>
              </a:ext>
            </a:extLst>
          </p:cNvPr>
          <p:cNvGraphicFramePr>
            <a:graphicFrameLocks/>
          </p:cNvGraphicFramePr>
          <p:nvPr/>
        </p:nvGraphicFramePr>
        <p:xfrm>
          <a:off x="1855305" y="1477049"/>
          <a:ext cx="8534400" cy="4628861"/>
        </p:xfrm>
        <a:graphic>
          <a:graphicData uri="http://schemas.openxmlformats.org/drawingml/2006/table">
            <a:tbl>
              <a:tblPr firstRow="1" bandRow="1">
                <a:tableStyleId>{5C22544A-7EE6-4342-B048-85BDC9FD1C3A}</a:tableStyleId>
              </a:tblPr>
              <a:tblGrid>
                <a:gridCol w="2252445">
                  <a:extLst>
                    <a:ext uri="{9D8B030D-6E8A-4147-A177-3AD203B41FA5}">
                      <a16:colId xmlns:a16="http://schemas.microsoft.com/office/drawing/2014/main" val="3790707725"/>
                    </a:ext>
                  </a:extLst>
                </a:gridCol>
                <a:gridCol w="2208196">
                  <a:extLst>
                    <a:ext uri="{9D8B030D-6E8A-4147-A177-3AD203B41FA5}">
                      <a16:colId xmlns:a16="http://schemas.microsoft.com/office/drawing/2014/main" val="1376021576"/>
                    </a:ext>
                  </a:extLst>
                </a:gridCol>
                <a:gridCol w="1981783">
                  <a:extLst>
                    <a:ext uri="{9D8B030D-6E8A-4147-A177-3AD203B41FA5}">
                      <a16:colId xmlns:a16="http://schemas.microsoft.com/office/drawing/2014/main" val="2578034182"/>
                    </a:ext>
                  </a:extLst>
                </a:gridCol>
                <a:gridCol w="2091976">
                  <a:extLst>
                    <a:ext uri="{9D8B030D-6E8A-4147-A177-3AD203B41FA5}">
                      <a16:colId xmlns:a16="http://schemas.microsoft.com/office/drawing/2014/main" val="251655251"/>
                    </a:ext>
                  </a:extLst>
                </a:gridCol>
              </a:tblGrid>
              <a:tr h="594554">
                <a:tc gridSpan="2">
                  <a:txBody>
                    <a:bodyPr/>
                    <a:lstStyle/>
                    <a:p>
                      <a:pPr algn="ctr" fontAlgn="t"/>
                      <a:r>
                        <a:rPr lang="en-US" sz="2000" b="1" i="0" u="none" strike="noStrike" dirty="0">
                          <a:solidFill>
                            <a:schemeClr val="bg1"/>
                          </a:solidFill>
                          <a:effectLst/>
                          <a:latin typeface="Proxima Nova Rg" panose="02000506030000020004" charset="0"/>
                        </a:rPr>
                        <a:t>Married filing joint return or                                     Qualifying surviving spouse</a:t>
                      </a:r>
                    </a:p>
                  </a:txBody>
                  <a:tcPr marL="9525" marR="9525" marT="9525" marB="0"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B5D66"/>
                    </a:solidFill>
                  </a:tcPr>
                </a:tc>
                <a:tc hMerge="1">
                  <a:txBody>
                    <a:bodyPr/>
                    <a:lstStyle/>
                    <a:p>
                      <a:pPr algn="l" fontAlgn="t"/>
                      <a:endParaRPr lang="en-US" sz="1100" b="0" i="0" u="none" strike="noStrike" dirty="0">
                        <a:solidFill>
                          <a:srgbClr val="000000"/>
                        </a:solidFill>
                        <a:effectLst/>
                        <a:latin typeface="Aptos Narrow" panose="020B0004020202020204" pitchFamily="34" charset="0"/>
                      </a:endParaRPr>
                    </a:p>
                  </a:txBody>
                  <a:tcPr marL="9525" marR="9525" marT="9525" marB="0">
                    <a:solidFill>
                      <a:srgbClr val="0A5D65"/>
                    </a:solidFill>
                  </a:tcPr>
                </a:tc>
                <a:tc gridSpan="2">
                  <a:txBody>
                    <a:bodyPr/>
                    <a:lstStyle/>
                    <a:p>
                      <a:pPr algn="ctr" fontAlgn="b"/>
                      <a:r>
                        <a:rPr lang="en-US" sz="2000" b="1" i="0" u="none" strike="noStrike" dirty="0">
                          <a:solidFill>
                            <a:schemeClr val="bg1"/>
                          </a:solidFill>
                          <a:effectLst/>
                          <a:latin typeface="Proxima Nova Rg" panose="02000506030000020004" charset="0"/>
                        </a:rPr>
                        <a:t>Married filing separate return,                                           Single or Head of household</a:t>
                      </a:r>
                    </a:p>
                  </a:txBody>
                  <a:tcPr marL="9525" marR="9525" marT="9525" marB="0" anchor="ctr" anchorCtr="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B5D66"/>
                    </a:solidFill>
                  </a:tcPr>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9525" marR="9525" marT="9525" marB="0" anchor="b">
                    <a:solidFill>
                      <a:srgbClr val="0A5D65"/>
                    </a:solidFill>
                  </a:tcPr>
                </a:tc>
                <a:extLst>
                  <a:ext uri="{0D108BD9-81ED-4DB2-BD59-A6C34878D82A}">
                    <a16:rowId xmlns:a16="http://schemas.microsoft.com/office/drawing/2014/main" val="1811217460"/>
                  </a:ext>
                </a:extLst>
              </a:tr>
              <a:tr h="616875">
                <a:tc>
                  <a:txBody>
                    <a:bodyPr/>
                    <a:lstStyle/>
                    <a:p>
                      <a:pPr lvl="0" algn="l" fontAlgn="t"/>
                      <a:r>
                        <a:rPr lang="en-US" sz="2000" b="1" dirty="0">
                          <a:effectLst/>
                          <a:latin typeface="Proxima Nova Rg" panose="02000506030000020004" pitchFamily="50" charset="0"/>
                        </a:rPr>
                        <a:t>Number of dependents</a:t>
                      </a:r>
                    </a:p>
                  </a:txBody>
                  <a:tcPr marL="3657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DED"/>
                    </a:solidFill>
                  </a:tcPr>
                </a:tc>
                <a:tc>
                  <a:txBody>
                    <a:bodyPr/>
                    <a:lstStyle/>
                    <a:p>
                      <a:pPr lvl="0" algn="l" fontAlgn="t"/>
                      <a:r>
                        <a:rPr lang="en-US" sz="2000" b="1" dirty="0">
                          <a:effectLst/>
                          <a:latin typeface="Proxima Nova Rg" panose="02000506030000020004" pitchFamily="50" charset="0"/>
                        </a:rPr>
                        <a:t>Income Threshold</a:t>
                      </a:r>
                    </a:p>
                  </a:txBody>
                  <a:tcPr marL="3657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DED"/>
                    </a:solidFill>
                  </a:tcPr>
                </a:tc>
                <a:tc>
                  <a:txBody>
                    <a:bodyPr/>
                    <a:lstStyle/>
                    <a:p>
                      <a:pPr lvl="0" algn="l" fontAlgn="t"/>
                      <a:r>
                        <a:rPr lang="en-US" sz="2000" b="1" dirty="0">
                          <a:effectLst/>
                          <a:latin typeface="Proxima Nova Rg" panose="02000506030000020004" pitchFamily="50" charset="0"/>
                        </a:rPr>
                        <a:t>Number of dependents</a:t>
                      </a:r>
                    </a:p>
                  </a:txBody>
                  <a:tcPr marL="3657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DED"/>
                    </a:solidFill>
                  </a:tcPr>
                </a:tc>
                <a:tc>
                  <a:txBody>
                    <a:bodyPr/>
                    <a:lstStyle/>
                    <a:p>
                      <a:pPr lvl="0" algn="l" fontAlgn="t"/>
                      <a:r>
                        <a:rPr lang="en-US" sz="2000" b="1" dirty="0">
                          <a:effectLst/>
                          <a:latin typeface="Proxima Nova Rg" panose="02000506030000020004" pitchFamily="50" charset="0"/>
                        </a:rPr>
                        <a:t>Income Threshold </a:t>
                      </a:r>
                    </a:p>
                  </a:txBody>
                  <a:tcPr marL="3657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DED"/>
                    </a:solidFill>
                  </a:tcPr>
                </a:tc>
                <a:extLst>
                  <a:ext uri="{0D108BD9-81ED-4DB2-BD59-A6C34878D82A}">
                    <a16:rowId xmlns:a16="http://schemas.microsoft.com/office/drawing/2014/main" val="2244178958"/>
                  </a:ext>
                </a:extLst>
              </a:tr>
              <a:tr h="413587">
                <a:tc>
                  <a:txBody>
                    <a:bodyPr/>
                    <a:lstStyle/>
                    <a:p>
                      <a:pPr algn="l" fontAlgn="b"/>
                      <a:r>
                        <a:rPr lang="en-US" sz="2000" b="0" i="0" u="none" strike="noStrike" dirty="0">
                          <a:solidFill>
                            <a:srgbClr val="000000"/>
                          </a:solidFill>
                          <a:effectLst/>
                          <a:latin typeface="Proxima Nova Rg" panose="02000506030000020004" charset="0"/>
                        </a:rPr>
                        <a:t>1</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$36,789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lvl="0" algn="ctr" fontAlgn="t"/>
                      <a:r>
                        <a:rPr lang="en-US" sz="2000" dirty="0">
                          <a:effectLst/>
                          <a:latin typeface="Proxima Nova Rg" panose="02000506030000020004" charset="0"/>
                        </a:rPr>
                        <a:t>1</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$31,503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extLst>
                  <a:ext uri="{0D108BD9-81ED-4DB2-BD59-A6C34878D82A}">
                    <a16:rowId xmlns:a16="http://schemas.microsoft.com/office/drawing/2014/main" val="795342939"/>
                  </a:ext>
                </a:extLst>
              </a:tr>
              <a:tr h="413587">
                <a:tc>
                  <a:txBody>
                    <a:bodyPr/>
                    <a:lstStyle/>
                    <a:p>
                      <a:pPr algn="l" fontAlgn="b"/>
                      <a:r>
                        <a:rPr lang="en-US" sz="2000" b="0" i="0" u="none" strike="noStrike" dirty="0">
                          <a:solidFill>
                            <a:srgbClr val="000000"/>
                          </a:solidFill>
                          <a:effectLst/>
                          <a:latin typeface="Proxima Nova Rg" panose="02000506030000020004" charset="0"/>
                        </a:rPr>
                        <a:t>2</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$46,350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lvl="0" algn="ctr" fontAlgn="t"/>
                      <a:r>
                        <a:rPr lang="en-US" sz="2000" dirty="0">
                          <a:effectLst/>
                          <a:latin typeface="Proxima Nova Rg" panose="02000506030000020004" charset="0"/>
                        </a:rPr>
                        <a:t>2</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$36,824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extLst>
                  <a:ext uri="{0D108BD9-81ED-4DB2-BD59-A6C34878D82A}">
                    <a16:rowId xmlns:a16="http://schemas.microsoft.com/office/drawing/2014/main" val="3553271036"/>
                  </a:ext>
                </a:extLst>
              </a:tr>
              <a:tr h="413587">
                <a:tc>
                  <a:txBody>
                    <a:bodyPr/>
                    <a:lstStyle/>
                    <a:p>
                      <a:pPr algn="l" fontAlgn="b"/>
                      <a:r>
                        <a:rPr lang="en-US" sz="2000" b="0" i="0" u="none" strike="noStrike" dirty="0">
                          <a:solidFill>
                            <a:srgbClr val="000000"/>
                          </a:solidFill>
                          <a:effectLst/>
                          <a:latin typeface="Proxima Nova Rg" panose="02000506030000020004" charset="0"/>
                        </a:rPr>
                        <a:t>3</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$54,545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lvl="0" algn="ctr" fontAlgn="t"/>
                      <a:r>
                        <a:rPr lang="en-US" sz="2000" dirty="0">
                          <a:effectLst/>
                          <a:latin typeface="Proxima Nova Rg" panose="02000506030000020004" charset="0"/>
                        </a:rPr>
                        <a:t>3</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$46,512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extLst>
                  <a:ext uri="{0D108BD9-81ED-4DB2-BD59-A6C34878D82A}">
                    <a16:rowId xmlns:a16="http://schemas.microsoft.com/office/drawing/2014/main" val="294676162"/>
                  </a:ext>
                </a:extLst>
              </a:tr>
              <a:tr h="413587">
                <a:tc>
                  <a:txBody>
                    <a:bodyPr/>
                    <a:lstStyle/>
                    <a:p>
                      <a:pPr algn="l" fontAlgn="b"/>
                      <a:r>
                        <a:rPr lang="en-US" sz="2000" b="0" i="0" u="none" strike="noStrike" dirty="0">
                          <a:solidFill>
                            <a:srgbClr val="000000"/>
                          </a:solidFill>
                          <a:effectLst/>
                          <a:latin typeface="Proxima Nova Rg" panose="02000506030000020004" charset="0"/>
                        </a:rPr>
                        <a:t>4</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$61,071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lvl="0" algn="ctr" fontAlgn="t"/>
                      <a:r>
                        <a:rPr lang="en-US" sz="2000" dirty="0">
                          <a:effectLst/>
                          <a:latin typeface="Proxima Nova Rg" panose="02000506030000020004" charset="0"/>
                        </a:rPr>
                        <a:t>4</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$53,711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extLst>
                  <a:ext uri="{0D108BD9-81ED-4DB2-BD59-A6C34878D82A}">
                    <a16:rowId xmlns:a16="http://schemas.microsoft.com/office/drawing/2014/main" val="532043495"/>
                  </a:ext>
                </a:extLst>
              </a:tr>
              <a:tr h="413587">
                <a:tc>
                  <a:txBody>
                    <a:bodyPr/>
                    <a:lstStyle/>
                    <a:p>
                      <a:pPr algn="l" fontAlgn="b"/>
                      <a:r>
                        <a:rPr lang="en-US" sz="2000" b="0" i="0" u="none" strike="noStrike" dirty="0">
                          <a:solidFill>
                            <a:srgbClr val="000000"/>
                          </a:solidFill>
                          <a:effectLst/>
                          <a:latin typeface="Proxima Nova Rg" panose="02000506030000020004" charset="0"/>
                        </a:rPr>
                        <a:t>5</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$68,403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lvl="0" algn="ctr" fontAlgn="t"/>
                      <a:r>
                        <a:rPr lang="en-US" sz="2000" dirty="0">
                          <a:effectLst/>
                          <a:latin typeface="Proxima Nova Rg" panose="02000506030000020004" charset="0"/>
                        </a:rPr>
                        <a:t>5</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$59,928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extLst>
                  <a:ext uri="{0D108BD9-81ED-4DB2-BD59-A6C34878D82A}">
                    <a16:rowId xmlns:a16="http://schemas.microsoft.com/office/drawing/2014/main" val="1995988636"/>
                  </a:ext>
                </a:extLst>
              </a:tr>
              <a:tr h="413587">
                <a:tc>
                  <a:txBody>
                    <a:bodyPr/>
                    <a:lstStyle/>
                    <a:p>
                      <a:pPr algn="l" fontAlgn="b"/>
                      <a:r>
                        <a:rPr lang="en-US" sz="2000" b="0" i="0" u="none" strike="noStrike" dirty="0">
                          <a:solidFill>
                            <a:srgbClr val="000000"/>
                          </a:solidFill>
                          <a:effectLst/>
                          <a:latin typeface="Proxima Nova Rg" panose="02000506030000020004" charset="0"/>
                        </a:rPr>
                        <a:t>6</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$75,204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lvl="0" algn="ctr" fontAlgn="t"/>
                      <a:r>
                        <a:rPr lang="en-US" sz="2000" dirty="0">
                          <a:effectLst/>
                          <a:latin typeface="Proxima Nova Rg" panose="02000506030000020004" charset="0"/>
                        </a:rPr>
                        <a:t>6</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$65,712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extLst>
                  <a:ext uri="{0D108BD9-81ED-4DB2-BD59-A6C34878D82A}">
                    <a16:rowId xmlns:a16="http://schemas.microsoft.com/office/drawing/2014/main" val="959579341"/>
                  </a:ext>
                </a:extLst>
              </a:tr>
              <a:tr h="413587">
                <a:tc>
                  <a:txBody>
                    <a:bodyPr/>
                    <a:lstStyle/>
                    <a:p>
                      <a:pPr algn="l" fontAlgn="b"/>
                      <a:r>
                        <a:rPr lang="en-US" sz="2000" b="0" i="0" u="none" strike="noStrike" dirty="0">
                          <a:solidFill>
                            <a:srgbClr val="000000"/>
                          </a:solidFill>
                          <a:effectLst/>
                          <a:latin typeface="Proxima Nova Rg" panose="02000506030000020004" charset="0"/>
                        </a:rPr>
                        <a:t>7 or more</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$91,902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lvl="0" algn="ctr" fontAlgn="t"/>
                      <a:r>
                        <a:rPr lang="en-US" sz="2000" dirty="0">
                          <a:effectLst/>
                          <a:latin typeface="Proxima Nova Rg" panose="02000506030000020004" charset="0"/>
                        </a:rPr>
                        <a:t>7</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$74,565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extLst>
                  <a:ext uri="{0D108BD9-81ED-4DB2-BD59-A6C34878D82A}">
                    <a16:rowId xmlns:a16="http://schemas.microsoft.com/office/drawing/2014/main" val="1337007010"/>
                  </a:ext>
                </a:extLst>
              </a:tr>
              <a:tr h="413587">
                <a:tc>
                  <a:txBody>
                    <a:bodyPr/>
                    <a:lstStyle/>
                    <a:p>
                      <a:pPr algn="ctr" fontAlgn="b"/>
                      <a:endParaRPr lang="en-US" sz="2000" b="0" i="0" u="none" strike="noStrike" dirty="0">
                        <a:solidFill>
                          <a:srgbClr val="000000"/>
                        </a:solidFill>
                        <a:effectLst/>
                        <a:latin typeface="Proxima Nova Rg" panose="02000506030000020004" charset="0"/>
                      </a:endParaRP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2666A">
                        <a:alpha val="20000"/>
                      </a:srgbClr>
                    </a:solidFill>
                  </a:tcPr>
                </a:tc>
                <a:tc>
                  <a:txBody>
                    <a:bodyPr/>
                    <a:lstStyle/>
                    <a:p>
                      <a:pPr lvl="0" algn="ctr" fontAlgn="t"/>
                      <a:endParaRPr lang="en-US" sz="2000" dirty="0">
                        <a:effectLst/>
                        <a:latin typeface="Proxima Nova Rg" panose="02000506030000020004" charset="0"/>
                      </a:endParaRP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2666A">
                        <a:alpha val="20000"/>
                      </a:srgbClr>
                    </a:solidFill>
                  </a:tcPr>
                </a:tc>
                <a:tc>
                  <a:txBody>
                    <a:bodyPr/>
                    <a:lstStyle/>
                    <a:p>
                      <a:pPr lvl="0" algn="ctr" fontAlgn="t"/>
                      <a:r>
                        <a:rPr lang="en-US" sz="2000" dirty="0">
                          <a:effectLst/>
                          <a:latin typeface="Proxima Nova Rg" panose="02000506030000020004" charset="0"/>
                        </a:rPr>
                        <a:t>8 or more</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$88,361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extLst>
                  <a:ext uri="{0D108BD9-81ED-4DB2-BD59-A6C34878D82A}">
                    <a16:rowId xmlns:a16="http://schemas.microsoft.com/office/drawing/2014/main" val="3727135873"/>
                  </a:ext>
                </a:extLst>
              </a:tr>
            </a:tbl>
          </a:graphicData>
        </a:graphic>
      </p:graphicFrame>
    </p:spTree>
    <p:extLst>
      <p:ext uri="{BB962C8B-B14F-4D97-AF65-F5344CB8AC3E}">
        <p14:creationId xmlns:p14="http://schemas.microsoft.com/office/powerpoint/2010/main" val="38837091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3EF3D-DC88-F8D6-271B-AB4062DFC1A2}"/>
              </a:ext>
            </a:extLst>
          </p:cNvPr>
          <p:cNvSpPr>
            <a:spLocks noGrp="1"/>
          </p:cNvSpPr>
          <p:nvPr>
            <p:ph type="title"/>
          </p:nvPr>
        </p:nvSpPr>
        <p:spPr/>
        <p:txBody>
          <a:bodyPr/>
          <a:lstStyle/>
          <a:p>
            <a:r>
              <a:rPr lang="en-US" dirty="0"/>
              <a:t>Central Business District Toll Credit </a:t>
            </a:r>
            <a:endParaRPr lang="en-US" sz="2000" dirty="0"/>
          </a:p>
        </p:txBody>
      </p:sp>
      <p:sp>
        <p:nvSpPr>
          <p:cNvPr id="3" name="Text Placeholder 2">
            <a:extLst>
              <a:ext uri="{FF2B5EF4-FFF2-40B4-BE49-F238E27FC236}">
                <a16:creationId xmlns:a16="http://schemas.microsoft.com/office/drawing/2014/main" id="{0DC086CE-2E5D-8FE2-D6EB-699D4C68BA55}"/>
              </a:ext>
            </a:extLst>
          </p:cNvPr>
          <p:cNvSpPr>
            <a:spLocks noGrp="1"/>
          </p:cNvSpPr>
          <p:nvPr>
            <p:ph type="body" sz="quarter" idx="11"/>
          </p:nvPr>
        </p:nvSpPr>
        <p:spPr>
          <a:xfrm>
            <a:off x="617693" y="1292663"/>
            <a:ext cx="8468250" cy="536416"/>
          </a:xfrm>
        </p:spPr>
        <p:txBody>
          <a:bodyPr/>
          <a:lstStyle/>
          <a:p>
            <a:r>
              <a:rPr lang="en-US" dirty="0"/>
              <a:t>Taxpayers are eligible for this credit if: </a:t>
            </a:r>
          </a:p>
        </p:txBody>
      </p:sp>
      <p:sp>
        <p:nvSpPr>
          <p:cNvPr id="4" name="Text Placeholder 3">
            <a:extLst>
              <a:ext uri="{FF2B5EF4-FFF2-40B4-BE49-F238E27FC236}">
                <a16:creationId xmlns:a16="http://schemas.microsoft.com/office/drawing/2014/main" id="{03B06F48-959F-05BA-44AF-16E70EE0E612}"/>
              </a:ext>
            </a:extLst>
          </p:cNvPr>
          <p:cNvSpPr>
            <a:spLocks noGrp="1"/>
          </p:cNvSpPr>
          <p:nvPr>
            <p:ph type="body" sz="quarter" idx="12"/>
          </p:nvPr>
        </p:nvSpPr>
        <p:spPr>
          <a:xfrm>
            <a:off x="723901" y="1829079"/>
            <a:ext cx="10176328" cy="2513013"/>
          </a:xfrm>
        </p:spPr>
        <p:txBody>
          <a:bodyPr/>
          <a:lstStyle/>
          <a:p>
            <a:r>
              <a:rPr lang="en-US" dirty="0"/>
              <a:t>their primary residence during the year was in New York City’s Central Business District (also known as the Congestion Relief Zone);</a:t>
            </a:r>
          </a:p>
          <a:p>
            <a:r>
              <a:rPr lang="en-US" dirty="0"/>
              <a:t>they have a New York adjusted gross income of less than $60,000 for the year; and</a:t>
            </a:r>
          </a:p>
          <a:p>
            <a:r>
              <a:rPr lang="en-US" dirty="0"/>
              <a:t>they paid Central Business District tolls (Congestion Relief Zone tolls) during the year (excluding any tolls used as a trade or business expense).</a:t>
            </a:r>
          </a:p>
        </p:txBody>
      </p:sp>
      <p:sp>
        <p:nvSpPr>
          <p:cNvPr id="6" name="Freeform: Shape 5">
            <a:extLst>
              <a:ext uri="{FF2B5EF4-FFF2-40B4-BE49-F238E27FC236}">
                <a16:creationId xmlns:a16="http://schemas.microsoft.com/office/drawing/2014/main" id="{0F47070C-D45B-65E5-16A4-A8DCFDCAA835}"/>
              </a:ext>
            </a:extLst>
          </p:cNvPr>
          <p:cNvSpPr/>
          <p:nvPr/>
        </p:nvSpPr>
        <p:spPr>
          <a:xfrm>
            <a:off x="2" y="5537090"/>
            <a:ext cx="5733141" cy="536416"/>
          </a:xfrm>
          <a:custGeom>
            <a:avLst/>
            <a:gdLst>
              <a:gd name="connsiteX0" fmla="*/ 0 w 6375407"/>
              <a:gd name="connsiteY0" fmla="*/ 0 h 559442"/>
              <a:gd name="connsiteX1" fmla="*/ 6102031 w 6375407"/>
              <a:gd name="connsiteY1" fmla="*/ 7030 h 559442"/>
              <a:gd name="connsiteX2" fmla="*/ 6375407 w 6375407"/>
              <a:gd name="connsiteY2" fmla="*/ 280406 h 559442"/>
              <a:gd name="connsiteX3" fmla="*/ 6375406 w 6375407"/>
              <a:gd name="connsiteY3" fmla="*/ 280406 h 559442"/>
              <a:gd name="connsiteX4" fmla="*/ 6102030 w 6375407"/>
              <a:gd name="connsiteY4" fmla="*/ 553782 h 559442"/>
              <a:gd name="connsiteX5" fmla="*/ 0 w 6375407"/>
              <a:gd name="connsiteY5" fmla="*/ 559442 h 55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407" h="559442">
                <a:moveTo>
                  <a:pt x="0" y="0"/>
                </a:moveTo>
                <a:lnTo>
                  <a:pt x="6102031" y="7030"/>
                </a:lnTo>
                <a:cubicBezTo>
                  <a:pt x="6253012" y="7030"/>
                  <a:pt x="6375407" y="129425"/>
                  <a:pt x="6375407" y="280406"/>
                </a:cubicBezTo>
                <a:lnTo>
                  <a:pt x="6375406" y="280406"/>
                </a:lnTo>
                <a:cubicBezTo>
                  <a:pt x="6375406" y="431387"/>
                  <a:pt x="6253011" y="553782"/>
                  <a:pt x="6102030" y="553782"/>
                </a:cubicBezTo>
                <a:lnTo>
                  <a:pt x="0" y="559442"/>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EC5B77D-0107-A5AF-9142-C256205616FE}"/>
              </a:ext>
            </a:extLst>
          </p:cNvPr>
          <p:cNvSpPr txBox="1"/>
          <p:nvPr/>
        </p:nvSpPr>
        <p:spPr>
          <a:xfrm>
            <a:off x="671994" y="5617045"/>
            <a:ext cx="5061149"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IT-268</a:t>
            </a:r>
            <a:r>
              <a:rPr lang="en-US" sz="2000" dirty="0">
                <a:latin typeface="Proxima Nova Rg" panose="02000506030000020004" pitchFamily="50" charset="0"/>
              </a:rPr>
              <a:t>, </a:t>
            </a:r>
            <a:r>
              <a:rPr lang="en-US" sz="2000" i="1" dirty="0">
                <a:latin typeface="Proxima Nova Rg" panose="02000506030000020004" pitchFamily="50" charset="0"/>
              </a:rPr>
              <a:t>Central Business Toll Credit </a:t>
            </a:r>
          </a:p>
        </p:txBody>
      </p:sp>
      <p:pic>
        <p:nvPicPr>
          <p:cNvPr id="9" name="Graphic 8">
            <a:extLst>
              <a:ext uri="{FF2B5EF4-FFF2-40B4-BE49-F238E27FC236}">
                <a16:creationId xmlns:a16="http://schemas.microsoft.com/office/drawing/2014/main" id="{64E3A85D-D739-048C-335C-E9B4101FD3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38374036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B4EB8-FB43-0063-BC47-E102B01E8FF4}"/>
            </a:ext>
          </a:extLst>
        </p:cNvPr>
        <p:cNvGrpSpPr/>
        <p:nvPr/>
      </p:nvGrpSpPr>
      <p:grpSpPr>
        <a:xfrm>
          <a:off x="0" y="0"/>
          <a:ext cx="0" cy="0"/>
          <a:chOff x="0" y="0"/>
          <a:chExt cx="0" cy="0"/>
        </a:xfrm>
      </p:grpSpPr>
      <p:sp>
        <p:nvSpPr>
          <p:cNvPr id="2" name="Title 8">
            <a:extLst>
              <a:ext uri="{FF2B5EF4-FFF2-40B4-BE49-F238E27FC236}">
                <a16:creationId xmlns:a16="http://schemas.microsoft.com/office/drawing/2014/main" id="{42C00506-C85F-9718-9514-556F42D5BCF9}"/>
              </a:ext>
            </a:extLst>
          </p:cNvPr>
          <p:cNvSpPr>
            <a:spLocks noGrp="1"/>
          </p:cNvSpPr>
          <p:nvPr>
            <p:ph type="title"/>
          </p:nvPr>
        </p:nvSpPr>
        <p:spPr/>
        <p:txBody>
          <a:bodyPr/>
          <a:lstStyle/>
          <a:p>
            <a:r>
              <a:rPr lang="en-US" dirty="0"/>
              <a:t> Geothermal Energy System Credit</a:t>
            </a:r>
            <a:endParaRPr lang="en-US" sz="2000" b="0" i="1" dirty="0"/>
          </a:p>
        </p:txBody>
      </p:sp>
      <p:sp>
        <p:nvSpPr>
          <p:cNvPr id="8" name="Text Placeholder 7">
            <a:extLst>
              <a:ext uri="{FF2B5EF4-FFF2-40B4-BE49-F238E27FC236}">
                <a16:creationId xmlns:a16="http://schemas.microsoft.com/office/drawing/2014/main" id="{8A777BAB-0B45-4297-21BC-E5D66D1D9D3F}"/>
              </a:ext>
            </a:extLst>
          </p:cNvPr>
          <p:cNvSpPr>
            <a:spLocks noGrp="1"/>
          </p:cNvSpPr>
          <p:nvPr>
            <p:ph type="body" sz="quarter" idx="12"/>
          </p:nvPr>
        </p:nvSpPr>
        <p:spPr>
          <a:xfrm>
            <a:off x="723900" y="1375293"/>
            <a:ext cx="9681341" cy="3306615"/>
          </a:xfrm>
        </p:spPr>
        <p:txBody>
          <a:bodyPr/>
          <a:lstStyle/>
          <a:p>
            <a:r>
              <a:rPr lang="en-US" dirty="0"/>
              <a:t>The limitation on the credit amount increased to $10,000 for qualified systems placed in service on or after July 1, 2025.</a:t>
            </a:r>
          </a:p>
          <a:p>
            <a:r>
              <a:rPr lang="en-US" dirty="0"/>
              <a:t>For tax years beginning on or </a:t>
            </a:r>
            <a:r>
              <a:rPr lang="en-US" dirty="0">
                <a:solidFill>
                  <a:srgbClr val="000000"/>
                </a:solidFill>
              </a:rPr>
              <a:t>after January 1, 2026, </a:t>
            </a:r>
            <a:r>
              <a:rPr lang="en-US" dirty="0"/>
              <a:t>taxpayers may elect to receive the excess credits amount as a refund as follows: </a:t>
            </a:r>
          </a:p>
          <a:p>
            <a:pPr lvl="1"/>
            <a:r>
              <a:rPr lang="en-US" dirty="0"/>
              <a:t>married filing jointly or qualifying surviving spouses: FAGI of $180,000          or less, or</a:t>
            </a:r>
          </a:p>
          <a:p>
            <a:pPr lvl="1"/>
            <a:r>
              <a:rPr lang="en-US" dirty="0"/>
              <a:t>single, married filing separately, or heads of household: FAGI of $90,000 or less.</a:t>
            </a:r>
          </a:p>
        </p:txBody>
      </p:sp>
      <p:sp>
        <p:nvSpPr>
          <p:cNvPr id="7" name="TextBox 6">
            <a:extLst>
              <a:ext uri="{FF2B5EF4-FFF2-40B4-BE49-F238E27FC236}">
                <a16:creationId xmlns:a16="http://schemas.microsoft.com/office/drawing/2014/main" id="{38DAA05B-2536-8CB7-F11B-C92E03F27365}"/>
              </a:ext>
            </a:extLst>
          </p:cNvPr>
          <p:cNvSpPr txBox="1"/>
          <p:nvPr/>
        </p:nvSpPr>
        <p:spPr>
          <a:xfrm>
            <a:off x="1189006" y="5760172"/>
            <a:ext cx="5320145" cy="400110"/>
          </a:xfrm>
          <a:prstGeom prst="rect">
            <a:avLst/>
          </a:prstGeom>
          <a:noFill/>
        </p:spPr>
        <p:txBody>
          <a:bodyPr wrap="square" rtlCol="0">
            <a:spAutoFit/>
          </a:bodyPr>
          <a:lstStyle/>
          <a:p>
            <a:endParaRPr lang="en-US" sz="2000" dirty="0">
              <a:latin typeface="Proxima Nova Rg" panose="02000506030000020004" pitchFamily="50" charset="0"/>
            </a:endParaRPr>
          </a:p>
        </p:txBody>
      </p:sp>
      <p:sp>
        <p:nvSpPr>
          <p:cNvPr id="15" name="Freeform: Shape 14">
            <a:extLst>
              <a:ext uri="{FF2B5EF4-FFF2-40B4-BE49-F238E27FC236}">
                <a16:creationId xmlns:a16="http://schemas.microsoft.com/office/drawing/2014/main" id="{D2ADA8B6-39D2-D8A5-FDDA-4FD191EF5C70}"/>
              </a:ext>
            </a:extLst>
          </p:cNvPr>
          <p:cNvSpPr/>
          <p:nvPr/>
        </p:nvSpPr>
        <p:spPr>
          <a:xfrm>
            <a:off x="2" y="5514064"/>
            <a:ext cx="6375407" cy="559442"/>
          </a:xfrm>
          <a:custGeom>
            <a:avLst/>
            <a:gdLst>
              <a:gd name="connsiteX0" fmla="*/ 0 w 6375407"/>
              <a:gd name="connsiteY0" fmla="*/ 0 h 559442"/>
              <a:gd name="connsiteX1" fmla="*/ 6102031 w 6375407"/>
              <a:gd name="connsiteY1" fmla="*/ 7030 h 559442"/>
              <a:gd name="connsiteX2" fmla="*/ 6375407 w 6375407"/>
              <a:gd name="connsiteY2" fmla="*/ 280406 h 559442"/>
              <a:gd name="connsiteX3" fmla="*/ 6375406 w 6375407"/>
              <a:gd name="connsiteY3" fmla="*/ 280406 h 559442"/>
              <a:gd name="connsiteX4" fmla="*/ 6102030 w 6375407"/>
              <a:gd name="connsiteY4" fmla="*/ 553782 h 559442"/>
              <a:gd name="connsiteX5" fmla="*/ 0 w 6375407"/>
              <a:gd name="connsiteY5" fmla="*/ 559442 h 55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407" h="559442">
                <a:moveTo>
                  <a:pt x="0" y="0"/>
                </a:moveTo>
                <a:lnTo>
                  <a:pt x="6102031" y="7030"/>
                </a:lnTo>
                <a:cubicBezTo>
                  <a:pt x="6253012" y="7030"/>
                  <a:pt x="6375407" y="129425"/>
                  <a:pt x="6375407" y="280406"/>
                </a:cubicBezTo>
                <a:lnTo>
                  <a:pt x="6375406" y="280406"/>
                </a:lnTo>
                <a:cubicBezTo>
                  <a:pt x="6375406" y="431387"/>
                  <a:pt x="6253011" y="553782"/>
                  <a:pt x="6102030" y="553782"/>
                </a:cubicBezTo>
                <a:lnTo>
                  <a:pt x="0" y="559442"/>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6081DC04-CE94-2411-373F-D5539612A16F}"/>
              </a:ext>
            </a:extLst>
          </p:cNvPr>
          <p:cNvSpPr txBox="1"/>
          <p:nvPr/>
        </p:nvSpPr>
        <p:spPr>
          <a:xfrm>
            <a:off x="671995" y="5604236"/>
            <a:ext cx="5528780"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IT-267</a:t>
            </a:r>
            <a:r>
              <a:rPr lang="en-US" sz="2000" dirty="0">
                <a:latin typeface="Proxima Nova Rg" panose="02000506030000020004" pitchFamily="50" charset="0"/>
              </a:rPr>
              <a:t>, </a:t>
            </a:r>
            <a:r>
              <a:rPr lang="en-US" sz="2000" i="1" dirty="0">
                <a:latin typeface="Proxima Nova Rg" panose="02000506030000020004" pitchFamily="50" charset="0"/>
              </a:rPr>
              <a:t>Geothermal Energy System Credit</a:t>
            </a:r>
          </a:p>
        </p:txBody>
      </p:sp>
      <p:pic>
        <p:nvPicPr>
          <p:cNvPr id="13" name="Graphic 12">
            <a:extLst>
              <a:ext uri="{FF2B5EF4-FFF2-40B4-BE49-F238E27FC236}">
                <a16:creationId xmlns:a16="http://schemas.microsoft.com/office/drawing/2014/main" id="{C148E78E-D7F2-7304-63BE-FC149164F0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26018230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EFCD4-B8E6-5089-C8AE-C9B36F8704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52636-B4CB-3ADD-0D9D-6DB249E75FCA}"/>
              </a:ext>
            </a:extLst>
          </p:cNvPr>
          <p:cNvSpPr>
            <a:spLocks noGrp="1"/>
          </p:cNvSpPr>
          <p:nvPr>
            <p:ph type="title"/>
          </p:nvPr>
        </p:nvSpPr>
        <p:spPr>
          <a:xfrm>
            <a:off x="617692" y="179156"/>
            <a:ext cx="11167907" cy="388186"/>
          </a:xfrm>
        </p:spPr>
        <p:txBody>
          <a:bodyPr/>
          <a:lstStyle/>
          <a:p>
            <a:r>
              <a:rPr lang="en-US" dirty="0"/>
              <a:t>Green Energy Credits</a:t>
            </a:r>
            <a:endParaRPr lang="en-US" sz="2200" b="0" i="1" dirty="0"/>
          </a:p>
        </p:txBody>
      </p:sp>
      <p:sp>
        <p:nvSpPr>
          <p:cNvPr id="3" name="Text Placeholder 2">
            <a:extLst>
              <a:ext uri="{FF2B5EF4-FFF2-40B4-BE49-F238E27FC236}">
                <a16:creationId xmlns:a16="http://schemas.microsoft.com/office/drawing/2014/main" id="{B2605128-E980-1373-8260-10C00FC7FABF}"/>
              </a:ext>
            </a:extLst>
          </p:cNvPr>
          <p:cNvSpPr>
            <a:spLocks noGrp="1"/>
          </p:cNvSpPr>
          <p:nvPr>
            <p:ph type="body" sz="quarter" idx="11"/>
          </p:nvPr>
        </p:nvSpPr>
        <p:spPr>
          <a:xfrm>
            <a:off x="1674333" y="1348749"/>
            <a:ext cx="6821332" cy="388186"/>
          </a:xfrm>
        </p:spPr>
        <p:txBody>
          <a:bodyPr/>
          <a:lstStyle/>
          <a:p>
            <a:r>
              <a:rPr lang="en-US" dirty="0"/>
              <a:t>Clean Heating Fuel Credit: </a:t>
            </a:r>
          </a:p>
        </p:txBody>
      </p:sp>
      <p:sp>
        <p:nvSpPr>
          <p:cNvPr id="4" name="Text Placeholder 3">
            <a:extLst>
              <a:ext uri="{FF2B5EF4-FFF2-40B4-BE49-F238E27FC236}">
                <a16:creationId xmlns:a16="http://schemas.microsoft.com/office/drawing/2014/main" id="{D2E90F89-18E6-61AE-9D8B-A3F92857D6A8}"/>
              </a:ext>
            </a:extLst>
          </p:cNvPr>
          <p:cNvSpPr>
            <a:spLocks noGrp="1"/>
          </p:cNvSpPr>
          <p:nvPr>
            <p:ph type="body" sz="quarter" idx="12"/>
          </p:nvPr>
        </p:nvSpPr>
        <p:spPr>
          <a:xfrm>
            <a:off x="723902" y="2094271"/>
            <a:ext cx="10647104" cy="3489969"/>
          </a:xfrm>
        </p:spPr>
        <p:txBody>
          <a:bodyPr/>
          <a:lstStyle/>
          <a:p>
            <a:r>
              <a:rPr lang="en-US" dirty="0"/>
              <a:t>This refundable credit applies to purchases of bio heating fuel for residential purposes.</a:t>
            </a:r>
          </a:p>
          <a:p>
            <a:r>
              <a:rPr lang="en-US" dirty="0" err="1"/>
              <a:t>Bioheating</a:t>
            </a:r>
            <a:r>
              <a:rPr lang="en-US" dirty="0"/>
              <a:t> fuel must contain at least 6% biodiesel per gallon. </a:t>
            </a:r>
            <a:r>
              <a:rPr lang="en-US" dirty="0" err="1"/>
              <a:t>Bioheating</a:t>
            </a:r>
            <a:r>
              <a:rPr lang="en-US" dirty="0"/>
              <a:t> fuel that is comprised of renewable hydrocarbon diesel blended with conventional home heating oil may also qualify. </a:t>
            </a:r>
          </a:p>
          <a:p>
            <a:pPr lvl="1"/>
            <a:r>
              <a:rPr lang="en-US" b="1" dirty="0">
                <a:solidFill>
                  <a:srgbClr val="006666"/>
                </a:solidFill>
              </a:rPr>
              <a:t>Note</a:t>
            </a:r>
            <a:r>
              <a:rPr lang="en-US" dirty="0"/>
              <a:t>: The percentage of biodiesel included in the </a:t>
            </a:r>
            <a:r>
              <a:rPr lang="en-US" dirty="0" err="1"/>
              <a:t>bioheating</a:t>
            </a:r>
            <a:r>
              <a:rPr lang="en-US" dirty="0"/>
              <a:t> fuel is shown in the number or numbers preceded by the letter </a:t>
            </a:r>
            <a:r>
              <a:rPr lang="en-US" i="1" dirty="0"/>
              <a:t>B</a:t>
            </a:r>
            <a:r>
              <a:rPr lang="en-US" dirty="0"/>
              <a:t> in the </a:t>
            </a:r>
            <a:r>
              <a:rPr lang="en-US" dirty="0" err="1"/>
              <a:t>bioheating</a:t>
            </a:r>
            <a:r>
              <a:rPr lang="en-US" dirty="0"/>
              <a:t> fuel designation. </a:t>
            </a:r>
          </a:p>
          <a:p>
            <a:pPr marL="64008" indent="0">
              <a:buNone/>
            </a:pPr>
            <a:br>
              <a:rPr lang="en-US" i="1" dirty="0"/>
            </a:br>
            <a:endParaRPr lang="en-US" dirty="0"/>
          </a:p>
        </p:txBody>
      </p:sp>
      <p:pic>
        <p:nvPicPr>
          <p:cNvPr id="5" name="Graphic 4">
            <a:extLst>
              <a:ext uri="{FF2B5EF4-FFF2-40B4-BE49-F238E27FC236}">
                <a16:creationId xmlns:a16="http://schemas.microsoft.com/office/drawing/2014/main" id="{0732310E-0A38-2BA9-6846-CCE70F8486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995" y="1031150"/>
            <a:ext cx="791227" cy="791227"/>
          </a:xfrm>
          <a:prstGeom prst="rect">
            <a:avLst/>
          </a:prstGeom>
        </p:spPr>
      </p:pic>
      <p:sp>
        <p:nvSpPr>
          <p:cNvPr id="10" name="Freeform: Shape 9">
            <a:extLst>
              <a:ext uri="{FF2B5EF4-FFF2-40B4-BE49-F238E27FC236}">
                <a16:creationId xmlns:a16="http://schemas.microsoft.com/office/drawing/2014/main" id="{68FB9D95-D9A4-31A1-A123-A4FCBEFB0D32}"/>
              </a:ext>
            </a:extLst>
          </p:cNvPr>
          <p:cNvSpPr/>
          <p:nvPr/>
        </p:nvSpPr>
        <p:spPr>
          <a:xfrm>
            <a:off x="1" y="5509620"/>
            <a:ext cx="5719863" cy="567465"/>
          </a:xfrm>
          <a:custGeom>
            <a:avLst/>
            <a:gdLst>
              <a:gd name="connsiteX0" fmla="*/ 0 w 10233033"/>
              <a:gd name="connsiteY0" fmla="*/ 0 h 567465"/>
              <a:gd name="connsiteX1" fmla="*/ 9959657 w 10233033"/>
              <a:gd name="connsiteY1" fmla="*/ 11474 h 567465"/>
              <a:gd name="connsiteX2" fmla="*/ 10233033 w 10233033"/>
              <a:gd name="connsiteY2" fmla="*/ 284850 h 567465"/>
              <a:gd name="connsiteX3" fmla="*/ 10233032 w 10233033"/>
              <a:gd name="connsiteY3" fmla="*/ 284850 h 567465"/>
              <a:gd name="connsiteX4" fmla="*/ 9959656 w 10233033"/>
              <a:gd name="connsiteY4" fmla="*/ 558226 h 567465"/>
              <a:gd name="connsiteX5" fmla="*/ 0 w 10233033"/>
              <a:gd name="connsiteY5" fmla="*/ 567465 h 5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33033" h="567465">
                <a:moveTo>
                  <a:pt x="0" y="0"/>
                </a:moveTo>
                <a:lnTo>
                  <a:pt x="9959657" y="11474"/>
                </a:lnTo>
                <a:cubicBezTo>
                  <a:pt x="10110638" y="11474"/>
                  <a:pt x="10233033" y="133869"/>
                  <a:pt x="10233033" y="284850"/>
                </a:cubicBezTo>
                <a:lnTo>
                  <a:pt x="10233032" y="284850"/>
                </a:lnTo>
                <a:cubicBezTo>
                  <a:pt x="10233032" y="435831"/>
                  <a:pt x="10110637" y="558226"/>
                  <a:pt x="9959656" y="558226"/>
                </a:cubicBezTo>
                <a:lnTo>
                  <a:pt x="0" y="567465"/>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066046A1-A0E9-C0D0-31A3-66A7DE8571A0}"/>
              </a:ext>
            </a:extLst>
          </p:cNvPr>
          <p:cNvSpPr txBox="1"/>
          <p:nvPr/>
        </p:nvSpPr>
        <p:spPr>
          <a:xfrm>
            <a:off x="671995" y="5604236"/>
            <a:ext cx="5302085"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CT/IT-241</a:t>
            </a:r>
            <a:r>
              <a:rPr lang="en-US" sz="2000" dirty="0">
                <a:latin typeface="Proxima Nova Rg" panose="02000506030000020004" pitchFamily="50" charset="0"/>
              </a:rPr>
              <a:t>, </a:t>
            </a:r>
            <a:r>
              <a:rPr lang="en-US" sz="2000" i="1" dirty="0">
                <a:latin typeface="Proxima Nova Rg" panose="02000506030000020004" pitchFamily="50" charset="0"/>
              </a:rPr>
              <a:t>Clean Heating Fuel Credit</a:t>
            </a:r>
          </a:p>
        </p:txBody>
      </p:sp>
      <p:pic>
        <p:nvPicPr>
          <p:cNvPr id="8" name="Graphic 7">
            <a:extLst>
              <a:ext uri="{FF2B5EF4-FFF2-40B4-BE49-F238E27FC236}">
                <a16:creationId xmlns:a16="http://schemas.microsoft.com/office/drawing/2014/main" id="{A832BE9A-4EC4-D856-E20D-A0F412B4F4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24761973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B889A-04AC-37CA-A1BD-ABE1D1D30EDD}"/>
            </a:ext>
          </a:extLst>
        </p:cNvPr>
        <p:cNvGrpSpPr/>
        <p:nvPr/>
      </p:nvGrpSpPr>
      <p:grpSpPr>
        <a:xfrm>
          <a:off x="0" y="0"/>
          <a:ext cx="0" cy="0"/>
          <a:chOff x="0" y="0"/>
          <a:chExt cx="0" cy="0"/>
        </a:xfrm>
      </p:grpSpPr>
      <p:pic>
        <p:nvPicPr>
          <p:cNvPr id="3" name="Picture 2" descr="A picture containing text, wall, indoor, table&#10;&#10;AI-generated content may be incorrect.">
            <a:extLst>
              <a:ext uri="{FF2B5EF4-FFF2-40B4-BE49-F238E27FC236}">
                <a16:creationId xmlns:a16="http://schemas.microsoft.com/office/drawing/2014/main" id="{112EFB12-7AE8-A512-4000-CA44D62B5F0F}"/>
              </a:ext>
            </a:extLst>
          </p:cNvPr>
          <p:cNvPicPr>
            <a:picLocks noChangeAspect="1"/>
          </p:cNvPicPr>
          <p:nvPr/>
        </p:nvPicPr>
        <p:blipFill>
          <a:blip r:embed="rId3">
            <a:extLst>
              <a:ext uri="{28A0092B-C50C-407E-A947-70E740481C1C}">
                <a14:useLocalDpi xmlns:a14="http://schemas.microsoft.com/office/drawing/2010/main" val="0"/>
              </a:ext>
            </a:extLst>
          </a:blip>
          <a:srcRect l="20743" t="41509" r="20743" b="18006"/>
          <a:stretch/>
        </p:blipFill>
        <p:spPr>
          <a:xfrm>
            <a:off x="0" y="676275"/>
            <a:ext cx="12192000" cy="5630877"/>
          </a:xfrm>
          <a:prstGeom prst="rect">
            <a:avLst/>
          </a:prstGeom>
        </p:spPr>
      </p:pic>
      <p:sp>
        <p:nvSpPr>
          <p:cNvPr id="13" name="Freeform: Shape 12">
            <a:extLst>
              <a:ext uri="{FF2B5EF4-FFF2-40B4-BE49-F238E27FC236}">
                <a16:creationId xmlns:a16="http://schemas.microsoft.com/office/drawing/2014/main" id="{5E8D2290-79B3-2946-0DA4-B2ABA52FC55F}"/>
              </a:ext>
            </a:extLst>
          </p:cNvPr>
          <p:cNvSpPr/>
          <p:nvPr/>
        </p:nvSpPr>
        <p:spPr>
          <a:xfrm>
            <a:off x="0" y="5511634"/>
            <a:ext cx="5287108" cy="546752"/>
          </a:xfrm>
          <a:custGeom>
            <a:avLst/>
            <a:gdLst>
              <a:gd name="connsiteX0" fmla="*/ 0 w 5287108"/>
              <a:gd name="connsiteY0" fmla="*/ 0 h 546752"/>
              <a:gd name="connsiteX1" fmla="*/ 5013732 w 5287108"/>
              <a:gd name="connsiteY1" fmla="*/ 0 h 546752"/>
              <a:gd name="connsiteX2" fmla="*/ 5287108 w 5287108"/>
              <a:gd name="connsiteY2" fmla="*/ 273376 h 546752"/>
              <a:gd name="connsiteX3" fmla="*/ 5287107 w 5287108"/>
              <a:gd name="connsiteY3" fmla="*/ 273376 h 546752"/>
              <a:gd name="connsiteX4" fmla="*/ 5013731 w 5287108"/>
              <a:gd name="connsiteY4" fmla="*/ 546752 h 546752"/>
              <a:gd name="connsiteX5" fmla="*/ 0 w 5287108"/>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7108" h="546752">
                <a:moveTo>
                  <a:pt x="0" y="0"/>
                </a:moveTo>
                <a:lnTo>
                  <a:pt x="5013732" y="0"/>
                </a:lnTo>
                <a:cubicBezTo>
                  <a:pt x="5164713" y="0"/>
                  <a:pt x="5287108" y="122395"/>
                  <a:pt x="5287108" y="273376"/>
                </a:cubicBezTo>
                <a:lnTo>
                  <a:pt x="5287107" y="273376"/>
                </a:lnTo>
                <a:cubicBezTo>
                  <a:pt x="5287107" y="424357"/>
                  <a:pt x="5164712" y="546752"/>
                  <a:pt x="5013731" y="546752"/>
                </a:cubicBezTo>
                <a:lnTo>
                  <a:pt x="0" y="54675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4A5CBD5F-776B-4BD7-280C-FC1C207B9985}"/>
              </a:ext>
            </a:extLst>
          </p:cNvPr>
          <p:cNvSpPr txBox="1"/>
          <p:nvPr/>
        </p:nvSpPr>
        <p:spPr>
          <a:xfrm>
            <a:off x="782018" y="5591298"/>
            <a:ext cx="4505090"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credits</a:t>
            </a:r>
            <a:r>
              <a:rPr lang="en-US" sz="2000" dirty="0">
                <a:latin typeface="Proxima Nova Rg" panose="02000506030000020004" pitchFamily="50" charset="0"/>
              </a:rPr>
              <a:t>)  </a:t>
            </a:r>
          </a:p>
        </p:txBody>
      </p:sp>
      <p:pic>
        <p:nvPicPr>
          <p:cNvPr id="15" name="Graphic 14">
            <a:extLst>
              <a:ext uri="{FF2B5EF4-FFF2-40B4-BE49-F238E27FC236}">
                <a16:creationId xmlns:a16="http://schemas.microsoft.com/office/drawing/2014/main" id="{613179D5-AE09-D1A7-5557-099221A26F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881" y="5519727"/>
            <a:ext cx="629615" cy="629615"/>
          </a:xfrm>
          <a:prstGeom prst="rect">
            <a:avLst/>
          </a:prstGeom>
        </p:spPr>
      </p:pic>
      <p:sp>
        <p:nvSpPr>
          <p:cNvPr id="2" name="Title 1">
            <a:extLst>
              <a:ext uri="{FF2B5EF4-FFF2-40B4-BE49-F238E27FC236}">
                <a16:creationId xmlns:a16="http://schemas.microsoft.com/office/drawing/2014/main" id="{ECCE6CFF-C8D6-DFA3-39A0-BD504CBF2BFF}"/>
              </a:ext>
            </a:extLst>
          </p:cNvPr>
          <p:cNvSpPr>
            <a:spLocks noGrp="1"/>
          </p:cNvSpPr>
          <p:nvPr>
            <p:ph type="title"/>
          </p:nvPr>
        </p:nvSpPr>
        <p:spPr/>
        <p:txBody>
          <a:bodyPr/>
          <a:lstStyle/>
          <a:p>
            <a:r>
              <a:rPr lang="en-US" dirty="0"/>
              <a:t>Income Tax Credits </a:t>
            </a:r>
          </a:p>
        </p:txBody>
      </p:sp>
      <p:pic>
        <p:nvPicPr>
          <p:cNvPr id="12" name="Picture 11">
            <a:extLst>
              <a:ext uri="{FF2B5EF4-FFF2-40B4-BE49-F238E27FC236}">
                <a16:creationId xmlns:a16="http://schemas.microsoft.com/office/drawing/2014/main" id="{E8E2B5E7-C814-25B7-64EE-1741947EC1F5}"/>
              </a:ext>
            </a:extLst>
          </p:cNvPr>
          <p:cNvPicPr>
            <a:picLocks noChangeAspect="1"/>
          </p:cNvPicPr>
          <p:nvPr/>
        </p:nvPicPr>
        <p:blipFill>
          <a:blip r:embed="rId6">
            <a:extLst>
              <a:ext uri="{28A0092B-C50C-407E-A947-70E740481C1C}">
                <a14:useLocalDpi xmlns:a14="http://schemas.microsoft.com/office/drawing/2010/main" val="0"/>
              </a:ext>
            </a:extLst>
          </a:blip>
          <a:srcRect b="14372"/>
          <a:stretch/>
        </p:blipFill>
        <p:spPr>
          <a:xfrm>
            <a:off x="2614293" y="993660"/>
            <a:ext cx="6928503" cy="3845232"/>
          </a:xfrm>
          <a:prstGeom prst="rect">
            <a:avLst/>
          </a:prstGeom>
        </p:spPr>
      </p:pic>
    </p:spTree>
    <p:extLst>
      <p:ext uri="{BB962C8B-B14F-4D97-AF65-F5344CB8AC3E}">
        <p14:creationId xmlns:p14="http://schemas.microsoft.com/office/powerpoint/2010/main" val="9753444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D8521-DCF9-427E-191D-C0FCFB6E474A}"/>
            </a:ext>
          </a:extLst>
        </p:cNvPr>
        <p:cNvGrpSpPr/>
        <p:nvPr/>
      </p:nvGrpSpPr>
      <p:grpSpPr>
        <a:xfrm>
          <a:off x="0" y="0"/>
          <a:ext cx="0" cy="0"/>
          <a:chOff x="0" y="0"/>
          <a:chExt cx="0" cy="0"/>
        </a:xfrm>
      </p:grpSpPr>
      <p:pic>
        <p:nvPicPr>
          <p:cNvPr id="3" name="Picture 2" descr="A group of people wearing masks&#10;&#10;AI-generated content may be incorrect.">
            <a:extLst>
              <a:ext uri="{FF2B5EF4-FFF2-40B4-BE49-F238E27FC236}">
                <a16:creationId xmlns:a16="http://schemas.microsoft.com/office/drawing/2014/main" id="{0EA12399-1BF7-2EB7-CE01-7B22E4EDD3CC}"/>
              </a:ext>
            </a:extLst>
          </p:cNvPr>
          <p:cNvPicPr>
            <a:picLocks noChangeAspect="1"/>
          </p:cNvPicPr>
          <p:nvPr/>
        </p:nvPicPr>
        <p:blipFill>
          <a:blip r:embed="rId2">
            <a:extLst>
              <a:ext uri="{28A0092B-C50C-407E-A947-70E740481C1C}">
                <a14:useLocalDpi xmlns:a14="http://schemas.microsoft.com/office/drawing/2010/main" val="0"/>
              </a:ext>
            </a:extLst>
          </a:blip>
          <a:srcRect t="12931" b="2735"/>
          <a:stretch/>
        </p:blipFill>
        <p:spPr>
          <a:xfrm>
            <a:off x="0" y="1"/>
            <a:ext cx="12191980" cy="6858000"/>
          </a:xfrm>
          <a:prstGeom prst="rect">
            <a:avLst/>
          </a:prstGeom>
        </p:spPr>
      </p:pic>
      <p:grpSp>
        <p:nvGrpSpPr>
          <p:cNvPr id="18" name="Group 17">
            <a:extLst>
              <a:ext uri="{FF2B5EF4-FFF2-40B4-BE49-F238E27FC236}">
                <a16:creationId xmlns:a16="http://schemas.microsoft.com/office/drawing/2014/main" id="{335517E5-2C4F-A838-24C2-E55A33662A26}"/>
              </a:ext>
            </a:extLst>
          </p:cNvPr>
          <p:cNvGrpSpPr/>
          <p:nvPr/>
        </p:nvGrpSpPr>
        <p:grpSpPr>
          <a:xfrm>
            <a:off x="0" y="4372584"/>
            <a:ext cx="12192000" cy="883658"/>
            <a:chOff x="0" y="3429000"/>
            <a:chExt cx="12192000" cy="883658"/>
          </a:xfrm>
        </p:grpSpPr>
        <p:sp>
          <p:nvSpPr>
            <p:cNvPr id="19" name="Rectangle 18">
              <a:extLst>
                <a:ext uri="{FF2B5EF4-FFF2-40B4-BE49-F238E27FC236}">
                  <a16:creationId xmlns:a16="http://schemas.microsoft.com/office/drawing/2014/main" id="{1320D5CB-8640-B1AF-D31E-10799BF69F24}"/>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20" name="Straight Connector 19">
              <a:extLst>
                <a:ext uri="{FF2B5EF4-FFF2-40B4-BE49-F238E27FC236}">
                  <a16:creationId xmlns:a16="http://schemas.microsoft.com/office/drawing/2014/main" id="{9BCBFBEE-2896-4992-C3D2-42991A708503}"/>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26275864-7A08-D8CC-B353-082F83D1660A}"/>
                </a:ext>
              </a:extLst>
            </p:cNvPr>
            <p:cNvSpPr txBox="1">
              <a:spLocks/>
            </p:cNvSpPr>
            <p:nvPr/>
          </p:nvSpPr>
          <p:spPr>
            <a:xfrm>
              <a:off x="0" y="3530195"/>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Taxpayer Resources</a:t>
              </a:r>
            </a:p>
          </p:txBody>
        </p:sp>
        <p:cxnSp>
          <p:nvCxnSpPr>
            <p:cNvPr id="22" name="Straight Connector 21">
              <a:extLst>
                <a:ext uri="{FF2B5EF4-FFF2-40B4-BE49-F238E27FC236}">
                  <a16:creationId xmlns:a16="http://schemas.microsoft.com/office/drawing/2014/main" id="{8EB9CBDB-E997-902B-17C8-2E63995D26E9}"/>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55962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D6B26-5ACA-6F13-B2E1-60898B098B19}"/>
            </a:ext>
          </a:extLst>
        </p:cNvPr>
        <p:cNvGrpSpPr/>
        <p:nvPr/>
      </p:nvGrpSpPr>
      <p:grpSpPr>
        <a:xfrm>
          <a:off x="0" y="0"/>
          <a:ext cx="0" cy="0"/>
          <a:chOff x="0" y="0"/>
          <a:chExt cx="0" cy="0"/>
        </a:xfrm>
      </p:grpSpPr>
      <p:pic>
        <p:nvPicPr>
          <p:cNvPr id="10" name="Picture 9" descr="A picture containing text, wall, indoor, table&#10;&#10;AI-generated content may be incorrect.">
            <a:extLst>
              <a:ext uri="{FF2B5EF4-FFF2-40B4-BE49-F238E27FC236}">
                <a16:creationId xmlns:a16="http://schemas.microsoft.com/office/drawing/2014/main" id="{4CF67697-E25A-ECEF-9A42-ACDBD062E72E}"/>
              </a:ext>
            </a:extLst>
          </p:cNvPr>
          <p:cNvPicPr>
            <a:picLocks noChangeAspect="1"/>
          </p:cNvPicPr>
          <p:nvPr/>
        </p:nvPicPr>
        <p:blipFill>
          <a:blip r:embed="rId3">
            <a:extLst>
              <a:ext uri="{28A0092B-C50C-407E-A947-70E740481C1C}">
                <a14:useLocalDpi xmlns:a14="http://schemas.microsoft.com/office/drawing/2010/main" val="0"/>
              </a:ext>
            </a:extLst>
          </a:blip>
          <a:srcRect l="20743" t="41509" r="20743" b="18006"/>
          <a:stretch/>
        </p:blipFill>
        <p:spPr>
          <a:xfrm>
            <a:off x="0" y="676275"/>
            <a:ext cx="12192000" cy="5630877"/>
          </a:xfrm>
          <a:prstGeom prst="rect">
            <a:avLst/>
          </a:prstGeom>
        </p:spPr>
      </p:pic>
      <p:pic>
        <p:nvPicPr>
          <p:cNvPr id="19" name="Picture 18" descr="Graphical user interface, website&#10;&#10;AI-generated content may be incorrect.">
            <a:extLst>
              <a:ext uri="{FF2B5EF4-FFF2-40B4-BE49-F238E27FC236}">
                <a16:creationId xmlns:a16="http://schemas.microsoft.com/office/drawing/2014/main" id="{8B41F485-F80D-C513-1FD8-284087556022}"/>
              </a:ext>
            </a:extLst>
          </p:cNvPr>
          <p:cNvPicPr>
            <a:picLocks noChangeAspect="1"/>
          </p:cNvPicPr>
          <p:nvPr/>
        </p:nvPicPr>
        <p:blipFill>
          <a:blip r:embed="rId4">
            <a:extLst>
              <a:ext uri="{28A0092B-C50C-407E-A947-70E740481C1C}">
                <a14:useLocalDpi xmlns:a14="http://schemas.microsoft.com/office/drawing/2010/main" val="0"/>
              </a:ext>
            </a:extLst>
          </a:blip>
          <a:srcRect t="4168" r="2113" b="2282"/>
          <a:stretch/>
        </p:blipFill>
        <p:spPr>
          <a:xfrm>
            <a:off x="2614295" y="990192"/>
            <a:ext cx="6928503" cy="3849144"/>
          </a:xfrm>
          <a:prstGeom prst="rect">
            <a:avLst/>
          </a:prstGeom>
          <a:ln w="3175">
            <a:solidFill>
              <a:srgbClr val="E5EDED"/>
            </a:solidFill>
          </a:ln>
          <a:effectLst>
            <a:innerShdw blurRad="25400">
              <a:prstClr val="black">
                <a:alpha val="60000"/>
              </a:prstClr>
            </a:innerShdw>
          </a:effectLst>
        </p:spPr>
      </p:pic>
      <p:sp>
        <p:nvSpPr>
          <p:cNvPr id="2" name="Title 1">
            <a:extLst>
              <a:ext uri="{FF2B5EF4-FFF2-40B4-BE49-F238E27FC236}">
                <a16:creationId xmlns:a16="http://schemas.microsoft.com/office/drawing/2014/main" id="{7D885803-A2B8-72A9-039E-1979AE8CE064}"/>
              </a:ext>
            </a:extLst>
          </p:cNvPr>
          <p:cNvSpPr>
            <a:spLocks noGrp="1"/>
          </p:cNvSpPr>
          <p:nvPr>
            <p:ph type="title"/>
          </p:nvPr>
        </p:nvSpPr>
        <p:spPr/>
        <p:txBody>
          <a:bodyPr/>
          <a:lstStyle/>
          <a:p>
            <a:r>
              <a:rPr lang="en-US" dirty="0">
                <a:cs typeface="Arial" panose="020B0604020202020204" pitchFamily="34" charset="0"/>
              </a:rPr>
              <a:t>Tax Department Website</a:t>
            </a:r>
            <a:endParaRPr lang="en-US" dirty="0"/>
          </a:p>
        </p:txBody>
      </p:sp>
      <p:sp>
        <p:nvSpPr>
          <p:cNvPr id="12" name="Freeform: Shape 11">
            <a:extLst>
              <a:ext uri="{FF2B5EF4-FFF2-40B4-BE49-F238E27FC236}">
                <a16:creationId xmlns:a16="http://schemas.microsoft.com/office/drawing/2014/main" id="{89A58FAD-1F68-1696-E4F6-90746AEB52C3}"/>
              </a:ext>
            </a:extLst>
          </p:cNvPr>
          <p:cNvSpPr/>
          <p:nvPr/>
        </p:nvSpPr>
        <p:spPr>
          <a:xfrm>
            <a:off x="1" y="5511634"/>
            <a:ext cx="3531449" cy="552268"/>
          </a:xfrm>
          <a:custGeom>
            <a:avLst/>
            <a:gdLst>
              <a:gd name="connsiteX0" fmla="*/ 0 w 3531449"/>
              <a:gd name="connsiteY0" fmla="*/ 0 h 552268"/>
              <a:gd name="connsiteX1" fmla="*/ 3258073 w 3531449"/>
              <a:gd name="connsiteY1" fmla="*/ 0 h 552268"/>
              <a:gd name="connsiteX2" fmla="*/ 3531449 w 3531449"/>
              <a:gd name="connsiteY2" fmla="*/ 273376 h 552268"/>
              <a:gd name="connsiteX3" fmla="*/ 3531448 w 3531449"/>
              <a:gd name="connsiteY3" fmla="*/ 273376 h 552268"/>
              <a:gd name="connsiteX4" fmla="*/ 3258072 w 3531449"/>
              <a:gd name="connsiteY4" fmla="*/ 546752 h 552268"/>
              <a:gd name="connsiteX5" fmla="*/ 0 w 3531449"/>
              <a:gd name="connsiteY5" fmla="*/ 552268 h 55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1449" h="552268">
                <a:moveTo>
                  <a:pt x="0" y="0"/>
                </a:moveTo>
                <a:lnTo>
                  <a:pt x="3258073" y="0"/>
                </a:lnTo>
                <a:cubicBezTo>
                  <a:pt x="3409054" y="0"/>
                  <a:pt x="3531449" y="122395"/>
                  <a:pt x="3531449" y="273376"/>
                </a:cubicBezTo>
                <a:lnTo>
                  <a:pt x="3531448" y="273376"/>
                </a:lnTo>
                <a:cubicBezTo>
                  <a:pt x="3531448" y="424357"/>
                  <a:pt x="3409053" y="546752"/>
                  <a:pt x="3258072" y="546752"/>
                </a:cubicBezTo>
                <a:lnTo>
                  <a:pt x="0" y="55226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86DD5C13-2DE9-22D2-1C10-1F5C8C3C86A2}"/>
              </a:ext>
            </a:extLst>
          </p:cNvPr>
          <p:cNvSpPr txBox="1"/>
          <p:nvPr/>
        </p:nvSpPr>
        <p:spPr>
          <a:xfrm>
            <a:off x="782017" y="5591298"/>
            <a:ext cx="2551733"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a:t>
            </a:r>
            <a:endParaRPr lang="en-US" sz="2000" dirty="0">
              <a:latin typeface="Proxima Nova Rg" panose="02000506030000020004" pitchFamily="50" charset="0"/>
            </a:endParaRPr>
          </a:p>
        </p:txBody>
      </p:sp>
      <p:pic>
        <p:nvPicPr>
          <p:cNvPr id="9" name="Graphic 8">
            <a:extLst>
              <a:ext uri="{FF2B5EF4-FFF2-40B4-BE49-F238E27FC236}">
                <a16:creationId xmlns:a16="http://schemas.microsoft.com/office/drawing/2014/main" id="{A60E2C32-3E23-79BA-25E8-BBD66B90F9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881" y="5519727"/>
            <a:ext cx="629615" cy="629615"/>
          </a:xfrm>
          <a:prstGeom prst="rect">
            <a:avLst/>
          </a:prstGeom>
        </p:spPr>
      </p:pic>
      <p:pic>
        <p:nvPicPr>
          <p:cNvPr id="6" name="Picture 5" descr="Graphical user interface, text, application&#10;&#10;AI-generated content may be incorrect.">
            <a:extLst>
              <a:ext uri="{FF2B5EF4-FFF2-40B4-BE49-F238E27FC236}">
                <a16:creationId xmlns:a16="http://schemas.microsoft.com/office/drawing/2014/main" id="{8B6EFD52-A60C-4BA8-65E5-CD5830D4F87F}"/>
              </a:ext>
            </a:extLst>
          </p:cNvPr>
          <p:cNvPicPr>
            <a:picLocks noChangeAspect="1"/>
          </p:cNvPicPr>
          <p:nvPr/>
        </p:nvPicPr>
        <p:blipFill>
          <a:blip r:embed="rId7">
            <a:extLst>
              <a:ext uri="{28A0092B-C50C-407E-A947-70E740481C1C}">
                <a14:useLocalDpi xmlns:a14="http://schemas.microsoft.com/office/drawing/2010/main" val="0"/>
              </a:ext>
            </a:extLst>
          </a:blip>
          <a:srcRect b="12236"/>
          <a:stretch/>
        </p:blipFill>
        <p:spPr>
          <a:xfrm>
            <a:off x="2614293" y="993660"/>
            <a:ext cx="6928503" cy="3845232"/>
          </a:xfrm>
          <a:prstGeom prst="rect">
            <a:avLst/>
          </a:prstGeom>
        </p:spPr>
      </p:pic>
    </p:spTree>
    <p:extLst>
      <p:ext uri="{BB962C8B-B14F-4D97-AF65-F5344CB8AC3E}">
        <p14:creationId xmlns:p14="http://schemas.microsoft.com/office/powerpoint/2010/main" val="12756183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9BC850-27D9-E70E-AA1A-6C1CFD9B0C84}"/>
              </a:ext>
            </a:extLst>
          </p:cNvPr>
          <p:cNvSpPr>
            <a:spLocks noGrp="1"/>
          </p:cNvSpPr>
          <p:nvPr>
            <p:ph type="title"/>
          </p:nvPr>
        </p:nvSpPr>
        <p:spPr/>
        <p:txBody>
          <a:bodyPr/>
          <a:lstStyle/>
          <a:p>
            <a:r>
              <a:rPr lang="en-US" dirty="0"/>
              <a:t>Contact Us</a:t>
            </a:r>
          </a:p>
        </p:txBody>
      </p:sp>
      <p:sp>
        <p:nvSpPr>
          <p:cNvPr id="10" name="Rectangle: Rounded Corners 9">
            <a:extLst>
              <a:ext uri="{FF2B5EF4-FFF2-40B4-BE49-F238E27FC236}">
                <a16:creationId xmlns:a16="http://schemas.microsoft.com/office/drawing/2014/main" id="{45704266-A78C-9335-75B5-A5FD800B420C}"/>
              </a:ext>
            </a:extLst>
          </p:cNvPr>
          <p:cNvSpPr/>
          <p:nvPr/>
        </p:nvSpPr>
        <p:spPr>
          <a:xfrm>
            <a:off x="9342714" y="1429090"/>
            <a:ext cx="1912357" cy="2008495"/>
          </a:xfrm>
          <a:prstGeom prst="roundRect">
            <a:avLst>
              <a:gd name="adj" fmla="val 7357"/>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100" dirty="0">
              <a:solidFill>
                <a:schemeClr val="tx1"/>
              </a:solidFill>
            </a:endParaRPr>
          </a:p>
        </p:txBody>
      </p:sp>
      <p:sp>
        <p:nvSpPr>
          <p:cNvPr id="11" name="Rectangle: Rounded Corners 10">
            <a:extLst>
              <a:ext uri="{FF2B5EF4-FFF2-40B4-BE49-F238E27FC236}">
                <a16:creationId xmlns:a16="http://schemas.microsoft.com/office/drawing/2014/main" id="{D9D24E7B-5572-B131-A339-0FB000FE0E8B}"/>
              </a:ext>
            </a:extLst>
          </p:cNvPr>
          <p:cNvSpPr/>
          <p:nvPr/>
        </p:nvSpPr>
        <p:spPr>
          <a:xfrm>
            <a:off x="7077853" y="1420505"/>
            <a:ext cx="1912357" cy="2008495"/>
          </a:xfrm>
          <a:prstGeom prst="roundRect">
            <a:avLst>
              <a:gd name="adj" fmla="val 7357"/>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100" dirty="0">
              <a:solidFill>
                <a:schemeClr val="tx1"/>
              </a:solidFill>
            </a:endParaRPr>
          </a:p>
        </p:txBody>
      </p:sp>
      <p:sp>
        <p:nvSpPr>
          <p:cNvPr id="12" name="Rectangle: Rounded Corners 11">
            <a:extLst>
              <a:ext uri="{FF2B5EF4-FFF2-40B4-BE49-F238E27FC236}">
                <a16:creationId xmlns:a16="http://schemas.microsoft.com/office/drawing/2014/main" id="{E676F56F-C90B-AA0D-E8E4-FF47BE23510B}"/>
              </a:ext>
            </a:extLst>
          </p:cNvPr>
          <p:cNvSpPr/>
          <p:nvPr/>
        </p:nvSpPr>
        <p:spPr>
          <a:xfrm>
            <a:off x="4804632" y="1429091"/>
            <a:ext cx="1912357" cy="2008495"/>
          </a:xfrm>
          <a:prstGeom prst="roundRect">
            <a:avLst>
              <a:gd name="adj" fmla="val 7357"/>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100" dirty="0">
              <a:solidFill>
                <a:schemeClr val="tx1"/>
              </a:solidFill>
            </a:endParaRPr>
          </a:p>
        </p:txBody>
      </p:sp>
      <p:sp>
        <p:nvSpPr>
          <p:cNvPr id="13" name="TextBox 12">
            <a:extLst>
              <a:ext uri="{FF2B5EF4-FFF2-40B4-BE49-F238E27FC236}">
                <a16:creationId xmlns:a16="http://schemas.microsoft.com/office/drawing/2014/main" id="{22C7A02B-9D56-8259-BA57-445C36810FD4}"/>
              </a:ext>
            </a:extLst>
          </p:cNvPr>
          <p:cNvSpPr txBox="1"/>
          <p:nvPr/>
        </p:nvSpPr>
        <p:spPr>
          <a:xfrm>
            <a:off x="4804633" y="2697510"/>
            <a:ext cx="1912356" cy="649152"/>
          </a:xfrm>
          <a:prstGeom prst="rect">
            <a:avLst/>
          </a:prstGeom>
          <a:noFill/>
        </p:spPr>
        <p:txBody>
          <a:bodyPr wrap="square" rtlCol="0">
            <a:spAutoFit/>
          </a:bodyPr>
          <a:lstStyle/>
          <a:p>
            <a:pPr algn="ctr">
              <a:lnSpc>
                <a:spcPct val="80000"/>
              </a:lnSpc>
            </a:pPr>
            <a:r>
              <a:rPr lang="en-US" sz="2200" b="1" dirty="0">
                <a:solidFill>
                  <a:srgbClr val="0A5D65"/>
                </a:solidFill>
                <a:latin typeface="Proxima Nova Rg" panose="02000506030000020004" pitchFamily="50" charset="0"/>
              </a:rPr>
              <a:t>Customer Service</a:t>
            </a:r>
          </a:p>
        </p:txBody>
      </p:sp>
      <p:pic>
        <p:nvPicPr>
          <p:cNvPr id="14" name="Graphic 13">
            <a:extLst>
              <a:ext uri="{FF2B5EF4-FFF2-40B4-BE49-F238E27FC236}">
                <a16:creationId xmlns:a16="http://schemas.microsoft.com/office/drawing/2014/main" id="{EDEB008C-D4A4-23E9-0F4C-15B97CFBE4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64900" y="1594903"/>
            <a:ext cx="960120" cy="960120"/>
          </a:xfrm>
          <a:prstGeom prst="rect">
            <a:avLst/>
          </a:prstGeom>
        </p:spPr>
      </p:pic>
      <p:pic>
        <p:nvPicPr>
          <p:cNvPr id="15" name="Graphic 14">
            <a:extLst>
              <a:ext uri="{FF2B5EF4-FFF2-40B4-BE49-F238E27FC236}">
                <a16:creationId xmlns:a16="http://schemas.microsoft.com/office/drawing/2014/main" id="{33B9E176-B352-6E2F-EA46-66708A94D1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4587" y="1649692"/>
            <a:ext cx="960120" cy="960120"/>
          </a:xfrm>
          <a:prstGeom prst="rect">
            <a:avLst/>
          </a:prstGeom>
        </p:spPr>
      </p:pic>
      <p:sp>
        <p:nvSpPr>
          <p:cNvPr id="16" name="TextBox 15">
            <a:extLst>
              <a:ext uri="{FF2B5EF4-FFF2-40B4-BE49-F238E27FC236}">
                <a16:creationId xmlns:a16="http://schemas.microsoft.com/office/drawing/2014/main" id="{10D356DD-0FBC-22E3-5CA6-208DEF616333}"/>
              </a:ext>
            </a:extLst>
          </p:cNvPr>
          <p:cNvSpPr txBox="1"/>
          <p:nvPr/>
        </p:nvSpPr>
        <p:spPr>
          <a:xfrm>
            <a:off x="7168691" y="2691104"/>
            <a:ext cx="1821519" cy="649152"/>
          </a:xfrm>
          <a:prstGeom prst="rect">
            <a:avLst/>
          </a:prstGeom>
          <a:noFill/>
        </p:spPr>
        <p:txBody>
          <a:bodyPr wrap="square" rtlCol="0">
            <a:spAutoFit/>
          </a:bodyPr>
          <a:lstStyle/>
          <a:p>
            <a:pPr algn="ctr">
              <a:lnSpc>
                <a:spcPct val="80000"/>
              </a:lnSpc>
            </a:pPr>
            <a:r>
              <a:rPr lang="en-US" sz="2200" b="1" dirty="0">
                <a:solidFill>
                  <a:srgbClr val="0A5D65"/>
                </a:solidFill>
                <a:latin typeface="Proxima Nova Rg" panose="02000506030000020004" pitchFamily="50" charset="0"/>
              </a:rPr>
              <a:t>Telephone Assistance</a:t>
            </a:r>
          </a:p>
        </p:txBody>
      </p:sp>
      <p:sp>
        <p:nvSpPr>
          <p:cNvPr id="17" name="TextBox 16">
            <a:extLst>
              <a:ext uri="{FF2B5EF4-FFF2-40B4-BE49-F238E27FC236}">
                <a16:creationId xmlns:a16="http://schemas.microsoft.com/office/drawing/2014/main" id="{8E381D4B-68E4-9E51-D126-F2967721E6E7}"/>
              </a:ext>
            </a:extLst>
          </p:cNvPr>
          <p:cNvSpPr txBox="1"/>
          <p:nvPr/>
        </p:nvSpPr>
        <p:spPr>
          <a:xfrm>
            <a:off x="9351073" y="2697510"/>
            <a:ext cx="1903997" cy="649152"/>
          </a:xfrm>
          <a:prstGeom prst="rect">
            <a:avLst/>
          </a:prstGeom>
          <a:noFill/>
        </p:spPr>
        <p:txBody>
          <a:bodyPr wrap="square" rtlCol="0">
            <a:spAutoFit/>
          </a:bodyPr>
          <a:lstStyle/>
          <a:p>
            <a:pPr algn="ctr">
              <a:lnSpc>
                <a:spcPct val="80000"/>
              </a:lnSpc>
            </a:pPr>
            <a:r>
              <a:rPr lang="en-US" sz="2200" b="1" dirty="0">
                <a:solidFill>
                  <a:srgbClr val="0A5D65"/>
                </a:solidFill>
                <a:latin typeface="Proxima Nova Rg" panose="02000506030000020004" pitchFamily="50" charset="0"/>
              </a:rPr>
              <a:t>Provide</a:t>
            </a:r>
          </a:p>
          <a:p>
            <a:pPr algn="ctr">
              <a:lnSpc>
                <a:spcPct val="80000"/>
              </a:lnSpc>
            </a:pPr>
            <a:r>
              <a:rPr lang="en-US" sz="2200" b="1" dirty="0">
                <a:solidFill>
                  <a:srgbClr val="0A5D65"/>
                </a:solidFill>
                <a:latin typeface="Proxima Nova Rg" panose="02000506030000020004" pitchFamily="50" charset="0"/>
              </a:rPr>
              <a:t>Feedback</a:t>
            </a:r>
          </a:p>
        </p:txBody>
      </p:sp>
      <p:pic>
        <p:nvPicPr>
          <p:cNvPr id="18" name="Graphic 17">
            <a:extLst>
              <a:ext uri="{FF2B5EF4-FFF2-40B4-BE49-F238E27FC236}">
                <a16:creationId xmlns:a16="http://schemas.microsoft.com/office/drawing/2014/main" id="{BC105A73-8841-2AB2-A28A-90776A322B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53331" y="1617205"/>
            <a:ext cx="952500" cy="952500"/>
          </a:xfrm>
          <a:prstGeom prst="rect">
            <a:avLst/>
          </a:prstGeom>
        </p:spPr>
      </p:pic>
      <p:sp>
        <p:nvSpPr>
          <p:cNvPr id="20" name="Rectangle: Rounded Corners 19">
            <a:extLst>
              <a:ext uri="{FF2B5EF4-FFF2-40B4-BE49-F238E27FC236}">
                <a16:creationId xmlns:a16="http://schemas.microsoft.com/office/drawing/2014/main" id="{CF961DB5-5047-F66F-E32D-9B70F486A881}"/>
              </a:ext>
            </a:extLst>
          </p:cNvPr>
          <p:cNvSpPr/>
          <p:nvPr/>
        </p:nvSpPr>
        <p:spPr>
          <a:xfrm>
            <a:off x="4804630" y="3782492"/>
            <a:ext cx="6450439" cy="2024055"/>
          </a:xfrm>
          <a:prstGeom prst="roundRect">
            <a:avLst>
              <a:gd name="adj" fmla="val 6362"/>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2"/>
            <a:endParaRPr lang="en-US" sz="2100" dirty="0">
              <a:solidFill>
                <a:schemeClr val="tx1"/>
              </a:solidFill>
            </a:endParaRPr>
          </a:p>
        </p:txBody>
      </p:sp>
      <p:sp>
        <p:nvSpPr>
          <p:cNvPr id="21" name="TextBox 20">
            <a:extLst>
              <a:ext uri="{FF2B5EF4-FFF2-40B4-BE49-F238E27FC236}">
                <a16:creationId xmlns:a16="http://schemas.microsoft.com/office/drawing/2014/main" id="{A1D20A94-22F2-1B56-6A8E-12F37C20C188}"/>
              </a:ext>
            </a:extLst>
          </p:cNvPr>
          <p:cNvSpPr txBox="1"/>
          <p:nvPr/>
        </p:nvSpPr>
        <p:spPr>
          <a:xfrm>
            <a:off x="4804630" y="3900003"/>
            <a:ext cx="6450439" cy="523220"/>
          </a:xfrm>
          <a:prstGeom prst="rect">
            <a:avLst/>
          </a:prstGeom>
          <a:noFill/>
        </p:spPr>
        <p:txBody>
          <a:bodyPr wrap="square" rtlCol="0">
            <a:spAutoFit/>
          </a:bodyPr>
          <a:lstStyle/>
          <a:p>
            <a:pPr algn="ctr"/>
            <a:r>
              <a:rPr lang="en-US" sz="2800" b="1" dirty="0">
                <a:solidFill>
                  <a:srgbClr val="0A5D65"/>
                </a:solidFill>
                <a:latin typeface="Proxima Nova Rg" panose="02000506030000020004" pitchFamily="50" charset="0"/>
              </a:rPr>
              <a:t>Connect with Us</a:t>
            </a:r>
          </a:p>
        </p:txBody>
      </p:sp>
      <p:cxnSp>
        <p:nvCxnSpPr>
          <p:cNvPr id="22" name="Straight Connector 21">
            <a:extLst>
              <a:ext uri="{FF2B5EF4-FFF2-40B4-BE49-F238E27FC236}">
                <a16:creationId xmlns:a16="http://schemas.microsoft.com/office/drawing/2014/main" id="{37BA0423-06A3-A417-E0E6-A6A04EA6C4E4}"/>
              </a:ext>
            </a:extLst>
          </p:cNvPr>
          <p:cNvCxnSpPr>
            <a:cxnSpLocks/>
          </p:cNvCxnSpPr>
          <p:nvPr/>
        </p:nvCxnSpPr>
        <p:spPr>
          <a:xfrm>
            <a:off x="6495173" y="4531808"/>
            <a:ext cx="3069360" cy="0"/>
          </a:xfrm>
          <a:prstGeom prst="line">
            <a:avLst/>
          </a:prstGeom>
          <a:ln w="12700">
            <a:solidFill>
              <a:srgbClr val="66999E"/>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B5CE42A-628A-1FF6-9CD5-5FE704A25C29}"/>
              </a:ext>
            </a:extLst>
          </p:cNvPr>
          <p:cNvGrpSpPr/>
          <p:nvPr/>
        </p:nvGrpSpPr>
        <p:grpSpPr>
          <a:xfrm>
            <a:off x="5407428" y="4769462"/>
            <a:ext cx="5244850" cy="676625"/>
            <a:chOff x="2800957" y="4854326"/>
            <a:chExt cx="6072918" cy="783452"/>
          </a:xfrm>
        </p:grpSpPr>
        <p:grpSp>
          <p:nvGrpSpPr>
            <p:cNvPr id="24" name="Group 23">
              <a:extLst>
                <a:ext uri="{FF2B5EF4-FFF2-40B4-BE49-F238E27FC236}">
                  <a16:creationId xmlns:a16="http://schemas.microsoft.com/office/drawing/2014/main" id="{A6F5C60B-6117-05DE-372C-53C37D161BDB}"/>
                </a:ext>
              </a:extLst>
            </p:cNvPr>
            <p:cNvGrpSpPr/>
            <p:nvPr/>
          </p:nvGrpSpPr>
          <p:grpSpPr>
            <a:xfrm>
              <a:off x="7051321" y="4873767"/>
              <a:ext cx="764011" cy="764011"/>
              <a:chOff x="9456235" y="3711534"/>
              <a:chExt cx="780585" cy="780585"/>
            </a:xfrm>
          </p:grpSpPr>
          <p:sp>
            <p:nvSpPr>
              <p:cNvPr id="40" name="Oval 39">
                <a:extLst>
                  <a:ext uri="{FF2B5EF4-FFF2-40B4-BE49-F238E27FC236}">
                    <a16:creationId xmlns:a16="http://schemas.microsoft.com/office/drawing/2014/main" id="{D7B41E31-94F9-604D-58BA-3100CAF1135C}"/>
                  </a:ext>
                </a:extLst>
              </p:cNvPr>
              <p:cNvSpPr/>
              <p:nvPr/>
            </p:nvSpPr>
            <p:spPr>
              <a:xfrm>
                <a:off x="9456235" y="3711534"/>
                <a:ext cx="780585" cy="780585"/>
              </a:xfrm>
              <a:prstGeom prst="ellipse">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7D1C711E-21BF-0AA1-8F2F-F39E2B8D06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52210" y="3925815"/>
                <a:ext cx="388634" cy="351440"/>
              </a:xfrm>
              <a:prstGeom prst="rect">
                <a:avLst/>
              </a:prstGeom>
            </p:spPr>
          </p:pic>
        </p:grpSp>
        <p:grpSp>
          <p:nvGrpSpPr>
            <p:cNvPr id="25" name="Group 24">
              <a:extLst>
                <a:ext uri="{FF2B5EF4-FFF2-40B4-BE49-F238E27FC236}">
                  <a16:creationId xmlns:a16="http://schemas.microsoft.com/office/drawing/2014/main" id="{9E91EA37-1C4D-60F1-2BFF-D1D292017349}"/>
                </a:ext>
              </a:extLst>
            </p:cNvPr>
            <p:cNvGrpSpPr/>
            <p:nvPr/>
          </p:nvGrpSpPr>
          <p:grpSpPr>
            <a:xfrm>
              <a:off x="8109864" y="4854326"/>
              <a:ext cx="764011" cy="764011"/>
              <a:chOff x="10515600" y="3692093"/>
              <a:chExt cx="780585" cy="780585"/>
            </a:xfrm>
          </p:grpSpPr>
          <p:sp>
            <p:nvSpPr>
              <p:cNvPr id="38" name="Oval 37">
                <a:extLst>
                  <a:ext uri="{FF2B5EF4-FFF2-40B4-BE49-F238E27FC236}">
                    <a16:creationId xmlns:a16="http://schemas.microsoft.com/office/drawing/2014/main" id="{1A9994E9-C1D0-5237-E7A6-EBC8EF79C507}"/>
                  </a:ext>
                </a:extLst>
              </p:cNvPr>
              <p:cNvSpPr/>
              <p:nvPr/>
            </p:nvSpPr>
            <p:spPr>
              <a:xfrm>
                <a:off x="10515600" y="3692093"/>
                <a:ext cx="780585" cy="780585"/>
              </a:xfrm>
              <a:prstGeom prst="ellipse">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5B181C91-0CB7-EE3F-92DB-4A04BE166F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00813" y="3867356"/>
                <a:ext cx="410158" cy="410158"/>
              </a:xfrm>
              <a:prstGeom prst="rect">
                <a:avLst/>
              </a:prstGeom>
            </p:spPr>
          </p:pic>
        </p:grpSp>
        <p:grpSp>
          <p:nvGrpSpPr>
            <p:cNvPr id="26" name="Group 25">
              <a:extLst>
                <a:ext uri="{FF2B5EF4-FFF2-40B4-BE49-F238E27FC236}">
                  <a16:creationId xmlns:a16="http://schemas.microsoft.com/office/drawing/2014/main" id="{0B90FE33-EBB4-5DBC-694D-64E0ABF0913A}"/>
                </a:ext>
              </a:extLst>
            </p:cNvPr>
            <p:cNvGrpSpPr/>
            <p:nvPr/>
          </p:nvGrpSpPr>
          <p:grpSpPr>
            <a:xfrm>
              <a:off x="5986750" y="4873767"/>
              <a:ext cx="764011" cy="764011"/>
              <a:chOff x="5986750" y="4873767"/>
              <a:chExt cx="764011" cy="764011"/>
            </a:xfrm>
          </p:grpSpPr>
          <p:sp>
            <p:nvSpPr>
              <p:cNvPr id="36" name="Oval 35">
                <a:extLst>
                  <a:ext uri="{FF2B5EF4-FFF2-40B4-BE49-F238E27FC236}">
                    <a16:creationId xmlns:a16="http://schemas.microsoft.com/office/drawing/2014/main" id="{5FD841F6-80DB-AC67-5FAE-431B19459DAA}"/>
                  </a:ext>
                </a:extLst>
              </p:cNvPr>
              <p:cNvSpPr/>
              <p:nvPr/>
            </p:nvSpPr>
            <p:spPr>
              <a:xfrm>
                <a:off x="5986750" y="4873767"/>
                <a:ext cx="764011" cy="764011"/>
              </a:xfrm>
              <a:prstGeom prst="ellipse">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Graphic 36">
                <a:extLst>
                  <a:ext uri="{FF2B5EF4-FFF2-40B4-BE49-F238E27FC236}">
                    <a16:creationId xmlns:a16="http://schemas.microsoft.com/office/drawing/2014/main" id="{17A8E9D7-BC18-D922-4DC1-CC1DDF6341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50724" y="5036918"/>
                <a:ext cx="428361" cy="428361"/>
              </a:xfrm>
              <a:prstGeom prst="rect">
                <a:avLst/>
              </a:prstGeom>
            </p:spPr>
          </p:pic>
        </p:grpSp>
        <p:grpSp>
          <p:nvGrpSpPr>
            <p:cNvPr id="27" name="Group 26">
              <a:extLst>
                <a:ext uri="{FF2B5EF4-FFF2-40B4-BE49-F238E27FC236}">
                  <a16:creationId xmlns:a16="http://schemas.microsoft.com/office/drawing/2014/main" id="{75C844CE-EAF5-5374-9219-BF5C7E75B994}"/>
                </a:ext>
              </a:extLst>
            </p:cNvPr>
            <p:cNvGrpSpPr/>
            <p:nvPr/>
          </p:nvGrpSpPr>
          <p:grpSpPr>
            <a:xfrm>
              <a:off x="4922179" y="4873767"/>
              <a:ext cx="764011" cy="764011"/>
              <a:chOff x="4922179" y="4873767"/>
              <a:chExt cx="764011" cy="764011"/>
            </a:xfrm>
          </p:grpSpPr>
          <p:sp>
            <p:nvSpPr>
              <p:cNvPr id="34" name="Oval 33">
                <a:extLst>
                  <a:ext uri="{FF2B5EF4-FFF2-40B4-BE49-F238E27FC236}">
                    <a16:creationId xmlns:a16="http://schemas.microsoft.com/office/drawing/2014/main" id="{A9CC16E9-B243-3F87-759D-63BC10F0D03D}"/>
                  </a:ext>
                </a:extLst>
              </p:cNvPr>
              <p:cNvSpPr/>
              <p:nvPr/>
            </p:nvSpPr>
            <p:spPr>
              <a:xfrm>
                <a:off x="4922179" y="4873767"/>
                <a:ext cx="764011" cy="764011"/>
              </a:xfrm>
              <a:prstGeom prst="ellipse">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a:extLst>
                  <a:ext uri="{FF2B5EF4-FFF2-40B4-BE49-F238E27FC236}">
                    <a16:creationId xmlns:a16="http://schemas.microsoft.com/office/drawing/2014/main" id="{6F51E3B2-7220-0E1E-93F6-94A1E17ADDC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84974" y="5055029"/>
                <a:ext cx="410250" cy="410250"/>
              </a:xfrm>
              <a:prstGeom prst="rect">
                <a:avLst/>
              </a:prstGeom>
            </p:spPr>
          </p:pic>
        </p:grpSp>
        <p:grpSp>
          <p:nvGrpSpPr>
            <p:cNvPr id="28" name="Group 27">
              <a:extLst>
                <a:ext uri="{FF2B5EF4-FFF2-40B4-BE49-F238E27FC236}">
                  <a16:creationId xmlns:a16="http://schemas.microsoft.com/office/drawing/2014/main" id="{67657702-FFF7-DFAD-4D13-0D0272ED4C7E}"/>
                </a:ext>
              </a:extLst>
            </p:cNvPr>
            <p:cNvGrpSpPr/>
            <p:nvPr/>
          </p:nvGrpSpPr>
          <p:grpSpPr>
            <a:xfrm>
              <a:off x="3860622" y="4873767"/>
              <a:ext cx="764011" cy="764011"/>
              <a:chOff x="3845924" y="4873767"/>
              <a:chExt cx="764011" cy="764011"/>
            </a:xfrm>
          </p:grpSpPr>
          <p:sp>
            <p:nvSpPr>
              <p:cNvPr id="32" name="Oval 31">
                <a:extLst>
                  <a:ext uri="{FF2B5EF4-FFF2-40B4-BE49-F238E27FC236}">
                    <a16:creationId xmlns:a16="http://schemas.microsoft.com/office/drawing/2014/main" id="{8D4F0D00-F680-8102-52CC-5CC4644A27C6}"/>
                  </a:ext>
                </a:extLst>
              </p:cNvPr>
              <p:cNvSpPr/>
              <p:nvPr/>
            </p:nvSpPr>
            <p:spPr>
              <a:xfrm>
                <a:off x="3845924" y="4873767"/>
                <a:ext cx="764011" cy="764011"/>
              </a:xfrm>
              <a:prstGeom prst="ellipse">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a:extLst>
                  <a:ext uri="{FF2B5EF4-FFF2-40B4-BE49-F238E27FC236}">
                    <a16:creationId xmlns:a16="http://schemas.microsoft.com/office/drawing/2014/main" id="{029F72E0-0922-5B24-703C-763696FC2C9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38599" y="5053405"/>
                <a:ext cx="380503" cy="380503"/>
              </a:xfrm>
              <a:prstGeom prst="rect">
                <a:avLst/>
              </a:prstGeom>
            </p:spPr>
          </p:pic>
        </p:grpSp>
        <p:grpSp>
          <p:nvGrpSpPr>
            <p:cNvPr id="29" name="Group 28">
              <a:extLst>
                <a:ext uri="{FF2B5EF4-FFF2-40B4-BE49-F238E27FC236}">
                  <a16:creationId xmlns:a16="http://schemas.microsoft.com/office/drawing/2014/main" id="{D907F7B9-8EA2-D9F9-D8A0-528FAFACDB42}"/>
                </a:ext>
              </a:extLst>
            </p:cNvPr>
            <p:cNvGrpSpPr/>
            <p:nvPr/>
          </p:nvGrpSpPr>
          <p:grpSpPr>
            <a:xfrm>
              <a:off x="2800957" y="4854326"/>
              <a:ext cx="764011" cy="764011"/>
              <a:chOff x="2781353" y="4854326"/>
              <a:chExt cx="764011" cy="764011"/>
            </a:xfrm>
          </p:grpSpPr>
          <p:sp>
            <p:nvSpPr>
              <p:cNvPr id="30" name="Oval 29">
                <a:extLst>
                  <a:ext uri="{FF2B5EF4-FFF2-40B4-BE49-F238E27FC236}">
                    <a16:creationId xmlns:a16="http://schemas.microsoft.com/office/drawing/2014/main" id="{72A6F801-D11E-D288-8670-10D9B8748603}"/>
                  </a:ext>
                </a:extLst>
              </p:cNvPr>
              <p:cNvSpPr/>
              <p:nvPr/>
            </p:nvSpPr>
            <p:spPr>
              <a:xfrm>
                <a:off x="2781353" y="4854326"/>
                <a:ext cx="764011" cy="764011"/>
              </a:xfrm>
              <a:prstGeom prst="ellipse">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a:extLst>
                  <a:ext uri="{FF2B5EF4-FFF2-40B4-BE49-F238E27FC236}">
                    <a16:creationId xmlns:a16="http://schemas.microsoft.com/office/drawing/2014/main" id="{264B1396-2DA8-48B7-D183-0B924533229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955032" y="5097115"/>
                <a:ext cx="404702" cy="292833"/>
              </a:xfrm>
              <a:prstGeom prst="rect">
                <a:avLst/>
              </a:prstGeom>
            </p:spPr>
          </p:pic>
        </p:grpSp>
      </p:grpSp>
      <p:sp>
        <p:nvSpPr>
          <p:cNvPr id="42" name="Content Placeholder 5">
            <a:extLst>
              <a:ext uri="{FF2B5EF4-FFF2-40B4-BE49-F238E27FC236}">
                <a16:creationId xmlns:a16="http://schemas.microsoft.com/office/drawing/2014/main" id="{013685BE-19E3-4071-43B2-7D1D2080E529}"/>
              </a:ext>
            </a:extLst>
          </p:cNvPr>
          <p:cNvSpPr txBox="1">
            <a:spLocks/>
          </p:cNvSpPr>
          <p:nvPr/>
        </p:nvSpPr>
        <p:spPr>
          <a:xfrm>
            <a:off x="617693" y="1420506"/>
            <a:ext cx="3834435" cy="1484620"/>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667"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267"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spcBef>
                <a:spcPts val="1333"/>
              </a:spcBef>
              <a:buFont typeface="Wingdings" panose="05000000000000000000" pitchFamily="2" charset="2"/>
              <a:buNone/>
            </a:pPr>
            <a:r>
              <a:rPr lang="en-US" sz="2400" dirty="0">
                <a:solidFill>
                  <a:prstClr val="black"/>
                </a:solidFill>
                <a:latin typeface="Proxima Nova Rg" panose="02000506030000020004" pitchFamily="50" charset="0"/>
              </a:rPr>
              <a:t>To find assistance, scroll to the bottom of our website and select </a:t>
            </a:r>
            <a:r>
              <a:rPr lang="en-US" sz="2400" i="1" dirty="0">
                <a:solidFill>
                  <a:srgbClr val="0A5D65"/>
                </a:solidFill>
                <a:latin typeface="Proxima Nova Rg" panose="02000506030000020004" pitchFamily="50" charset="0"/>
              </a:rPr>
              <a:t>Contact Us </a:t>
            </a:r>
            <a:r>
              <a:rPr lang="en-US" sz="2400" dirty="0">
                <a:solidFill>
                  <a:prstClr val="black"/>
                </a:solidFill>
                <a:latin typeface="Proxima Nova Rg" panose="02000506030000020004" pitchFamily="50" charset="0"/>
              </a:rPr>
              <a:t>under </a:t>
            </a:r>
            <a:r>
              <a:rPr lang="en-US" sz="2400" i="1" dirty="0">
                <a:solidFill>
                  <a:srgbClr val="0A5D65"/>
                </a:solidFill>
                <a:latin typeface="Proxima Nova Rg" panose="02000506030000020004" pitchFamily="50" charset="0"/>
              </a:rPr>
              <a:t>Get Help</a:t>
            </a:r>
            <a:r>
              <a:rPr lang="en-US" sz="2400" dirty="0">
                <a:solidFill>
                  <a:prstClr val="black"/>
                </a:solidFill>
                <a:latin typeface="Proxima Nova Rg" panose="02000506030000020004" pitchFamily="50" charset="0"/>
              </a:rPr>
              <a:t>.</a:t>
            </a:r>
          </a:p>
        </p:txBody>
      </p:sp>
      <p:sp>
        <p:nvSpPr>
          <p:cNvPr id="43" name="Content Placeholder 5">
            <a:extLst>
              <a:ext uri="{FF2B5EF4-FFF2-40B4-BE49-F238E27FC236}">
                <a16:creationId xmlns:a16="http://schemas.microsoft.com/office/drawing/2014/main" id="{06AD60F7-9E30-5EA0-36AB-9137B65E56B5}"/>
              </a:ext>
            </a:extLst>
          </p:cNvPr>
          <p:cNvSpPr txBox="1">
            <a:spLocks/>
          </p:cNvSpPr>
          <p:nvPr/>
        </p:nvSpPr>
        <p:spPr>
          <a:xfrm>
            <a:off x="617693" y="3782492"/>
            <a:ext cx="3717007" cy="1484620"/>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667"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267"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spcBef>
                <a:spcPts val="1333"/>
              </a:spcBef>
              <a:buNone/>
            </a:pPr>
            <a:r>
              <a:rPr lang="en-US" sz="2400" spc="-67" dirty="0">
                <a:latin typeface="Proxima Nova Rg" panose="02000506030000020004" pitchFamily="50" charset="0"/>
              </a:rPr>
              <a:t>Follow us on social and subscribe to our emails to</a:t>
            </a:r>
            <a:br>
              <a:rPr lang="en-US" sz="2400" spc="-67" dirty="0">
                <a:latin typeface="Proxima Nova Rg" panose="02000506030000020004" pitchFamily="50" charset="0"/>
              </a:rPr>
            </a:br>
            <a:r>
              <a:rPr lang="en-US" sz="2400" spc="-67" dirty="0">
                <a:latin typeface="Proxima Nova Rg" panose="02000506030000020004" pitchFamily="50" charset="0"/>
              </a:rPr>
              <a:t>receive tax tips, news and the latest guidance.</a:t>
            </a:r>
          </a:p>
        </p:txBody>
      </p:sp>
    </p:spTree>
    <p:extLst>
      <p:ext uri="{BB962C8B-B14F-4D97-AF65-F5344CB8AC3E}">
        <p14:creationId xmlns:p14="http://schemas.microsoft.com/office/powerpoint/2010/main" val="23615804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83B8588-E11F-9475-BAFF-AA47B1736C2C}"/>
              </a:ext>
            </a:extLst>
          </p:cNvPr>
          <p:cNvSpPr/>
          <p:nvPr/>
        </p:nvSpPr>
        <p:spPr>
          <a:xfrm>
            <a:off x="6316878" y="2519047"/>
            <a:ext cx="5237932" cy="1696397"/>
          </a:xfrm>
          <a:prstGeom prst="roundRect">
            <a:avLst>
              <a:gd name="adj" fmla="val 7357"/>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100" dirty="0">
              <a:solidFill>
                <a:schemeClr val="tx1"/>
              </a:solidFill>
            </a:endParaRPr>
          </a:p>
        </p:txBody>
      </p:sp>
      <p:sp>
        <p:nvSpPr>
          <p:cNvPr id="4" name="Rectangle: Rounded Corners 3">
            <a:extLst>
              <a:ext uri="{FF2B5EF4-FFF2-40B4-BE49-F238E27FC236}">
                <a16:creationId xmlns:a16="http://schemas.microsoft.com/office/drawing/2014/main" id="{FCF2355D-2366-964E-74A5-C203CE20F801}"/>
              </a:ext>
            </a:extLst>
          </p:cNvPr>
          <p:cNvSpPr/>
          <p:nvPr/>
        </p:nvSpPr>
        <p:spPr>
          <a:xfrm>
            <a:off x="585646" y="2510684"/>
            <a:ext cx="5237932" cy="1696397"/>
          </a:xfrm>
          <a:prstGeom prst="roundRect">
            <a:avLst>
              <a:gd name="adj" fmla="val 7357"/>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100" dirty="0">
              <a:solidFill>
                <a:schemeClr val="tx1"/>
              </a:solidFill>
            </a:endParaRPr>
          </a:p>
        </p:txBody>
      </p:sp>
      <p:sp>
        <p:nvSpPr>
          <p:cNvPr id="2" name="Title 1">
            <a:extLst>
              <a:ext uri="{FF2B5EF4-FFF2-40B4-BE49-F238E27FC236}">
                <a16:creationId xmlns:a16="http://schemas.microsoft.com/office/drawing/2014/main" id="{E002BAE6-18DE-0BF4-C54C-BDB3499126C5}"/>
              </a:ext>
            </a:extLst>
          </p:cNvPr>
          <p:cNvSpPr>
            <a:spLocks noGrp="1"/>
          </p:cNvSpPr>
          <p:nvPr>
            <p:ph type="title"/>
          </p:nvPr>
        </p:nvSpPr>
        <p:spPr>
          <a:xfrm>
            <a:off x="617693" y="154947"/>
            <a:ext cx="10515600" cy="347779"/>
          </a:xfrm>
        </p:spPr>
        <p:txBody>
          <a:bodyPr/>
          <a:lstStyle/>
          <a:p>
            <a:r>
              <a:rPr lang="en-US" dirty="0"/>
              <a:t>Language Assistance </a:t>
            </a:r>
          </a:p>
        </p:txBody>
      </p:sp>
      <p:sp>
        <p:nvSpPr>
          <p:cNvPr id="3" name="Text Placeholder 2">
            <a:extLst>
              <a:ext uri="{FF2B5EF4-FFF2-40B4-BE49-F238E27FC236}">
                <a16:creationId xmlns:a16="http://schemas.microsoft.com/office/drawing/2014/main" id="{CB54CB64-ADB1-5E28-69B1-6B5B42ECC988}"/>
              </a:ext>
            </a:extLst>
          </p:cNvPr>
          <p:cNvSpPr txBox="1">
            <a:spLocks/>
          </p:cNvSpPr>
          <p:nvPr/>
        </p:nvSpPr>
        <p:spPr>
          <a:xfrm>
            <a:off x="617693" y="1702728"/>
            <a:ext cx="8569170" cy="503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B5D66"/>
                </a:solidFill>
                <a:latin typeface="Proxima Nova Rg" panose="02000506030000020004" pitchFamily="50" charset="0"/>
              </a:rPr>
              <a:t>To increase taxpayer access to tax information, we:</a:t>
            </a:r>
          </a:p>
        </p:txBody>
      </p:sp>
      <p:pic>
        <p:nvPicPr>
          <p:cNvPr id="7" name="Graphic 6">
            <a:extLst>
              <a:ext uri="{FF2B5EF4-FFF2-40B4-BE49-F238E27FC236}">
                <a16:creationId xmlns:a16="http://schemas.microsoft.com/office/drawing/2014/main" id="{024692E8-2380-C889-2A67-1426C8DE9D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400" y="2915057"/>
            <a:ext cx="796981" cy="796981"/>
          </a:xfrm>
          <a:prstGeom prst="rect">
            <a:avLst/>
          </a:prstGeom>
        </p:spPr>
      </p:pic>
      <p:pic>
        <p:nvPicPr>
          <p:cNvPr id="8" name="Graphic 7">
            <a:extLst>
              <a:ext uri="{FF2B5EF4-FFF2-40B4-BE49-F238E27FC236}">
                <a16:creationId xmlns:a16="http://schemas.microsoft.com/office/drawing/2014/main" id="{370AB900-C285-9CB6-2C18-B5EF32A0EE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67869" y="2928265"/>
            <a:ext cx="756208" cy="756208"/>
          </a:xfrm>
          <a:prstGeom prst="rect">
            <a:avLst/>
          </a:prstGeom>
        </p:spPr>
      </p:pic>
      <p:sp>
        <p:nvSpPr>
          <p:cNvPr id="9" name="TextBox 8">
            <a:extLst>
              <a:ext uri="{FF2B5EF4-FFF2-40B4-BE49-F238E27FC236}">
                <a16:creationId xmlns:a16="http://schemas.microsoft.com/office/drawing/2014/main" id="{F9EA5DE7-B457-1DD9-F67C-244531B3CCC6}"/>
              </a:ext>
            </a:extLst>
          </p:cNvPr>
          <p:cNvSpPr txBox="1"/>
          <p:nvPr/>
        </p:nvSpPr>
        <p:spPr>
          <a:xfrm>
            <a:off x="1659129" y="2671051"/>
            <a:ext cx="3950673" cy="1384995"/>
          </a:xfrm>
          <a:prstGeom prst="rect">
            <a:avLst/>
          </a:prstGeom>
          <a:noFill/>
        </p:spPr>
        <p:txBody>
          <a:bodyPr wrap="square" rtlCol="0">
            <a:spAutoFit/>
          </a:bodyPr>
          <a:lstStyle/>
          <a:p>
            <a:r>
              <a:rPr lang="en-US" sz="2100" dirty="0">
                <a:latin typeface="Proxima Nova Rg" panose="02000506030000020004" charset="0"/>
              </a:rPr>
              <a:t>Translate many important forms and documents in at least the  12 most commonly spoken languages in New York State. </a:t>
            </a:r>
          </a:p>
        </p:txBody>
      </p:sp>
      <p:sp>
        <p:nvSpPr>
          <p:cNvPr id="10" name="TextBox 9">
            <a:extLst>
              <a:ext uri="{FF2B5EF4-FFF2-40B4-BE49-F238E27FC236}">
                <a16:creationId xmlns:a16="http://schemas.microsoft.com/office/drawing/2014/main" id="{721E5854-A03E-6F99-9609-7B5639C98457}"/>
              </a:ext>
            </a:extLst>
          </p:cNvPr>
          <p:cNvSpPr txBox="1"/>
          <p:nvPr/>
        </p:nvSpPr>
        <p:spPr>
          <a:xfrm>
            <a:off x="7410784" y="2997913"/>
            <a:ext cx="4057319" cy="738664"/>
          </a:xfrm>
          <a:prstGeom prst="rect">
            <a:avLst/>
          </a:prstGeom>
          <a:noFill/>
        </p:spPr>
        <p:txBody>
          <a:bodyPr wrap="square" rtlCol="0">
            <a:spAutoFit/>
          </a:bodyPr>
          <a:lstStyle/>
          <a:p>
            <a:r>
              <a:rPr lang="en-US" sz="2100" dirty="0">
                <a:latin typeface="Proxima Nova Rg" panose="02000506030000020004" pitchFamily="50" charset="0"/>
              </a:rPr>
              <a:t>Offer free interpretation services by calling </a:t>
            </a:r>
            <a:r>
              <a:rPr lang="en-US" sz="2100" b="1" dirty="0">
                <a:solidFill>
                  <a:srgbClr val="0A5D65"/>
                </a:solidFill>
                <a:latin typeface="Proxima Nova Rg" panose="02000506030000020004" pitchFamily="50" charset="0"/>
              </a:rPr>
              <a:t>518-453-8137</a:t>
            </a:r>
            <a:r>
              <a:rPr lang="en-US" sz="2100" dirty="0">
                <a:latin typeface="Proxima Nova Rg" panose="02000506030000020004" pitchFamily="50" charset="0"/>
              </a:rPr>
              <a:t>.</a:t>
            </a:r>
          </a:p>
        </p:txBody>
      </p:sp>
      <p:sp>
        <p:nvSpPr>
          <p:cNvPr id="11" name="Freeform: Shape 10">
            <a:extLst>
              <a:ext uri="{FF2B5EF4-FFF2-40B4-BE49-F238E27FC236}">
                <a16:creationId xmlns:a16="http://schemas.microsoft.com/office/drawing/2014/main" id="{05AFE956-11C7-E41E-49A1-8A209EC3E296}"/>
              </a:ext>
            </a:extLst>
          </p:cNvPr>
          <p:cNvSpPr/>
          <p:nvPr/>
        </p:nvSpPr>
        <p:spPr>
          <a:xfrm>
            <a:off x="0" y="5511634"/>
            <a:ext cx="5763162" cy="546752"/>
          </a:xfrm>
          <a:custGeom>
            <a:avLst/>
            <a:gdLst>
              <a:gd name="connsiteX0" fmla="*/ 0 w 5287108"/>
              <a:gd name="connsiteY0" fmla="*/ 0 h 546752"/>
              <a:gd name="connsiteX1" fmla="*/ 5013732 w 5287108"/>
              <a:gd name="connsiteY1" fmla="*/ 0 h 546752"/>
              <a:gd name="connsiteX2" fmla="*/ 5287108 w 5287108"/>
              <a:gd name="connsiteY2" fmla="*/ 273376 h 546752"/>
              <a:gd name="connsiteX3" fmla="*/ 5287107 w 5287108"/>
              <a:gd name="connsiteY3" fmla="*/ 273376 h 546752"/>
              <a:gd name="connsiteX4" fmla="*/ 5013731 w 5287108"/>
              <a:gd name="connsiteY4" fmla="*/ 546752 h 546752"/>
              <a:gd name="connsiteX5" fmla="*/ 0 w 5287108"/>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7108" h="546752">
                <a:moveTo>
                  <a:pt x="0" y="0"/>
                </a:moveTo>
                <a:lnTo>
                  <a:pt x="5013732" y="0"/>
                </a:lnTo>
                <a:cubicBezTo>
                  <a:pt x="5164713" y="0"/>
                  <a:pt x="5287108" y="122395"/>
                  <a:pt x="5287108" y="273376"/>
                </a:cubicBezTo>
                <a:lnTo>
                  <a:pt x="5287107" y="273376"/>
                </a:lnTo>
                <a:cubicBezTo>
                  <a:pt x="5287107" y="424357"/>
                  <a:pt x="5164712" y="546752"/>
                  <a:pt x="5013731"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Graphic 11">
            <a:extLst>
              <a:ext uri="{FF2B5EF4-FFF2-40B4-BE49-F238E27FC236}">
                <a16:creationId xmlns:a16="http://schemas.microsoft.com/office/drawing/2014/main" id="{E151938A-2159-0440-4707-8578A7A3E4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881" y="5519727"/>
            <a:ext cx="629615" cy="629615"/>
          </a:xfrm>
          <a:prstGeom prst="rect">
            <a:avLst/>
          </a:prstGeom>
        </p:spPr>
      </p:pic>
      <p:sp>
        <p:nvSpPr>
          <p:cNvPr id="13" name="TextBox 12">
            <a:extLst>
              <a:ext uri="{FF2B5EF4-FFF2-40B4-BE49-F238E27FC236}">
                <a16:creationId xmlns:a16="http://schemas.microsoft.com/office/drawing/2014/main" id="{98281313-1CD2-FEC7-154D-12AF0205A8AC}"/>
              </a:ext>
            </a:extLst>
          </p:cNvPr>
          <p:cNvSpPr txBox="1"/>
          <p:nvPr/>
        </p:nvSpPr>
        <p:spPr>
          <a:xfrm>
            <a:off x="782017" y="5591298"/>
            <a:ext cx="4981145"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language</a:t>
            </a:r>
            <a:r>
              <a:rPr lang="en-US" sz="2000" dirty="0">
                <a:latin typeface="Proxima Nova Rg" panose="02000506030000020004" pitchFamily="50" charset="0"/>
              </a:rPr>
              <a:t>)  </a:t>
            </a:r>
          </a:p>
        </p:txBody>
      </p:sp>
    </p:spTree>
    <p:extLst>
      <p:ext uri="{BB962C8B-B14F-4D97-AF65-F5344CB8AC3E}">
        <p14:creationId xmlns:p14="http://schemas.microsoft.com/office/powerpoint/2010/main" val="1678423545"/>
      </p:ext>
    </p:extLst>
  </p:cSld>
  <p:clrMapOvr>
    <a:masterClrMapping/>
  </p:clrMapOvr>
</p:sld>
</file>

<file path=ppt/theme/theme1.xml><?xml version="1.0" encoding="utf-8"?>
<a:theme xmlns:a="http://schemas.openxmlformats.org/drawingml/2006/main" name="Cover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ody Slides Backgroun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End Card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24030</TotalTime>
  <Words>12712</Words>
  <Application>Microsoft Office PowerPoint</Application>
  <PresentationFormat>Widescreen</PresentationFormat>
  <Paragraphs>1075</Paragraphs>
  <Slides>114</Slides>
  <Notes>100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114</vt:i4>
      </vt:variant>
    </vt:vector>
  </HeadingPairs>
  <TitlesOfParts>
    <vt:vector size="126" baseType="lpstr">
      <vt:lpstr>Calibri</vt:lpstr>
      <vt:lpstr>Aptos</vt:lpstr>
      <vt:lpstr>Proxima Nova Rg</vt:lpstr>
      <vt:lpstr>Google Sans</vt:lpstr>
      <vt:lpstr>Wingdings</vt:lpstr>
      <vt:lpstr>Oswald</vt:lpstr>
      <vt:lpstr>Arial</vt:lpstr>
      <vt:lpstr>Proxima Nova</vt:lpstr>
      <vt:lpstr>Sabon Next LT</vt:lpstr>
      <vt:lpstr>Cover Slide</vt:lpstr>
      <vt:lpstr>Body Slides Background</vt:lpstr>
      <vt:lpstr>End Card Slide</vt:lpstr>
      <vt:lpstr>PowerPoint Presentation</vt:lpstr>
      <vt:lpstr>Our Mission</vt:lpstr>
      <vt:lpstr>Compliance Continuum</vt:lpstr>
      <vt:lpstr>Agenda</vt:lpstr>
      <vt:lpstr>PowerPoint Presentation</vt:lpstr>
      <vt:lpstr>Volunteer Resource Center </vt:lpstr>
      <vt:lpstr>Training Materials</vt:lpstr>
      <vt:lpstr>Volunteer Resource Center</vt:lpstr>
      <vt:lpstr>Volunteer Packets and Forms </vt:lpstr>
      <vt:lpstr>2025 Volunteer Packet </vt:lpstr>
      <vt:lpstr>2025 Volunteer Packet </vt:lpstr>
      <vt:lpstr>TP-301, Income Tax Worksheet </vt:lpstr>
      <vt:lpstr>Tax Professional Hotline</vt:lpstr>
      <vt:lpstr>PowerPoint Presentation</vt:lpstr>
      <vt:lpstr>E-file Mandate </vt:lpstr>
      <vt:lpstr>VITA/TCE Tax Preparer Code</vt:lpstr>
      <vt:lpstr>Driver License Information</vt:lpstr>
      <vt:lpstr>Print All Worksheets</vt:lpstr>
      <vt:lpstr>Amended Returns and Attachments </vt:lpstr>
      <vt:lpstr>Federal Changes</vt:lpstr>
      <vt:lpstr>New York State and Local Sales Tax</vt:lpstr>
      <vt:lpstr>PowerPoint Presentation</vt:lpstr>
      <vt:lpstr>Tax Due Date</vt:lpstr>
      <vt:lpstr>Inflation Refund Checks </vt:lpstr>
      <vt:lpstr>Inflation Refund Checks </vt:lpstr>
      <vt:lpstr>Metropolitan Commuter Transportation Mobility Tax Calculation </vt:lpstr>
      <vt:lpstr>Self-employed Individuals Subject to the MCTMT</vt:lpstr>
      <vt:lpstr>Federal Legislation H.R. 1 (Public Law 119-21)                                          </vt:lpstr>
      <vt:lpstr>PowerPoint Presentation</vt:lpstr>
      <vt:lpstr> </vt:lpstr>
      <vt:lpstr>Filing Requirements </vt:lpstr>
      <vt:lpstr>New York State Resident Filing Requirements</vt:lpstr>
      <vt:lpstr>New York State Residency</vt:lpstr>
      <vt:lpstr>Servicemembers Relief Act (Public Law 117-333) </vt:lpstr>
      <vt:lpstr>Permanent Place of Abode </vt:lpstr>
      <vt:lpstr>Nonresidents: New York Source Income</vt:lpstr>
      <vt:lpstr>Nonresident and Part-Year Resident Income Allocation </vt:lpstr>
      <vt:lpstr> Telecommuting Rules</vt:lpstr>
      <vt:lpstr>New York City or Yonkers Residents </vt:lpstr>
      <vt:lpstr>New York Resident Credit </vt:lpstr>
      <vt:lpstr> </vt:lpstr>
      <vt:lpstr>PowerPoint Presentation</vt:lpstr>
      <vt:lpstr>New York State Modifications</vt:lpstr>
      <vt:lpstr>Common New York State Additions</vt:lpstr>
      <vt:lpstr>Public Employee 414(h) Retirement Contributions </vt:lpstr>
      <vt:lpstr>Interest Income on State and Local Bonds and Obligations</vt:lpstr>
      <vt:lpstr>New York City Flexible Benefits Program (IRC 125)</vt:lpstr>
      <vt:lpstr>New York 529 College Savings Plan Distributions</vt:lpstr>
      <vt:lpstr>Common New York State Subtractions</vt:lpstr>
      <vt:lpstr>Taxable Refunds, Credits, and Offsets</vt:lpstr>
      <vt:lpstr>Interest Income on U.S. Government Bonds</vt:lpstr>
      <vt:lpstr>NY 529 College Savings Program Deduction/Earnings Distribution</vt:lpstr>
      <vt:lpstr>Student Loans Discharged or Forgiven </vt:lpstr>
      <vt:lpstr>Subtraction Modifications</vt:lpstr>
      <vt:lpstr>PowerPoint Presentation</vt:lpstr>
      <vt:lpstr>Pension and Annuity Income </vt:lpstr>
      <vt:lpstr>Pension and Annuity Income Exclusion</vt:lpstr>
      <vt:lpstr>Pension and Annuity Income Exclusion</vt:lpstr>
      <vt:lpstr>Supplemental Retirement Plans for Public Employees</vt:lpstr>
      <vt:lpstr>Pension and Annuity Income Example 1 </vt:lpstr>
      <vt:lpstr>Pension and Annuity Income Example 2 </vt:lpstr>
      <vt:lpstr>Pension and Annuity Income Example 3 </vt:lpstr>
      <vt:lpstr>Pension and Annuity Income Example 4 </vt:lpstr>
      <vt:lpstr>Resources for Seniors and Retired Persons </vt:lpstr>
      <vt:lpstr>PowerPoint Presentation</vt:lpstr>
      <vt:lpstr>Standard and Itemized Deduction</vt:lpstr>
      <vt:lpstr>Standard Deduction Table and Dependent Exemptions </vt:lpstr>
      <vt:lpstr>New York Itemized Deductions</vt:lpstr>
      <vt:lpstr>New York Itemized Deductions (cont.)</vt:lpstr>
      <vt:lpstr>Required Documentation</vt:lpstr>
      <vt:lpstr>PowerPoint Presentation</vt:lpstr>
      <vt:lpstr>Earned Income Credit (EIC) </vt:lpstr>
      <vt:lpstr>EIC Credit Amounts </vt:lpstr>
      <vt:lpstr>Noncustodial Parent Earned Income Credit </vt:lpstr>
      <vt:lpstr>Noncustodial Parent Earned Income Credit (cont.)</vt:lpstr>
      <vt:lpstr>Empire State Child Credit </vt:lpstr>
      <vt:lpstr>Empire State Child Tax Credit</vt:lpstr>
      <vt:lpstr>Empire State Child Tax Credit (Article 22)                                          </vt:lpstr>
      <vt:lpstr>Empire State Child Tax Credit</vt:lpstr>
      <vt:lpstr>Child and Dependent Care Credit</vt:lpstr>
      <vt:lpstr>Child and Dependent Care Credit (cont.)</vt:lpstr>
      <vt:lpstr>Child And Dependent Care Credit (cont.)</vt:lpstr>
      <vt:lpstr>New York City Child and Dependent Care Credit </vt:lpstr>
      <vt:lpstr>College Tuition Credit or Itemized Deduction</vt:lpstr>
      <vt:lpstr>Qualified Tuition Expenses </vt:lpstr>
      <vt:lpstr>Volunteer Firefighter and Ambulance Worker Credit</vt:lpstr>
      <vt:lpstr>Nursing Home Assessment Credit </vt:lpstr>
      <vt:lpstr>Long-Term Care Insurance Credit</vt:lpstr>
      <vt:lpstr>Real Property Tax Credit </vt:lpstr>
      <vt:lpstr> New York City Income Tax Elimination Credit</vt:lpstr>
      <vt:lpstr> New York City Income Tax Elimination Credit </vt:lpstr>
      <vt:lpstr>Central Business District Toll Credit </vt:lpstr>
      <vt:lpstr> Geothermal Energy System Credit</vt:lpstr>
      <vt:lpstr>Green Energy Credits</vt:lpstr>
      <vt:lpstr>Income Tax Credits </vt:lpstr>
      <vt:lpstr>PowerPoint Presentation</vt:lpstr>
      <vt:lpstr>Tax Department Website</vt:lpstr>
      <vt:lpstr>Contact Us</vt:lpstr>
      <vt:lpstr>Language Assistance </vt:lpstr>
      <vt:lpstr>Individual Online Services Account </vt:lpstr>
      <vt:lpstr>Wage and Withholding Transcripts</vt:lpstr>
      <vt:lpstr>Form 1099-G Information</vt:lpstr>
      <vt:lpstr>Requests for Additional Information</vt:lpstr>
      <vt:lpstr>Protest Rights </vt:lpstr>
      <vt:lpstr>Installment Payment Agreements </vt:lpstr>
      <vt:lpstr>Voluntary Disclosure and Compliance Program</vt:lpstr>
      <vt:lpstr>Protect Personal Information </vt:lpstr>
      <vt:lpstr>Protect Personal Information</vt:lpstr>
      <vt:lpstr>Report Fraud or Identity Theft </vt:lpstr>
      <vt:lpstr>Taxpayer Rights Advocate</vt:lpstr>
      <vt:lpstr>Get Help From the Advocate</vt:lpstr>
      <vt:lpstr>Subscription Services</vt:lpstr>
      <vt:lpstr>Subscription Services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Therkildsen, Amber (TAX)</dc:creator>
  <cp:lastModifiedBy>Carlson, Sara B (TAX)</cp:lastModifiedBy>
  <cp:revision>243</cp:revision>
  <dcterms:created xsi:type="dcterms:W3CDTF">2025-09-24T13:54:43Z</dcterms:created>
  <dcterms:modified xsi:type="dcterms:W3CDTF">2026-01-13T21:20:01Z</dcterms:modified>
</cp:coreProperties>
</file>