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7" r:id="rId1"/>
    <p:sldMasterId id="2147483660" r:id="rId2"/>
    <p:sldMasterId id="2147483678" r:id="rId3"/>
  </p:sldMasterIdLst>
  <p:notesMasterIdLst>
    <p:notesMasterId r:id="rId81"/>
  </p:notesMasterIdLst>
  <p:sldIdLst>
    <p:sldId id="410" r:id="rId4"/>
    <p:sldId id="365" r:id="rId5"/>
    <p:sldId id="282" r:id="rId6"/>
    <p:sldId id="283" r:id="rId7"/>
    <p:sldId id="351" r:id="rId8"/>
    <p:sldId id="366" r:id="rId9"/>
    <p:sldId id="413" r:id="rId10"/>
    <p:sldId id="301" r:id="rId11"/>
    <p:sldId id="268" r:id="rId12"/>
    <p:sldId id="309" r:id="rId13"/>
    <p:sldId id="266" r:id="rId14"/>
    <p:sldId id="375" r:id="rId15"/>
    <p:sldId id="411" r:id="rId16"/>
    <p:sldId id="263" r:id="rId17"/>
    <p:sldId id="361" r:id="rId18"/>
    <p:sldId id="401" r:id="rId19"/>
    <p:sldId id="403" r:id="rId20"/>
    <p:sldId id="404" r:id="rId21"/>
    <p:sldId id="414" r:id="rId22"/>
    <p:sldId id="273" r:id="rId23"/>
    <p:sldId id="364" r:id="rId24"/>
    <p:sldId id="298" r:id="rId25"/>
    <p:sldId id="416" r:id="rId26"/>
    <p:sldId id="415" r:id="rId27"/>
    <p:sldId id="417" r:id="rId28"/>
    <p:sldId id="925" r:id="rId29"/>
    <p:sldId id="922" r:id="rId30"/>
    <p:sldId id="924" r:id="rId31"/>
    <p:sldId id="360" r:id="rId32"/>
    <p:sldId id="419" r:id="rId33"/>
    <p:sldId id="343" r:id="rId34"/>
    <p:sldId id="418" r:id="rId35"/>
    <p:sldId id="325" r:id="rId36"/>
    <p:sldId id="294" r:id="rId37"/>
    <p:sldId id="420" r:id="rId38"/>
    <p:sldId id="368" r:id="rId39"/>
    <p:sldId id="313" r:id="rId40"/>
    <p:sldId id="424" r:id="rId41"/>
    <p:sldId id="285" r:id="rId42"/>
    <p:sldId id="289" r:id="rId43"/>
    <p:sldId id="319" r:id="rId44"/>
    <p:sldId id="383" r:id="rId45"/>
    <p:sldId id="409" r:id="rId46"/>
    <p:sldId id="330" r:id="rId47"/>
    <p:sldId id="347" r:id="rId48"/>
    <p:sldId id="311" r:id="rId49"/>
    <p:sldId id="379" r:id="rId50"/>
    <p:sldId id="380" r:id="rId51"/>
    <p:sldId id="421" r:id="rId52"/>
    <p:sldId id="422" r:id="rId53"/>
    <p:sldId id="423" r:id="rId54"/>
    <p:sldId id="406" r:id="rId55"/>
    <p:sldId id="407" r:id="rId56"/>
    <p:sldId id="408" r:id="rId57"/>
    <p:sldId id="387" r:id="rId58"/>
    <p:sldId id="287" r:id="rId59"/>
    <p:sldId id="388" r:id="rId60"/>
    <p:sldId id="389" r:id="rId61"/>
    <p:sldId id="382" r:id="rId62"/>
    <p:sldId id="374" r:id="rId63"/>
    <p:sldId id="362" r:id="rId64"/>
    <p:sldId id="395" r:id="rId65"/>
    <p:sldId id="363" r:id="rId66"/>
    <p:sldId id="394" r:id="rId67"/>
    <p:sldId id="391" r:id="rId68"/>
    <p:sldId id="392" r:id="rId69"/>
    <p:sldId id="393" r:id="rId70"/>
    <p:sldId id="405" r:id="rId71"/>
    <p:sldId id="412" r:id="rId72"/>
    <p:sldId id="396" r:id="rId73"/>
    <p:sldId id="398" r:id="rId74"/>
    <p:sldId id="399" r:id="rId75"/>
    <p:sldId id="276" r:id="rId76"/>
    <p:sldId id="277" r:id="rId77"/>
    <p:sldId id="270" r:id="rId78"/>
    <p:sldId id="280" r:id="rId79"/>
    <p:sldId id="265" r:id="rId80"/>
  </p:sldIdLst>
  <p:sldSz cx="12192000" cy="6858000"/>
  <p:notesSz cx="6858000" cy="9144000"/>
  <p:embeddedFontLst>
    <p:embeddedFont>
      <p:font typeface="Oswald" pitchFamily="2" charset="0"/>
      <p:regular r:id="rId82"/>
      <p:bold r:id="rId83"/>
    </p:embeddedFont>
    <p:embeddedFont>
      <p:font typeface="Proxima Nova Rg" panose="02000506030000020004" charset="0"/>
      <p:regular r:id="rId84"/>
      <p:bold r:id="rId85"/>
      <p:italic r:id="rId86"/>
      <p:boldItalic r:id="rId87"/>
    </p:embeddedFont>
    <p:embeddedFont>
      <p:font typeface="Sabon Next LT" panose="02000500000000000000" pitchFamily="2" charset="0"/>
      <p:regular r:id="rId88"/>
      <p:bold r:id="rId89"/>
      <p:italic r:id="rId90"/>
      <p:boldItalic r:id="rId9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36" userDrawn="1">
          <p15:clr>
            <a:srgbClr val="A4A3A4"/>
          </p15:clr>
        </p15:guide>
        <p15:guide id="2" pos="456" userDrawn="1">
          <p15:clr>
            <a:srgbClr val="A4A3A4"/>
          </p15:clr>
        </p15:guide>
        <p15:guide id="3" pos="552" userDrawn="1">
          <p15:clr>
            <a:srgbClr val="A4A3A4"/>
          </p15:clr>
        </p15:guide>
        <p15:guide id="4" orient="horz" pos="424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328AAF-CE53-1B05-8DAC-6D2E7347E0BE}" name="Carlson, Sara B (TAX)" initials="SC" userId="S::Sara.Carlson@tax.ny.gov::ecc76fbd-2567-4a4f-a59c-9292e14ca529" providerId="AD"/>
  <p188:author id="{0EBC91FE-C4FC-D779-7C02-B60057B007C4}" name="Therkildsen, Amber (TAX)" initials="AT" userId="S::Amber.Therkildsen@tax.ny.gov::e66866a5-281a-41af-85eb-b7c2106dff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000000"/>
    <a:srgbClr val="0B5D66"/>
    <a:srgbClr val="E5EDED"/>
    <a:srgbClr val="65999E"/>
    <a:srgbClr val="FF33CC"/>
    <a:srgbClr val="62666A"/>
    <a:srgbClr val="D0D0D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82567" autoAdjust="0"/>
  </p:normalViewPr>
  <p:slideViewPr>
    <p:cSldViewPr snapToGrid="0">
      <p:cViewPr varScale="1">
        <p:scale>
          <a:sx n="88" d="100"/>
          <a:sy n="88" d="100"/>
        </p:scale>
        <p:origin x="1410" y="78"/>
      </p:cViewPr>
      <p:guideLst>
        <p:guide orient="horz" pos="2736"/>
        <p:guide pos="456"/>
        <p:guide pos="552"/>
        <p:guide orient="horz" pos="42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font" Target="fonts/font9.fntdata"/><Relationship Id="rId95"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font" Target="fonts/font4.fntdata"/><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6.fntdata"/><Relationship Id="rId61" Type="http://schemas.openxmlformats.org/officeDocument/2006/relationships/slide" Target="slides/slide58.xml"/><Relationship Id="rId82" Type="http://schemas.openxmlformats.org/officeDocument/2006/relationships/font" Target="fonts/font1.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roxima Nova Rg" panose="02000506030000020004" pitchFamily="50"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roxima Nova Rg" panose="02000506030000020004" pitchFamily="50" charset="0"/>
              </a:defRPr>
            </a:lvl1pPr>
          </a:lstStyle>
          <a:p>
            <a:fld id="{B893B4E4-D7D1-4926-866E-B1772B42BA0B}" type="datetimeFigureOut">
              <a:rPr lang="en-US" smtClean="0"/>
              <a:pPr/>
              <a:t>1/7/2026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roxima Nova Rg" panose="02000506030000020004" pitchFamily="50"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roxima Nova Rg" panose="02000506030000020004" pitchFamily="50" charset="0"/>
              </a:defRPr>
            </a:lvl1pPr>
          </a:lstStyle>
          <a:p>
            <a:fld id="{3FCB3B74-CA4F-4B51-9603-99A48A889ABD}" type="slidenum">
              <a:rPr lang="en-US" smtClean="0"/>
              <a:pPr/>
              <a:t>‹#›</a:t>
            </a:fld>
            <a:endParaRPr lang="en-US" dirty="0"/>
          </a:p>
        </p:txBody>
      </p:sp>
    </p:spTree>
    <p:extLst>
      <p:ext uri="{BB962C8B-B14F-4D97-AF65-F5344CB8AC3E}">
        <p14:creationId xmlns:p14="http://schemas.microsoft.com/office/powerpoint/2010/main" val="2438988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roxima Nova Rg" panose="02000506030000020004" pitchFamily="50" charset="0"/>
        <a:ea typeface="+mn-ea"/>
        <a:cs typeface="+mn-cs"/>
      </a:defRPr>
    </a:lvl1pPr>
    <a:lvl2pPr marL="457200" algn="l" defTabSz="914400" rtl="0" eaLnBrk="1" latinLnBrk="0" hangingPunct="1">
      <a:defRPr sz="1200" kern="1200">
        <a:solidFill>
          <a:schemeClr val="tx1"/>
        </a:solidFill>
        <a:latin typeface="Proxima Nova Rg" panose="02000506030000020004" pitchFamily="50" charset="0"/>
        <a:ea typeface="+mn-ea"/>
        <a:cs typeface="+mn-cs"/>
      </a:defRPr>
    </a:lvl2pPr>
    <a:lvl3pPr marL="914400" algn="l" defTabSz="914400" rtl="0" eaLnBrk="1" latinLnBrk="0" hangingPunct="1">
      <a:defRPr sz="1200" kern="1200">
        <a:solidFill>
          <a:schemeClr val="tx1"/>
        </a:solidFill>
        <a:latin typeface="Proxima Nova Rg" panose="02000506030000020004" pitchFamily="50" charset="0"/>
        <a:ea typeface="+mn-ea"/>
        <a:cs typeface="+mn-cs"/>
      </a:defRPr>
    </a:lvl3pPr>
    <a:lvl4pPr marL="1371600" algn="l" defTabSz="914400" rtl="0" eaLnBrk="1" latinLnBrk="0" hangingPunct="1">
      <a:defRPr sz="1200" kern="1200">
        <a:solidFill>
          <a:schemeClr val="tx1"/>
        </a:solidFill>
        <a:latin typeface="Proxima Nova Rg" panose="02000506030000020004" pitchFamily="50" charset="0"/>
        <a:ea typeface="+mn-ea"/>
        <a:cs typeface="+mn-cs"/>
      </a:defRPr>
    </a:lvl4pPr>
    <a:lvl5pPr marL="1828800" algn="l" defTabSz="914400" rtl="0" eaLnBrk="1" latinLnBrk="0" hangingPunct="1">
      <a:defRPr sz="1200" kern="1200">
        <a:solidFill>
          <a:schemeClr val="tx1"/>
        </a:solidFill>
        <a:latin typeface="Proxima Nova Rg" panose="02000506030000020004"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tax.ny.gov/forms/current-forms/it/it241i.htm#bioheating-fuel"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tax.ny.gov/forms/current-forms/it/it241i.htm#residential-purpose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Team Tax, we would like to thank you for </a:t>
            </a:r>
            <a:r>
              <a:rPr lang="en-US" sz="1200" kern="1200" dirty="0">
                <a:solidFill>
                  <a:schemeClr val="tx1"/>
                </a:solidFill>
                <a:effectLst/>
                <a:latin typeface="Proxima Nova Rg" panose="02000506030000020004" pitchFamily="50" charset="0"/>
                <a:ea typeface="+mn-ea"/>
                <a:cs typeface="+mn-cs"/>
              </a:rPr>
              <a:t>your unwavering commitment to serving the community with compassion, integrity, and excellence. The Site Coordinators Training highlight the resources and tax changes for this year as well as reminders to assist with site set-up and preparing accurate New York State returns. </a:t>
            </a:r>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t>1</a:t>
            </a:fld>
            <a:endParaRPr lang="en-US"/>
          </a:p>
        </p:txBody>
      </p:sp>
    </p:spTree>
    <p:extLst>
      <p:ext uri="{BB962C8B-B14F-4D97-AF65-F5344CB8AC3E}">
        <p14:creationId xmlns:p14="http://schemas.microsoft.com/office/powerpoint/2010/main" val="901861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DCD455-5211-4455-A96D-7942CD24EB72}" type="slidenum">
              <a:rPr lang="en-US" smtClean="0"/>
              <a:t>11</a:t>
            </a:fld>
            <a:endParaRPr lang="en-US"/>
          </a:p>
        </p:txBody>
      </p:sp>
    </p:spTree>
    <p:extLst>
      <p:ext uri="{BB962C8B-B14F-4D97-AF65-F5344CB8AC3E}">
        <p14:creationId xmlns:p14="http://schemas.microsoft.com/office/powerpoint/2010/main" val="1799624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80EDD-4255-05F3-26E4-16FD1BABD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AE8F30-B6F7-F199-9F05-6C92B4CA67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00F5F-3C55-E283-AD6E-8D9C2A1F93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8A6378-D180-9A13-4915-7959800F2691}"/>
              </a:ext>
            </a:extLst>
          </p:cNvPr>
          <p:cNvSpPr>
            <a:spLocks noGrp="1"/>
          </p:cNvSpPr>
          <p:nvPr>
            <p:ph type="sldNum" sz="quarter" idx="5"/>
          </p:nvPr>
        </p:nvSpPr>
        <p:spPr/>
        <p:txBody>
          <a:bodyPr/>
          <a:lstStyle/>
          <a:p>
            <a:fld id="{48DCD455-5211-4455-A96D-7942CD24EB72}" type="slidenum">
              <a:rPr lang="en-US" smtClean="0"/>
              <a:t>12</a:t>
            </a:fld>
            <a:endParaRPr lang="en-US"/>
          </a:p>
        </p:txBody>
      </p:sp>
    </p:spTree>
    <p:extLst>
      <p:ext uri="{BB962C8B-B14F-4D97-AF65-F5344CB8AC3E}">
        <p14:creationId xmlns:p14="http://schemas.microsoft.com/office/powerpoint/2010/main" val="3254633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3B74-CA4F-4B51-9603-99A48A889ABD}" type="slidenum">
              <a:rPr kumimoji="0" lang="en-US" sz="1200" b="0" i="0" u="none" strike="noStrike" kern="1200" cap="none" spc="0" normalizeH="0" baseline="0" noProof="0" smtClean="0">
                <a:ln>
                  <a:noFill/>
                </a:ln>
                <a:solidFill>
                  <a:prstClr val="black"/>
                </a:solidFill>
                <a:effectLst/>
                <a:uLnTx/>
                <a:uFillTx/>
                <a:latin typeface="Proxima Nova Rg"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901861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Volunteer Resource Center webpage Volunteer Income Tax Assistance (VITA) and Tax Counseling for the Elderly (TCE) partners can access New York State (NYS) tax training, tax forms and other resources to help train volunteers on preparing accurate NYS, New York City and Yonkers tax returns. Partners can request training support, order forms and view draft copies of notices their clients may have received. Partners can also email your questions to our Tax Partner email box: </a:t>
            </a:r>
            <a:r>
              <a:rPr lang="en-US" b="1" dirty="0"/>
              <a:t>TaxPartners@tax.ny.gov</a:t>
            </a:r>
          </a:p>
        </p:txBody>
      </p:sp>
      <p:sp>
        <p:nvSpPr>
          <p:cNvPr id="4" name="Slide Number Placeholder 3"/>
          <p:cNvSpPr>
            <a:spLocks noGrp="1"/>
          </p:cNvSpPr>
          <p:nvPr>
            <p:ph type="sldNum" sz="quarter" idx="5"/>
          </p:nvPr>
        </p:nvSpPr>
        <p:spPr/>
        <p:txBody>
          <a:bodyPr/>
          <a:lstStyle/>
          <a:p>
            <a:fld id="{3FCB3B74-CA4F-4B51-9603-99A48A889ABD}" type="slidenum">
              <a:rPr lang="en-US" smtClean="0"/>
              <a:t>14</a:t>
            </a:fld>
            <a:endParaRPr lang="en-US"/>
          </a:p>
        </p:txBody>
      </p:sp>
    </p:spTree>
    <p:extLst>
      <p:ext uri="{BB962C8B-B14F-4D97-AF65-F5344CB8AC3E}">
        <p14:creationId xmlns:p14="http://schemas.microsoft.com/office/powerpoint/2010/main" val="1429708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E5C1F-967D-976F-8A70-2C9B82C06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B88495-3CC6-312E-B255-458D0C98C1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F40401-29F5-6D8C-124E-CDA2BBDA86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3793F2-9DA5-48C9-A994-CA1C8DDABD4D}"/>
              </a:ext>
            </a:extLst>
          </p:cNvPr>
          <p:cNvSpPr>
            <a:spLocks noGrp="1"/>
          </p:cNvSpPr>
          <p:nvPr>
            <p:ph type="sldNum" sz="quarter" idx="5"/>
          </p:nvPr>
        </p:nvSpPr>
        <p:spPr/>
        <p:txBody>
          <a:bodyPr/>
          <a:lstStyle/>
          <a:p>
            <a:fld id="{3FCB3B74-CA4F-4B51-9603-99A48A889ABD}" type="slidenum">
              <a:rPr lang="en-US" smtClean="0"/>
              <a:t>15</a:t>
            </a:fld>
            <a:endParaRPr lang="en-US"/>
          </a:p>
        </p:txBody>
      </p:sp>
    </p:spTree>
    <p:extLst>
      <p:ext uri="{BB962C8B-B14F-4D97-AF65-F5344CB8AC3E}">
        <p14:creationId xmlns:p14="http://schemas.microsoft.com/office/powerpoint/2010/main" val="2004550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16</a:t>
            </a:fld>
            <a:endParaRPr lang="en-US" dirty="0"/>
          </a:p>
        </p:txBody>
      </p:sp>
    </p:spTree>
    <p:extLst>
      <p:ext uri="{BB962C8B-B14F-4D97-AF65-F5344CB8AC3E}">
        <p14:creationId xmlns:p14="http://schemas.microsoft.com/office/powerpoint/2010/main" val="3058243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17</a:t>
            </a:fld>
            <a:endParaRPr lang="en-US" dirty="0"/>
          </a:p>
        </p:txBody>
      </p:sp>
    </p:spTree>
    <p:extLst>
      <p:ext uri="{BB962C8B-B14F-4D97-AF65-F5344CB8AC3E}">
        <p14:creationId xmlns:p14="http://schemas.microsoft.com/office/powerpoint/2010/main" val="2299205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E8DD2-14FF-4F0C-7770-78BE5974B8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5B2D6D-0BEA-1A83-F94A-224E785496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B9BD8F-2D24-2B25-810E-0110A5A219B6}"/>
              </a:ext>
            </a:extLst>
          </p:cNvPr>
          <p:cNvSpPr>
            <a:spLocks noGrp="1"/>
          </p:cNvSpPr>
          <p:nvPr>
            <p:ph type="body" idx="1"/>
          </p:nvPr>
        </p:nvSpPr>
        <p:spPr/>
        <p:txBody>
          <a:bodyPr/>
          <a:lstStyle/>
          <a:p>
            <a:pPr marL="64008" indent="0">
              <a:buNone/>
            </a:pPr>
            <a:r>
              <a:rPr lang="en-US" dirty="0"/>
              <a:t>Form TP-301, NYS Income Tax Worksheet - list all the items that are New York state specifics that would not automatically carry forward from the federal return:  </a:t>
            </a:r>
          </a:p>
          <a:p>
            <a:pPr marL="171450" indent="-171450">
              <a:buFont typeface="Arial" panose="020B0604020202020204" pitchFamily="34" charset="0"/>
              <a:buChar char="•"/>
            </a:pPr>
            <a:r>
              <a:rPr lang="en-US" b="1" dirty="0"/>
              <a:t>Additions</a:t>
            </a:r>
            <a:r>
              <a:rPr lang="en-US" dirty="0"/>
              <a:t> such as state  retirement contributions</a:t>
            </a:r>
          </a:p>
          <a:p>
            <a:pPr marL="171450" indent="-171450">
              <a:buFont typeface="Arial" panose="020B0604020202020204" pitchFamily="34" charset="0"/>
              <a:buChar char="•"/>
            </a:pPr>
            <a:r>
              <a:rPr lang="en-US" b="1" dirty="0"/>
              <a:t>Subtractions</a:t>
            </a:r>
            <a:r>
              <a:rPr lang="en-US" dirty="0"/>
              <a:t> such as Private and Public employee pension exclusions</a:t>
            </a:r>
          </a:p>
          <a:p>
            <a:pPr marL="171450" indent="-171450">
              <a:buFont typeface="Arial" panose="020B0604020202020204" pitchFamily="34" charset="0"/>
              <a:buChar char="•"/>
            </a:pPr>
            <a:r>
              <a:rPr lang="en-US" b="1" dirty="0"/>
              <a:t>Credits</a:t>
            </a:r>
            <a:r>
              <a:rPr lang="en-US" dirty="0"/>
              <a:t> that apply to NYS and NYC  only</a:t>
            </a:r>
          </a:p>
          <a:p>
            <a:endParaRPr lang="en-US" dirty="0"/>
          </a:p>
          <a:p>
            <a:r>
              <a:rPr lang="en-US" dirty="0"/>
              <a:t>Most partners use it as a training guide for volunteers and as a reference guide when preparing and quality reviewing returns. Some sites provide a copy to each taxpayer to complete along with the IRS intake sheet. It’s not required for you to give it to taxpayers; however, it’s a great practice to use it the preparing and reviewing stages to ensure you don’t miss anything on the NYS return.  </a:t>
            </a:r>
          </a:p>
        </p:txBody>
      </p:sp>
      <p:sp>
        <p:nvSpPr>
          <p:cNvPr id="4" name="Slide Number Placeholder 3">
            <a:extLst>
              <a:ext uri="{FF2B5EF4-FFF2-40B4-BE49-F238E27FC236}">
                <a16:creationId xmlns:a16="http://schemas.microsoft.com/office/drawing/2014/main" id="{49A5FC7B-C0EA-498D-D487-2E9865C57E97}"/>
              </a:ext>
            </a:extLst>
          </p:cNvPr>
          <p:cNvSpPr>
            <a:spLocks noGrp="1"/>
          </p:cNvSpPr>
          <p:nvPr>
            <p:ph type="sldNum" sz="quarter" idx="5"/>
          </p:nvPr>
        </p:nvSpPr>
        <p:spPr/>
        <p:txBody>
          <a:bodyPr/>
          <a:lstStyle/>
          <a:p>
            <a:fld id="{3FCB3B74-CA4F-4B51-9603-99A48A889ABD}" type="slidenum">
              <a:rPr lang="en-US" smtClean="0"/>
              <a:pPr/>
              <a:t>19</a:t>
            </a:fld>
            <a:endParaRPr lang="en-US" dirty="0"/>
          </a:p>
        </p:txBody>
      </p:sp>
    </p:spTree>
    <p:extLst>
      <p:ext uri="{BB962C8B-B14F-4D97-AF65-F5344CB8AC3E}">
        <p14:creationId xmlns:p14="http://schemas.microsoft.com/office/powerpoint/2010/main" val="2156848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to tax professionals and volunteer preparers.</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20</a:t>
            </a:fld>
            <a:endParaRPr lang="en-US" dirty="0"/>
          </a:p>
        </p:txBody>
      </p:sp>
    </p:spTree>
    <p:extLst>
      <p:ext uri="{BB962C8B-B14F-4D97-AF65-F5344CB8AC3E}">
        <p14:creationId xmlns:p14="http://schemas.microsoft.com/office/powerpoint/2010/main" val="3353194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22</a:t>
            </a:fld>
            <a:endParaRPr lang="en-US" dirty="0"/>
          </a:p>
        </p:txBody>
      </p:sp>
    </p:spTree>
    <p:extLst>
      <p:ext uri="{BB962C8B-B14F-4D97-AF65-F5344CB8AC3E}">
        <p14:creationId xmlns:p14="http://schemas.microsoft.com/office/powerpoint/2010/main" val="2835155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B6A14-BC73-4B33-D251-7241AE2B1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74EF1F-FD3B-FEB6-3F78-9B66C74B4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3F1D38-CDC3-DEA5-238A-9C66BA5CBD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Proxima Nova Rg" panose="02000506030000020004" pitchFamily="50" charset="0"/>
                <a:ea typeface="+mn-ea"/>
                <a:cs typeface="+mn-cs"/>
              </a:rPr>
              <a:t>At the Tax Department, our mission is to efficiently collect tax revenues in support of state services and programs while acting with integrity and fairness in the administration of the tax laws of New York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Proxima Nova Rg" panose="02000506030000020004"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Proxima Nova Rg" panose="02000506030000020004" pitchFamily="50" charset="0"/>
                <a:ea typeface="+mn-ea"/>
                <a:cs typeface="+mn-cs"/>
              </a:rPr>
              <a:t>The department is dedicated to providing fair tax administration to all taxpayers. </a:t>
            </a:r>
            <a:endParaRPr lang="en-US" dirty="0"/>
          </a:p>
          <a:p>
            <a:endParaRPr lang="en-US" dirty="0"/>
          </a:p>
        </p:txBody>
      </p:sp>
      <p:sp>
        <p:nvSpPr>
          <p:cNvPr id="4" name="Slide Number Placeholder 3">
            <a:extLst>
              <a:ext uri="{FF2B5EF4-FFF2-40B4-BE49-F238E27FC236}">
                <a16:creationId xmlns:a16="http://schemas.microsoft.com/office/drawing/2014/main" id="{127869AB-74AD-DDEF-1B8B-6CB483CA9A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3B74-CA4F-4B51-9603-99A48A889ABD}" type="slidenum">
              <a:rPr kumimoji="0" lang="en-US" sz="1200" b="0" i="0" u="none" strike="noStrike" kern="1200" cap="none" spc="0" normalizeH="0" baseline="0" noProof="0" smtClean="0">
                <a:ln>
                  <a:noFill/>
                </a:ln>
                <a:solidFill>
                  <a:prstClr val="black"/>
                </a:solidFill>
                <a:effectLst/>
                <a:uLnTx/>
                <a:uFillTx/>
                <a:latin typeface="Proxima Nova Rg"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2355994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15453-9CC8-1ED1-B407-A9E4C518B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F01291-F2A5-1240-7B9F-93A08FC34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39BAB-6AB3-7090-4CE1-F4934440EB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York State has a Personal income tax e-file mandate.  We support both linked and unlinked returns.  Even if the IRS will not accept a return, the state return can be filed as an unlinked return.  Most software allows unlinked returns.  All forms can be e-filed, either directly through software or by PDF attachment to the filing.</a:t>
            </a:r>
          </a:p>
          <a:p>
            <a:endParaRPr lang="en-US" dirty="0"/>
          </a:p>
        </p:txBody>
      </p:sp>
      <p:sp>
        <p:nvSpPr>
          <p:cNvPr id="4" name="Slide Number Placeholder 3">
            <a:extLst>
              <a:ext uri="{FF2B5EF4-FFF2-40B4-BE49-F238E27FC236}">
                <a16:creationId xmlns:a16="http://schemas.microsoft.com/office/drawing/2014/main" id="{912F961A-8423-9AD2-F0A1-39D4031D5202}"/>
              </a:ext>
            </a:extLst>
          </p:cNvPr>
          <p:cNvSpPr>
            <a:spLocks noGrp="1"/>
          </p:cNvSpPr>
          <p:nvPr>
            <p:ph type="sldNum" sz="quarter" idx="5"/>
          </p:nvPr>
        </p:nvSpPr>
        <p:spPr/>
        <p:txBody>
          <a:bodyPr/>
          <a:lstStyle/>
          <a:p>
            <a:fld id="{3FCB3B74-CA4F-4B51-9603-99A48A889ABD}" type="slidenum">
              <a:rPr lang="en-US" smtClean="0"/>
              <a:pPr/>
              <a:t>23</a:t>
            </a:fld>
            <a:endParaRPr lang="en-US" dirty="0"/>
          </a:p>
        </p:txBody>
      </p:sp>
    </p:spTree>
    <p:extLst>
      <p:ext uri="{BB962C8B-B14F-4D97-AF65-F5344CB8AC3E}">
        <p14:creationId xmlns:p14="http://schemas.microsoft.com/office/powerpoint/2010/main" val="3595589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make sure to use the 09 - volunteer tax preparer code in your program. You do not need to enter volunteers name in the software or on the tax returns.  </a:t>
            </a:r>
          </a:p>
        </p:txBody>
      </p:sp>
      <p:sp>
        <p:nvSpPr>
          <p:cNvPr id="4" name="Slide Number Placeholder 3"/>
          <p:cNvSpPr>
            <a:spLocks noGrp="1"/>
          </p:cNvSpPr>
          <p:nvPr>
            <p:ph type="sldNum" sz="quarter" idx="5"/>
          </p:nvPr>
        </p:nvSpPr>
        <p:spPr/>
        <p:txBody>
          <a:bodyPr/>
          <a:lstStyle/>
          <a:p>
            <a:fld id="{3FCB3B74-CA4F-4B51-9603-99A48A889ABD}" type="slidenum">
              <a:rPr lang="en-US" smtClean="0"/>
              <a:pPr/>
              <a:t>24</a:t>
            </a:fld>
            <a:endParaRPr lang="en-US" dirty="0"/>
          </a:p>
        </p:txBody>
      </p:sp>
    </p:spTree>
    <p:extLst>
      <p:ext uri="{BB962C8B-B14F-4D97-AF65-F5344CB8AC3E}">
        <p14:creationId xmlns:p14="http://schemas.microsoft.com/office/powerpoint/2010/main" val="1295729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Drivers license ID information is used to protect taxpayers from fraud and identity theft.  The document number for the primary taxpayer and spouse are required.  Only the first three characters of the document number are required.  If the taxpayer won’t disclose their ID information, you may check the box to indicate the taxpayer does not have an ID; and you must document you used due diligence to obtain the information, and the taxpayer refused.</a:t>
            </a:r>
          </a:p>
          <a:p>
            <a:endParaRPr lang="en-US" dirty="0"/>
          </a:p>
          <a:p>
            <a:r>
              <a:rPr lang="en-US" b="1" dirty="0"/>
              <a:t>Note: do not set up system to not ask for the driver license information – it is required by New York State.</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25</a:t>
            </a:fld>
            <a:endParaRPr lang="en-US" dirty="0"/>
          </a:p>
        </p:txBody>
      </p:sp>
    </p:spTree>
    <p:extLst>
      <p:ext uri="{BB962C8B-B14F-4D97-AF65-F5344CB8AC3E}">
        <p14:creationId xmlns:p14="http://schemas.microsoft.com/office/powerpoint/2010/main" val="2213115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26</a:t>
            </a:fld>
            <a:endParaRPr lang="en-US" dirty="0"/>
          </a:p>
        </p:txBody>
      </p:sp>
    </p:spTree>
    <p:extLst>
      <p:ext uri="{BB962C8B-B14F-4D97-AF65-F5344CB8AC3E}">
        <p14:creationId xmlns:p14="http://schemas.microsoft.com/office/powerpoint/2010/main" val="1680322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You must ask taxpayers if they have any sales tax owed.  </a:t>
            </a:r>
            <a:r>
              <a:rPr lang="en-US" b="0" dirty="0">
                <a:solidFill>
                  <a:srgbClr val="007681"/>
                </a:solidFill>
              </a:rPr>
              <a:t>New York State sales tax is owed if the taxpayer purchased property or a service delivered to them in New York State without payment of sales and use tax.  </a:t>
            </a:r>
            <a:r>
              <a:rPr lang="en-US" b="0" dirty="0"/>
              <a:t>This includes purchases through the internet, by catalog, or from shopping channels on the television.  Most tangible personal property is subject to tax.  Do not leave the line blank.  Do not set software to auto fill with zero amount.</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27</a:t>
            </a:fld>
            <a:endParaRPr lang="en-US" dirty="0"/>
          </a:p>
        </p:txBody>
      </p:sp>
    </p:spTree>
    <p:extLst>
      <p:ext uri="{BB962C8B-B14F-4D97-AF65-F5344CB8AC3E}">
        <p14:creationId xmlns:p14="http://schemas.microsoft.com/office/powerpoint/2010/main" val="2399951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Proxima Nova Rg" panose="02000506030000020004" pitchFamily="50" charset="0"/>
                <a:ea typeface="+mn-ea"/>
                <a:cs typeface="+mn-cs"/>
              </a:rPr>
              <a:t>Federal provisions from House Resolution 1 include </a:t>
            </a:r>
            <a:r>
              <a:rPr lang="en-US" sz="1200" kern="1200" dirty="0">
                <a:solidFill>
                  <a:schemeClr val="tx1"/>
                </a:solidFill>
                <a:effectLst/>
                <a:latin typeface="Proxima Nova Rg" panose="02000506030000020004" pitchFamily="50" charset="0"/>
                <a:ea typeface="+mn-ea"/>
                <a:cs typeface="+mn-cs"/>
              </a:rPr>
              <a:t>new temporary deductions for individuals, including deductions for tipped income, overtime pay, seniors (aged 65+), and auto loan interest.</a:t>
            </a:r>
          </a:p>
          <a:p>
            <a:r>
              <a:rPr lang="en-US" sz="1200" kern="1200" dirty="0">
                <a:solidFill>
                  <a:schemeClr val="tx1"/>
                </a:solidFill>
                <a:effectLst/>
                <a:latin typeface="Proxima Nova Rg" panose="02000506030000020004" pitchFamily="50" charset="0"/>
                <a:ea typeface="+mn-ea"/>
                <a:cs typeface="+mn-cs"/>
              </a:rPr>
              <a:t>When computing New York State tax income tax, the starting point is federal adjusted gross income. </a:t>
            </a:r>
          </a:p>
          <a:p>
            <a:r>
              <a:rPr lang="en-US" sz="1200" kern="1200" dirty="0">
                <a:solidFill>
                  <a:schemeClr val="tx1"/>
                </a:solidFill>
                <a:effectLst/>
                <a:latin typeface="Proxima Nova Rg" panose="02000506030000020004" pitchFamily="50" charset="0"/>
                <a:ea typeface="+mn-ea"/>
                <a:cs typeface="+mn-cs"/>
              </a:rPr>
              <a:t>As the new federal deductions under H.R. 1are taken after the computation of FAGI, they will not flow through to New York unless the state specifically acts to adopt the changes. </a:t>
            </a:r>
          </a:p>
          <a:p>
            <a:r>
              <a:rPr lang="en-US" sz="1200" kern="1200" dirty="0">
                <a:solidFill>
                  <a:schemeClr val="tx1"/>
                </a:solidFill>
                <a:effectLst/>
                <a:latin typeface="Proxima Nova Rg" panose="02000506030000020004" pitchFamily="50" charset="0"/>
                <a:ea typeface="+mn-ea"/>
                <a:cs typeface="+mn-cs"/>
              </a:rPr>
              <a:t>See New York State forms and instructions for additional information on how House Resolution 1 will impact NYS.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1" dirty="0">
              <a:solidFill>
                <a:srgbClr val="006666"/>
              </a:solidFill>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b="1" dirty="0">
                <a:solidFill>
                  <a:srgbClr val="006666"/>
                </a:solidFill>
              </a:rPr>
              <a:t>NOTE: THIS IS THE CURRENT TAX TREATMENT, AND THAT COULD CHANGE. The state budget process starts in January.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1" dirty="0">
              <a:solidFill>
                <a:srgbClr val="006666"/>
              </a:solidFill>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Reminder: The legislature passes tax legislation. The Tax Department is the administrator of the tax law. </a:t>
            </a:r>
          </a:p>
          <a:p>
            <a:pPr defTabSz="931774"/>
            <a:endParaRPr lang="en-US" b="1" dirty="0">
              <a:solidFill>
                <a:srgbClr val="006666"/>
              </a:solidFill>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30</a:t>
            </a:fld>
            <a:endParaRPr lang="en-US" dirty="0"/>
          </a:p>
        </p:txBody>
      </p:sp>
    </p:spTree>
    <p:extLst>
      <p:ext uri="{BB962C8B-B14F-4D97-AF65-F5344CB8AC3E}">
        <p14:creationId xmlns:p14="http://schemas.microsoft.com/office/powerpoint/2010/main" val="2643231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we’d like to highlight changes to New York State Income Tax, including changes to the:</a:t>
            </a:r>
          </a:p>
          <a:p>
            <a:pPr marL="171450" indent="-171450">
              <a:buFont typeface="Arial" panose="020B0604020202020204" pitchFamily="34" charset="0"/>
              <a:buChar char="•"/>
            </a:pPr>
            <a:r>
              <a:rPr lang="en-US" dirty="0"/>
              <a:t>Servicemembers Civil Relief Act of 2023, </a:t>
            </a:r>
          </a:p>
          <a:p>
            <a:pPr marL="171450" indent="-171450">
              <a:buFont typeface="Arial" panose="020B0604020202020204" pitchFamily="34" charset="0"/>
              <a:buChar char="•"/>
            </a:pPr>
            <a:r>
              <a:rPr lang="en-US" dirty="0"/>
              <a:t>Personal Income Tax Rates; and,</a:t>
            </a:r>
          </a:p>
          <a:p>
            <a:pPr marL="171450" indent="-171450">
              <a:buFont typeface="Arial" panose="020B0604020202020204" pitchFamily="34" charset="0"/>
              <a:buChar char="•"/>
            </a:pPr>
            <a:r>
              <a:rPr lang="en-US" dirty="0"/>
              <a:t>Metropolitan Commuter Transportation Mobility Tax (MCTMT).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31</a:t>
            </a:fld>
            <a:endParaRPr lang="en-US" dirty="0"/>
          </a:p>
        </p:txBody>
      </p:sp>
    </p:spTree>
    <p:extLst>
      <p:ext uri="{BB962C8B-B14F-4D97-AF65-F5344CB8AC3E}">
        <p14:creationId xmlns:p14="http://schemas.microsoft.com/office/powerpoint/2010/main" val="593223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011B9-164F-0882-BA3A-795C2B74DC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FB080-DC58-6D75-F2AB-E987CCD625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5F35BA-94C8-196D-2CF8-B6D2B715F216}"/>
              </a:ext>
            </a:extLst>
          </p:cNvPr>
          <p:cNvSpPr>
            <a:spLocks noGrp="1"/>
          </p:cNvSpPr>
          <p:nvPr>
            <p:ph type="body" idx="1"/>
          </p:nvPr>
        </p:nvSpPr>
        <p:spPr/>
        <p:txBody>
          <a:bodyPr/>
          <a:lstStyle/>
          <a:p>
            <a:r>
              <a:rPr lang="en-US" dirty="0"/>
              <a:t>We mentioned the Servicemembers Relief Act last year, but we want to remind tax professionals of important provisions that impact servicemembers and their families. </a:t>
            </a:r>
          </a:p>
          <a:p>
            <a:endParaRPr lang="en-US" dirty="0"/>
          </a:p>
          <a:p>
            <a:r>
              <a:rPr lang="en-US" dirty="0"/>
              <a:t>2023 amendments allow servicemembers, and their spouses, greater flexibility to choose their state of domicile for tax purposes. </a:t>
            </a:r>
          </a:p>
          <a:p>
            <a:endParaRPr lang="en-US" dirty="0"/>
          </a:p>
          <a:p>
            <a:r>
              <a:rPr lang="en-US" dirty="0"/>
              <a:t>Under SCRA, servicemembers and their spouse can elect any of the following:</a:t>
            </a:r>
          </a:p>
          <a:p>
            <a:endParaRPr lang="en-US" dirty="0"/>
          </a:p>
          <a:p>
            <a:r>
              <a:rPr lang="en-US" dirty="0"/>
              <a:t>For more information on the Servicemembers relief act and how to report on the IT-201 and 203, visit our website Search military. </a:t>
            </a:r>
          </a:p>
          <a:p>
            <a:endParaRPr lang="en-US" dirty="0"/>
          </a:p>
          <a:p>
            <a:r>
              <a:rPr lang="en-US" dirty="0"/>
              <a:t>SCRA is not automatic. </a:t>
            </a:r>
          </a:p>
          <a:p>
            <a:endParaRPr lang="en-US" dirty="0"/>
          </a:p>
          <a:p>
            <a:r>
              <a:rPr lang="en-US" dirty="0"/>
              <a:t>For more information, visit our website and search “military”</a:t>
            </a:r>
          </a:p>
          <a:p>
            <a:endParaRPr lang="en-US" dirty="0"/>
          </a:p>
          <a:p>
            <a:endParaRPr lang="en-US" dirty="0"/>
          </a:p>
        </p:txBody>
      </p:sp>
      <p:sp>
        <p:nvSpPr>
          <p:cNvPr id="4" name="Slide Number Placeholder 3">
            <a:extLst>
              <a:ext uri="{FF2B5EF4-FFF2-40B4-BE49-F238E27FC236}">
                <a16:creationId xmlns:a16="http://schemas.microsoft.com/office/drawing/2014/main" id="{003DB5CF-BDC2-05A0-AEA1-22A877EB018D}"/>
              </a:ext>
            </a:extLst>
          </p:cNvPr>
          <p:cNvSpPr>
            <a:spLocks noGrp="1"/>
          </p:cNvSpPr>
          <p:nvPr>
            <p:ph type="sldNum" sz="quarter" idx="5"/>
          </p:nvPr>
        </p:nvSpPr>
        <p:spPr/>
        <p:txBody>
          <a:bodyPr/>
          <a:lstStyle/>
          <a:p>
            <a:fld id="{3FCB3B74-CA4F-4B51-9603-99A48A889ABD}" type="slidenum">
              <a:rPr lang="en-US" smtClean="0"/>
              <a:pPr/>
              <a:t>32</a:t>
            </a:fld>
            <a:endParaRPr lang="en-US" dirty="0"/>
          </a:p>
        </p:txBody>
      </p:sp>
    </p:spTree>
    <p:extLst>
      <p:ext uri="{BB962C8B-B14F-4D97-AF65-F5344CB8AC3E}">
        <p14:creationId xmlns:p14="http://schemas.microsoft.com/office/powerpoint/2010/main" val="3512995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3BC57-E5F0-76D9-5372-753090DBF0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062E1F-0623-F640-9AB0-7055990608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86612E-1AAE-AEB4-9B3B-00D70554E6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65C444-0FFE-AB5B-5C28-898620A03CF7}"/>
              </a:ext>
            </a:extLst>
          </p:cNvPr>
          <p:cNvSpPr>
            <a:spLocks noGrp="1"/>
          </p:cNvSpPr>
          <p:nvPr>
            <p:ph type="sldNum" sz="quarter" idx="5"/>
          </p:nvPr>
        </p:nvSpPr>
        <p:spPr/>
        <p:txBody>
          <a:bodyPr/>
          <a:lstStyle/>
          <a:p>
            <a:fld id="{3FCB3B74-CA4F-4B51-9603-99A48A889ABD}" type="slidenum">
              <a:rPr lang="en-US" smtClean="0"/>
              <a:pPr/>
              <a:t>33</a:t>
            </a:fld>
            <a:endParaRPr lang="en-US" dirty="0"/>
          </a:p>
        </p:txBody>
      </p:sp>
    </p:spTree>
    <p:extLst>
      <p:ext uri="{BB962C8B-B14F-4D97-AF65-F5344CB8AC3E}">
        <p14:creationId xmlns:p14="http://schemas.microsoft.com/office/powerpoint/2010/main" val="3174030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Calculating Metropolitan Commuter Transportation Mobility Tax (MCTMT) rate – </a:t>
            </a:r>
          </a:p>
          <a:p>
            <a:endParaRPr lang="en-US" dirty="0"/>
          </a:p>
          <a:p>
            <a:r>
              <a:rPr lang="en-US" dirty="0"/>
              <a:t>For tax years beginning on or after January 1, 2023, the MCTD is divided into two zones. </a:t>
            </a:r>
          </a:p>
          <a:p>
            <a:r>
              <a:rPr lang="en-US" dirty="0"/>
              <a:t>Zone 1 (includes the five boroughs of NYC) </a:t>
            </a:r>
          </a:p>
          <a:p>
            <a:endParaRPr lang="en-US" dirty="0"/>
          </a:p>
          <a:p>
            <a:r>
              <a:rPr lang="en-US" dirty="0"/>
              <a:t>Zone 2 (counties around NYC)</a:t>
            </a:r>
          </a:p>
        </p:txBody>
      </p:sp>
      <p:sp>
        <p:nvSpPr>
          <p:cNvPr id="4" name="Slide Number Placeholder 3"/>
          <p:cNvSpPr>
            <a:spLocks noGrp="1"/>
          </p:cNvSpPr>
          <p:nvPr>
            <p:ph type="sldNum" sz="quarter" idx="5"/>
          </p:nvPr>
        </p:nvSpPr>
        <p:spPr/>
        <p:txBody>
          <a:bodyPr/>
          <a:lstStyle/>
          <a:p>
            <a:fld id="{3FCB3B74-CA4F-4B51-9603-99A48A889ABD}" type="slidenum">
              <a:rPr lang="en-US" smtClean="0"/>
              <a:pPr/>
              <a:t>34</a:t>
            </a:fld>
            <a:endParaRPr lang="en-US" dirty="0"/>
          </a:p>
        </p:txBody>
      </p:sp>
    </p:spTree>
    <p:extLst>
      <p:ext uri="{BB962C8B-B14F-4D97-AF65-F5344CB8AC3E}">
        <p14:creationId xmlns:p14="http://schemas.microsoft.com/office/powerpoint/2010/main" val="4103187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department focus is the balance of efforts to promote voluntary compliance—the cornerstone of the State's system of taxation—with the duty to enforce New York's tax laws. More than 96 percent of the taxes collected are remitted voluntarily by taxpayers. The remaining 4 percent is a result of the department's enforcement programs—audit, collections, and criminal investigations.</a:t>
            </a:r>
          </a:p>
          <a:p>
            <a:endParaRPr lang="en-US" dirty="0"/>
          </a:p>
          <a:p>
            <a:r>
              <a:rPr lang="en-US" dirty="0"/>
              <a:t>So, while we will always have activities on the right side, the left side of the continuum is where we have tried to focus on improvement activities. This includes collection, litigation, and criminal enforcement. </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3</a:t>
            </a:fld>
            <a:endParaRPr lang="en-US" dirty="0"/>
          </a:p>
        </p:txBody>
      </p:sp>
    </p:spTree>
    <p:extLst>
      <p:ext uri="{BB962C8B-B14F-4D97-AF65-F5344CB8AC3E}">
        <p14:creationId xmlns:p14="http://schemas.microsoft.com/office/powerpoint/2010/main" val="1364967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self-employed individuals, the budget provided relief by raising the exemption threshold from $50,000 to </a:t>
            </a:r>
            <a:r>
              <a:rPr lang="en-US" b="1" dirty="0"/>
              <a:t>$150,000. </a:t>
            </a:r>
          </a:p>
          <a:p>
            <a:endParaRPr lang="en-US" b="1" dirty="0"/>
          </a:p>
          <a:p>
            <a:r>
              <a:rPr lang="en-US" dirty="0"/>
              <a:t>For tax years beginning on or after January 1, 2026, the MCTMT rates on net earnings from self-employment for individuals engaging in the business within MCTD are:</a:t>
            </a:r>
          </a:p>
          <a:p>
            <a:pPr lvl="1"/>
            <a:r>
              <a:rPr lang="en-US" dirty="0"/>
              <a:t>.60% (.0060) of the net earnings attributable to the MCTD within </a:t>
            </a:r>
            <a:r>
              <a:rPr lang="en-US" b="1" dirty="0">
                <a:solidFill>
                  <a:srgbClr val="0B5D66"/>
                </a:solidFill>
              </a:rPr>
              <a:t>Zone 1</a:t>
            </a:r>
            <a:r>
              <a:rPr lang="en-US" dirty="0"/>
              <a:t>, if such earnings exceed $150,000 for the tax year, and</a:t>
            </a:r>
          </a:p>
          <a:p>
            <a:pPr lvl="1"/>
            <a:r>
              <a:rPr lang="en-US" dirty="0"/>
              <a:t>.34% (.0034) of the net earnings attributable to the MCTD within </a:t>
            </a:r>
            <a:r>
              <a:rPr lang="en-US" b="1" dirty="0">
                <a:solidFill>
                  <a:srgbClr val="0B5D66"/>
                </a:solidFill>
              </a:rPr>
              <a:t>Zone 2</a:t>
            </a:r>
            <a:r>
              <a:rPr lang="en-US" dirty="0"/>
              <a:t>, if such earnings exceed $150,000 for the tax year.</a:t>
            </a:r>
          </a:p>
          <a:p>
            <a:endParaRPr lang="en-US" dirty="0"/>
          </a:p>
          <a:p>
            <a:r>
              <a:rPr lang="en-US" b="1" dirty="0"/>
              <a:t>Note: </a:t>
            </a:r>
            <a:r>
              <a:rPr lang="en-US" b="0" dirty="0"/>
              <a:t>The</a:t>
            </a:r>
            <a:r>
              <a:rPr lang="en-US" b="1" dirty="0"/>
              <a:t> </a:t>
            </a:r>
            <a:r>
              <a:rPr lang="en-US" dirty="0"/>
              <a:t>$150,000 thresholds are computed on an individual basis for each zone, even if you file a joint income tax return.</a:t>
            </a:r>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35</a:t>
            </a:fld>
            <a:endParaRPr lang="en-US" dirty="0"/>
          </a:p>
        </p:txBody>
      </p:sp>
    </p:spTree>
    <p:extLst>
      <p:ext uri="{BB962C8B-B14F-4D97-AF65-F5344CB8AC3E}">
        <p14:creationId xmlns:p14="http://schemas.microsoft.com/office/powerpoint/2010/main" val="3147429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0DA20-19E0-E737-748A-49F39AF5BD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E518B-71FD-9F96-4FFF-A780B21E01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A2C279-9F47-E6CC-DB72-0FADF04161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9F4B93-1B0C-7532-66F8-1758CE78B8F4}"/>
              </a:ext>
            </a:extLst>
          </p:cNvPr>
          <p:cNvSpPr>
            <a:spLocks noGrp="1"/>
          </p:cNvSpPr>
          <p:nvPr>
            <p:ph type="sldNum" sz="quarter" idx="5"/>
          </p:nvPr>
        </p:nvSpPr>
        <p:spPr/>
        <p:txBody>
          <a:bodyPr/>
          <a:lstStyle/>
          <a:p>
            <a:fld id="{48DCD455-5211-4455-A96D-7942CD24EB72}" type="slidenum">
              <a:rPr lang="en-US" smtClean="0"/>
              <a:t>37</a:t>
            </a:fld>
            <a:endParaRPr lang="en-US"/>
          </a:p>
        </p:txBody>
      </p:sp>
    </p:spTree>
    <p:extLst>
      <p:ext uri="{BB962C8B-B14F-4D97-AF65-F5344CB8AC3E}">
        <p14:creationId xmlns:p14="http://schemas.microsoft.com/office/powerpoint/2010/main" val="244761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41786-2850-D7A5-B891-D9821A14D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166095-CF34-A311-D741-0610D65EBB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6C0A3D-8893-4E66-5DEE-9183B131E4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24DE645-0385-D0DA-B16C-5891CB3770BB}"/>
              </a:ext>
            </a:extLst>
          </p:cNvPr>
          <p:cNvSpPr>
            <a:spLocks noGrp="1"/>
          </p:cNvSpPr>
          <p:nvPr>
            <p:ph type="sldNum" sz="quarter" idx="5"/>
          </p:nvPr>
        </p:nvSpPr>
        <p:spPr/>
        <p:txBody>
          <a:bodyPr/>
          <a:lstStyle/>
          <a:p>
            <a:fld id="{48DCD455-5211-4455-A96D-7942CD24EB72}" type="slidenum">
              <a:rPr lang="en-US" smtClean="0"/>
              <a:t>38</a:t>
            </a:fld>
            <a:endParaRPr lang="en-US"/>
          </a:p>
        </p:txBody>
      </p:sp>
    </p:spTree>
    <p:extLst>
      <p:ext uri="{BB962C8B-B14F-4D97-AF65-F5344CB8AC3E}">
        <p14:creationId xmlns:p14="http://schemas.microsoft.com/office/powerpoint/2010/main" val="2761212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41B22-C1E8-1CC5-69DB-DC9ED33EB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3D3E6C-F6D8-49E2-BB4A-E727D3794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2CE538-28F2-A792-92FE-9A6954A1B4AB}"/>
              </a:ext>
            </a:extLst>
          </p:cNvPr>
          <p:cNvSpPr>
            <a:spLocks noGrp="1"/>
          </p:cNvSpPr>
          <p:nvPr>
            <p:ph type="body" idx="1"/>
          </p:nvPr>
        </p:nvSpPr>
        <p:spPr/>
        <p:txBody>
          <a:bodyPr/>
          <a:lstStyle/>
          <a:p>
            <a:r>
              <a:rPr lang="en-US" dirty="0"/>
              <a:t>The credit is phased out when FAGI exceeds applicable thresholds for the specific filing threshold shown here. </a:t>
            </a:r>
          </a:p>
          <a:p>
            <a:endParaRPr lang="en-US" dirty="0"/>
          </a:p>
        </p:txBody>
      </p:sp>
      <p:sp>
        <p:nvSpPr>
          <p:cNvPr id="4" name="Slide Number Placeholder 3">
            <a:extLst>
              <a:ext uri="{FF2B5EF4-FFF2-40B4-BE49-F238E27FC236}">
                <a16:creationId xmlns:a16="http://schemas.microsoft.com/office/drawing/2014/main" id="{8DBFE614-9A8A-AC3F-1AC5-B12610160EF0}"/>
              </a:ext>
            </a:extLst>
          </p:cNvPr>
          <p:cNvSpPr>
            <a:spLocks noGrp="1"/>
          </p:cNvSpPr>
          <p:nvPr>
            <p:ph type="sldNum" sz="quarter" idx="5"/>
          </p:nvPr>
        </p:nvSpPr>
        <p:spPr/>
        <p:txBody>
          <a:bodyPr/>
          <a:lstStyle/>
          <a:p>
            <a:fld id="{48DCD455-5211-4455-A96D-7942CD24EB72}" type="slidenum">
              <a:rPr lang="en-US" smtClean="0"/>
              <a:t>39</a:t>
            </a:fld>
            <a:endParaRPr lang="en-US"/>
          </a:p>
        </p:txBody>
      </p:sp>
    </p:spTree>
    <p:extLst>
      <p:ext uri="{BB962C8B-B14F-4D97-AF65-F5344CB8AC3E}">
        <p14:creationId xmlns:p14="http://schemas.microsoft.com/office/powerpoint/2010/main" val="26792262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29053-2293-0826-88F7-ED9ECC54F1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275FA-3F3F-5494-6499-2EAB0FD885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02F74A-2377-AED4-79E8-D83C4D53435D}"/>
              </a:ext>
            </a:extLst>
          </p:cNvPr>
          <p:cNvSpPr>
            <a:spLocks noGrp="1"/>
          </p:cNvSpPr>
          <p:nvPr>
            <p:ph type="body" idx="1"/>
          </p:nvPr>
        </p:nvSpPr>
        <p:spPr/>
        <p:txBody>
          <a:bodyPr/>
          <a:lstStyle/>
          <a:p>
            <a:r>
              <a:rPr lang="en-US" dirty="0"/>
              <a:t>For tax years beginning on or after January 1, 2025, a </a:t>
            </a:r>
            <a:r>
              <a:rPr lang="en-US" b="1" dirty="0"/>
              <a:t>new credit </a:t>
            </a:r>
            <a:r>
              <a:rPr lang="en-US" dirty="0"/>
              <a:t>is available to eligible full-year or part-year New York City residents that may reduce or eliminate New York City personal income tax liability.</a:t>
            </a:r>
          </a:p>
          <a:p>
            <a:endParaRPr lang="en-US" dirty="0"/>
          </a:p>
          <a:p>
            <a:r>
              <a:rPr lang="en-US" dirty="0"/>
              <a:t>The credit is available for </a:t>
            </a:r>
            <a:r>
              <a:rPr lang="en-US" b="1" dirty="0">
                <a:solidFill>
                  <a:srgbClr val="0B5D66"/>
                </a:solidFill>
              </a:rPr>
              <a:t>full-year</a:t>
            </a:r>
            <a:r>
              <a:rPr lang="en-US" dirty="0"/>
              <a:t> </a:t>
            </a:r>
            <a:r>
              <a:rPr lang="en-US" b="1" dirty="0">
                <a:solidFill>
                  <a:srgbClr val="0B5D66"/>
                </a:solidFill>
              </a:rPr>
              <a:t>or</a:t>
            </a:r>
            <a:r>
              <a:rPr lang="en-US" dirty="0"/>
              <a:t> </a:t>
            </a:r>
            <a:r>
              <a:rPr lang="en-US" b="1" dirty="0">
                <a:solidFill>
                  <a:srgbClr val="0B5D66"/>
                </a:solidFill>
              </a:rPr>
              <a:t>part-year</a:t>
            </a:r>
            <a:r>
              <a:rPr lang="en-US" dirty="0"/>
              <a:t> New York City residents who: </a:t>
            </a:r>
          </a:p>
          <a:p>
            <a:pPr lvl="1"/>
            <a:r>
              <a:rPr lang="en-US" dirty="0"/>
              <a:t>claim one or more dependents,</a:t>
            </a:r>
          </a:p>
          <a:p>
            <a:pPr lvl="1"/>
            <a:r>
              <a:rPr lang="en-US" dirty="0"/>
              <a:t>have a FAGI no more than $5,000 above the applicable income threshold,</a:t>
            </a:r>
          </a:p>
          <a:p>
            <a:pPr lvl="1"/>
            <a:r>
              <a:rPr lang="en-US" dirty="0"/>
              <a:t>do not claim a New York City or New York State Pass-through entity tax (PTET) credit, and</a:t>
            </a:r>
          </a:p>
          <a:p>
            <a:pPr lvl="1"/>
            <a:r>
              <a:rPr lang="en-US" dirty="0"/>
              <a:t>have investment income of $10,000 </a:t>
            </a:r>
            <a:r>
              <a:rPr lang="en-US" b="1" dirty="0">
                <a:solidFill>
                  <a:schemeClr val="tx1"/>
                </a:solidFill>
              </a:rPr>
              <a:t>or less</a:t>
            </a:r>
            <a:r>
              <a:rPr lang="en-US" dirty="0"/>
              <a:t>.</a:t>
            </a:r>
          </a:p>
          <a:p>
            <a:endParaRPr lang="en-US" dirty="0"/>
          </a:p>
          <a:p>
            <a:r>
              <a:rPr lang="en-US" dirty="0"/>
              <a:t>The credit shall be applied against any remaining New York City liability after accounting for all other tax credits and may not reduce New York City tax to less than zero.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form for this credit is the IT-270, New York City Income Tax Elimination Credit </a:t>
            </a:r>
            <a:endParaRPr lang="en-US" dirty="0"/>
          </a:p>
          <a:p>
            <a:endParaRPr lang="en-US" dirty="0"/>
          </a:p>
        </p:txBody>
      </p:sp>
      <p:sp>
        <p:nvSpPr>
          <p:cNvPr id="4" name="Slide Number Placeholder 3">
            <a:extLst>
              <a:ext uri="{FF2B5EF4-FFF2-40B4-BE49-F238E27FC236}">
                <a16:creationId xmlns:a16="http://schemas.microsoft.com/office/drawing/2014/main" id="{5B57DBE0-499C-2129-DAEC-C1D34D12BF5A}"/>
              </a:ext>
            </a:extLst>
          </p:cNvPr>
          <p:cNvSpPr>
            <a:spLocks noGrp="1"/>
          </p:cNvSpPr>
          <p:nvPr>
            <p:ph type="sldNum" sz="quarter" idx="5"/>
          </p:nvPr>
        </p:nvSpPr>
        <p:spPr/>
        <p:txBody>
          <a:bodyPr/>
          <a:lstStyle/>
          <a:p>
            <a:fld id="{48DCD455-5211-4455-A96D-7942CD24EB72}" type="slidenum">
              <a:rPr lang="en-US" smtClean="0"/>
              <a:t>40</a:t>
            </a:fld>
            <a:endParaRPr lang="en-US"/>
          </a:p>
        </p:txBody>
      </p:sp>
    </p:spTree>
    <p:extLst>
      <p:ext uri="{BB962C8B-B14F-4D97-AF65-F5344CB8AC3E}">
        <p14:creationId xmlns:p14="http://schemas.microsoft.com/office/powerpoint/2010/main" val="24631557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5BB81-E146-7BD1-4F55-A175E776BC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1FC77-C38E-2656-E6C7-5737C28626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C64299-B03A-603B-CC7A-C8E3B9F5F3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For tax years beginning on or after January 1, 2025, a </a:t>
            </a:r>
            <a:r>
              <a:rPr kumimoji="0" lang="en-US" sz="1200" b="1"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new credit </a:t>
            </a: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is available to eligible full-year or part-year New York City residents that may reduce or eliminate New York City personal income tax liability.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The credit is available for </a:t>
            </a:r>
            <a:r>
              <a:rPr kumimoji="0" lang="en-US" sz="1200" b="1" i="0" u="none" strike="noStrike" kern="1200" cap="none" spc="0" normalizeH="0" baseline="0" noProof="0" dirty="0">
                <a:ln>
                  <a:noFill/>
                </a:ln>
                <a:solidFill>
                  <a:srgbClr val="0B5D66"/>
                </a:solidFill>
                <a:effectLst/>
                <a:uLnTx/>
                <a:uFillTx/>
                <a:latin typeface="Proxima Nova Rg" panose="02000506030000020004" pitchFamily="50" charset="0"/>
                <a:ea typeface="+mn-ea"/>
                <a:cs typeface="+mn-cs"/>
              </a:rPr>
              <a:t>full-year</a:t>
            </a: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 </a:t>
            </a:r>
            <a:r>
              <a:rPr kumimoji="0" lang="en-US" sz="1200" b="1" i="0" u="none" strike="noStrike" kern="1200" cap="none" spc="0" normalizeH="0" baseline="0" noProof="0" dirty="0">
                <a:ln>
                  <a:noFill/>
                </a:ln>
                <a:solidFill>
                  <a:srgbClr val="0B5D66"/>
                </a:solidFill>
                <a:effectLst/>
                <a:uLnTx/>
                <a:uFillTx/>
                <a:latin typeface="Proxima Nova Rg" panose="02000506030000020004" pitchFamily="50" charset="0"/>
                <a:ea typeface="+mn-ea"/>
                <a:cs typeface="+mn-cs"/>
              </a:rPr>
              <a:t>or</a:t>
            </a: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 </a:t>
            </a:r>
            <a:r>
              <a:rPr kumimoji="0" lang="en-US" sz="1200" b="1" i="0" u="none" strike="noStrike" kern="1200" cap="none" spc="0" normalizeH="0" baseline="0" noProof="0" dirty="0">
                <a:ln>
                  <a:noFill/>
                </a:ln>
                <a:solidFill>
                  <a:srgbClr val="0B5D66"/>
                </a:solidFill>
                <a:effectLst/>
                <a:uLnTx/>
                <a:uFillTx/>
                <a:latin typeface="Proxima Nova Rg" panose="02000506030000020004" pitchFamily="50" charset="0"/>
                <a:ea typeface="+mn-ea"/>
                <a:cs typeface="+mn-cs"/>
              </a:rPr>
              <a:t>part-year</a:t>
            </a: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 New York City residents who: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claim one or more dependents,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have a FAGI no more than $5,000 above the applicable income threshold,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do not claim a New York City or New York State Pass-through entity tax (PTET) credit, and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have investment income of $10,000 </a:t>
            </a:r>
            <a:r>
              <a:rPr kumimoji="0" lang="en-US" sz="1200" b="1"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or less</a:t>
            </a: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The credit shall be applied against any remaining New York City liability after accounting for all other tax credits and may not reduce New York City tax to less than zero.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rPr>
              <a:t>The form for this credit is the IT-270, New York City Income Tax Elimination Credit</a:t>
            </a:r>
            <a:endPar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p:txBody>
      </p:sp>
      <p:sp>
        <p:nvSpPr>
          <p:cNvPr id="4" name="Slide Number Placeholder 3">
            <a:extLst>
              <a:ext uri="{FF2B5EF4-FFF2-40B4-BE49-F238E27FC236}">
                <a16:creationId xmlns:a16="http://schemas.microsoft.com/office/drawing/2014/main" id="{BDDD9421-BF07-DF0E-D3B9-C13AD597C4EB}"/>
              </a:ext>
            </a:extLst>
          </p:cNvPr>
          <p:cNvSpPr>
            <a:spLocks noGrp="1"/>
          </p:cNvSpPr>
          <p:nvPr>
            <p:ph type="sldNum" sz="quarter" idx="5"/>
          </p:nvPr>
        </p:nvSpPr>
        <p:spPr/>
        <p:txBody>
          <a:bodyPr/>
          <a:lstStyle/>
          <a:p>
            <a:fld id="{48DCD455-5211-4455-A96D-7942CD24EB72}" type="slidenum">
              <a:rPr lang="en-US" smtClean="0"/>
              <a:t>41</a:t>
            </a:fld>
            <a:endParaRPr lang="en-US"/>
          </a:p>
        </p:txBody>
      </p:sp>
    </p:spTree>
    <p:extLst>
      <p:ext uri="{BB962C8B-B14F-4D97-AF65-F5344CB8AC3E}">
        <p14:creationId xmlns:p14="http://schemas.microsoft.com/office/powerpoint/2010/main" val="1296854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applicable threshold varies by the number of dependents claimed shown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threshold goes from a low of $36,789 ($31,503 singles) with one dependent to a high of $91,902 ($88,361 singles) with 7 or more dependents (8 or more for singles). </a:t>
            </a: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the credit shall be applied against any remaining New York City liability after accounting for all other tax credits and may not reduce New York City tax to less than zero.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3B74-CA4F-4B51-9603-99A48A889ABD}" type="slidenum">
              <a:rPr kumimoji="0" lang="en-US" sz="1200" b="0" i="0" u="none" strike="noStrike" kern="1200" cap="none" spc="0" normalizeH="0" baseline="0" noProof="0" smtClean="0">
                <a:ln>
                  <a:noFill/>
                </a:ln>
                <a:solidFill>
                  <a:prstClr val="black"/>
                </a:solidFill>
                <a:effectLst/>
                <a:uLnTx/>
                <a:uFillTx/>
                <a:latin typeface="Proxima Nova Rg"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21067468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43</a:t>
            </a:fld>
            <a:endParaRPr lang="en-US" dirty="0"/>
          </a:p>
        </p:txBody>
      </p:sp>
    </p:spTree>
    <p:extLst>
      <p:ext uri="{BB962C8B-B14F-4D97-AF65-F5344CB8AC3E}">
        <p14:creationId xmlns:p14="http://schemas.microsoft.com/office/powerpoint/2010/main" val="15708089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6CB22-02FD-39A3-3847-EACBB3869E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66E84-3B25-97A8-5E2B-ECDB5BD6F9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D6ADD8-9DA5-6A04-22C4-F4945F35B72C}"/>
              </a:ext>
            </a:extLst>
          </p:cNvPr>
          <p:cNvSpPr>
            <a:spLocks noGrp="1"/>
          </p:cNvSpPr>
          <p:nvPr>
            <p:ph type="body" idx="1"/>
          </p:nvPr>
        </p:nvSpPr>
        <p:spPr/>
        <p:txBody>
          <a:bodyPr/>
          <a:lstStyle/>
          <a:p>
            <a:r>
              <a:rPr lang="en-US" dirty="0"/>
              <a:t>The limitation on the credit amount increased to $10,000 for qualified systems placed in service on or after July 1, 2025.</a:t>
            </a:r>
          </a:p>
          <a:p>
            <a:r>
              <a:rPr lang="en-US" dirty="0"/>
              <a:t>For tax years beginning on or after January 1, 2026, taxpayers who meet certain income requirements may elect to receive any unused credit amount as a refund.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form for this credit is the </a:t>
            </a:r>
            <a:r>
              <a:rPr lang="en-US" sz="1200" b="1" dirty="0">
                <a:solidFill>
                  <a:srgbClr val="0B5D66"/>
                </a:solidFill>
                <a:latin typeface="Proxima Nova Rg" panose="02000506030000020004" pitchFamily="50" charset="0"/>
              </a:rPr>
              <a:t>Form IT-267</a:t>
            </a:r>
            <a:r>
              <a:rPr lang="en-US" sz="1200" dirty="0">
                <a:latin typeface="Proxima Nova Rg" panose="02000506030000020004" pitchFamily="50" charset="0"/>
              </a:rPr>
              <a:t>, </a:t>
            </a:r>
            <a:r>
              <a:rPr lang="en-US" sz="1200" i="1" dirty="0">
                <a:latin typeface="Proxima Nova Rg" panose="02000506030000020004" pitchFamily="50" charset="0"/>
              </a:rPr>
              <a:t>Geothermal Energy System Credit</a:t>
            </a:r>
          </a:p>
          <a:p>
            <a:pPr lvl="1"/>
            <a:endParaRPr lang="en-US" dirty="0"/>
          </a:p>
          <a:p>
            <a:r>
              <a:rPr lang="en-US" b="1" dirty="0"/>
              <a:t>Background: </a:t>
            </a:r>
          </a:p>
          <a:p>
            <a:endParaRPr lang="en-US" dirty="0"/>
          </a:p>
          <a:p>
            <a:r>
              <a:rPr lang="en-US" dirty="0"/>
              <a:t>The credit is for: </a:t>
            </a:r>
            <a:endParaRPr lang="en-US" sz="1200" b="0" i="0" kern="1200" dirty="0">
              <a:solidFill>
                <a:schemeClr val="tx1"/>
              </a:solidFill>
              <a:effectLst/>
              <a:latin typeface="Proxima Nova Rg" panose="02000506030000020004" pitchFamily="50" charset="0"/>
              <a:ea typeface="+mn-ea"/>
              <a:cs typeface="+mn-cs"/>
            </a:endParaRPr>
          </a:p>
          <a:p>
            <a:r>
              <a:rPr lang="en-US" sz="1200" b="0" i="0" kern="1200" dirty="0">
                <a:solidFill>
                  <a:schemeClr val="tx1"/>
                </a:solidFill>
                <a:effectLst/>
                <a:latin typeface="Proxima Nova Rg" panose="02000506030000020004" pitchFamily="50" charset="0"/>
                <a:ea typeface="+mn-ea"/>
                <a:cs typeface="+mn-cs"/>
              </a:rPr>
              <a:t>purchased geothermal energy system equipment, </a:t>
            </a:r>
            <a:r>
              <a:rPr lang="en-US" sz="1200" b="1" i="0" kern="1200" dirty="0">
                <a:solidFill>
                  <a:schemeClr val="tx1"/>
                </a:solidFill>
                <a:effectLst/>
                <a:latin typeface="Proxima Nova Rg" panose="02000506030000020004" pitchFamily="50" charset="0"/>
                <a:ea typeface="+mn-ea"/>
                <a:cs typeface="+mn-cs"/>
              </a:rPr>
              <a:t>or</a:t>
            </a:r>
            <a:endParaRPr lang="en-US" sz="1200" b="0" i="0" kern="1200" dirty="0">
              <a:solidFill>
                <a:schemeClr val="tx1"/>
              </a:solidFill>
              <a:effectLst/>
              <a:latin typeface="Proxima Nova Rg" panose="02000506030000020004" pitchFamily="50" charset="0"/>
              <a:ea typeface="+mn-ea"/>
              <a:cs typeface="+mn-cs"/>
            </a:endParaRPr>
          </a:p>
          <a:p>
            <a:r>
              <a:rPr lang="en-US" sz="1200" b="0" i="0" kern="1200" dirty="0">
                <a:solidFill>
                  <a:schemeClr val="tx1"/>
                </a:solidFill>
                <a:effectLst/>
                <a:latin typeface="Proxima Nova Rg" panose="02000506030000020004" pitchFamily="50" charset="0"/>
                <a:ea typeface="+mn-ea"/>
                <a:cs typeface="+mn-cs"/>
              </a:rPr>
              <a:t>entered into a written agreement for the lease of geothermal energy system equipment,             </a:t>
            </a:r>
          </a:p>
          <a:p>
            <a:endParaRPr lang="en-US" sz="1200" b="0" i="0" kern="1200" dirty="0">
              <a:solidFill>
                <a:schemeClr val="tx1"/>
              </a:solidFill>
              <a:effectLst/>
              <a:latin typeface="Proxima Nova Rg" panose="02000506030000020004" pitchFamily="50" charset="0"/>
              <a:ea typeface="+mn-ea"/>
              <a:cs typeface="+mn-cs"/>
            </a:endParaRPr>
          </a:p>
          <a:p>
            <a:r>
              <a:rPr lang="en-US" sz="1200" b="1" i="0" kern="1200" dirty="0">
                <a:solidFill>
                  <a:schemeClr val="tx1"/>
                </a:solidFill>
                <a:effectLst/>
                <a:latin typeface="Proxima Nova Rg" panose="02000506030000020004" pitchFamily="50" charset="0"/>
                <a:ea typeface="+mn-ea"/>
                <a:cs typeface="+mn-cs"/>
              </a:rPr>
              <a:t>Note: </a:t>
            </a:r>
            <a:r>
              <a:rPr lang="en-US" sz="1200" b="0" i="0" kern="1200" dirty="0">
                <a:solidFill>
                  <a:schemeClr val="tx1"/>
                </a:solidFill>
                <a:effectLst/>
                <a:latin typeface="Proxima Nova Rg" panose="02000506030000020004" pitchFamily="50" charset="0"/>
                <a:ea typeface="+mn-ea"/>
                <a:cs typeface="+mn-cs"/>
              </a:rPr>
              <a:t>The geothermal energy system </a:t>
            </a:r>
            <a:r>
              <a:rPr lang="en-US" sz="1200" b="1" i="0" kern="1200" dirty="0">
                <a:solidFill>
                  <a:schemeClr val="tx1"/>
                </a:solidFill>
                <a:effectLst/>
                <a:latin typeface="Proxima Nova Rg" panose="02000506030000020004" pitchFamily="50" charset="0"/>
                <a:ea typeface="+mn-ea"/>
                <a:cs typeface="+mn-cs"/>
              </a:rPr>
              <a:t>must</a:t>
            </a:r>
            <a:r>
              <a:rPr lang="en-US" sz="1200" b="0" i="0" kern="1200" dirty="0">
                <a:solidFill>
                  <a:schemeClr val="tx1"/>
                </a:solidFill>
                <a:effectLst/>
                <a:latin typeface="Proxima Nova Rg" panose="02000506030000020004" pitchFamily="50" charset="0"/>
                <a:ea typeface="+mn-ea"/>
                <a:cs typeface="+mn-cs"/>
              </a:rPr>
              <a:t> use solar thermal energy stored in the ground or bodies of water to produce heat for residential use, commonly known as a ground source heat pump. </a:t>
            </a:r>
          </a:p>
          <a:p>
            <a:pPr lvl="0" algn="l"/>
            <a:endParaRPr lang="en-US" dirty="0"/>
          </a:p>
        </p:txBody>
      </p:sp>
      <p:sp>
        <p:nvSpPr>
          <p:cNvPr id="4" name="Slide Number Placeholder 3">
            <a:extLst>
              <a:ext uri="{FF2B5EF4-FFF2-40B4-BE49-F238E27FC236}">
                <a16:creationId xmlns:a16="http://schemas.microsoft.com/office/drawing/2014/main" id="{2903F2EA-3112-D7B9-5FC4-A846ABDC03C7}"/>
              </a:ext>
            </a:extLst>
          </p:cNvPr>
          <p:cNvSpPr>
            <a:spLocks noGrp="1"/>
          </p:cNvSpPr>
          <p:nvPr>
            <p:ph type="sldNum" sz="quarter" idx="5"/>
          </p:nvPr>
        </p:nvSpPr>
        <p:spPr/>
        <p:txBody>
          <a:bodyPr/>
          <a:lstStyle/>
          <a:p>
            <a:fld id="{48DCD455-5211-4455-A96D-7942CD24EB72}" type="slidenum">
              <a:rPr lang="en-US" smtClean="0"/>
              <a:t>44</a:t>
            </a:fld>
            <a:endParaRPr lang="en-US"/>
          </a:p>
        </p:txBody>
      </p:sp>
    </p:spTree>
    <p:extLst>
      <p:ext uri="{BB962C8B-B14F-4D97-AF65-F5344CB8AC3E}">
        <p14:creationId xmlns:p14="http://schemas.microsoft.com/office/powerpoint/2010/main" val="28825811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7D62A-B970-4438-A8B1-8C64A10D9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5A493-2988-7626-E61E-E75A125EE5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5E9B99-48A6-3EE0-2DE9-1D51159D74EB}"/>
              </a:ext>
            </a:extLst>
          </p:cNvPr>
          <p:cNvSpPr>
            <a:spLocks noGrp="1"/>
          </p:cNvSpPr>
          <p:nvPr>
            <p:ph type="body" idx="1"/>
          </p:nvPr>
        </p:nvSpPr>
        <p:spPr/>
        <p:txBody>
          <a:bodyPr/>
          <a:lstStyle/>
          <a:p>
            <a:r>
              <a:rPr lang="en-US" dirty="0"/>
              <a:t>The clean heating fuel credit has been extended through tax year 2028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Applies to purchases of bio heating fuel for residential purchases before January 1, 2029.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forms for this credit are the </a:t>
            </a:r>
            <a:r>
              <a:rPr lang="en-US" sz="1200" b="1" dirty="0">
                <a:solidFill>
                  <a:srgbClr val="0B5D66"/>
                </a:solidFill>
                <a:latin typeface="Proxima Nova Rg" panose="02000506030000020004" pitchFamily="50" charset="0"/>
              </a:rPr>
              <a:t>CT/IT-637</a:t>
            </a:r>
            <a:r>
              <a:rPr lang="en-US" sz="1200" dirty="0">
                <a:latin typeface="Proxima Nova Rg" panose="02000506030000020004" pitchFamily="50" charset="0"/>
              </a:rPr>
              <a:t>, </a:t>
            </a:r>
            <a:r>
              <a:rPr lang="en-US" sz="1200" i="1" dirty="0">
                <a:latin typeface="Proxima Nova Rg" panose="02000506030000020004" pitchFamily="50" charset="0"/>
              </a:rPr>
              <a:t>Alternative Fuels and Electric Vehicle Recharging Property Credit</a:t>
            </a:r>
            <a:endParaRPr lang="en-US" dirty="0"/>
          </a:p>
          <a:p>
            <a:endParaRPr lang="en-US" dirty="0"/>
          </a:p>
          <a:p>
            <a:r>
              <a:rPr lang="en-US" b="1" dirty="0"/>
              <a:t>Background: </a:t>
            </a:r>
            <a:r>
              <a:rPr lang="en-US" dirty="0"/>
              <a:t>The credit is available to taxpayers for the purchase of </a:t>
            </a:r>
            <a:r>
              <a:rPr lang="en-US" i="1" dirty="0" err="1">
                <a:hlinkClick r:id="rId3" tooltip="skips to other content on the page"/>
              </a:rPr>
              <a:t>bioheating</a:t>
            </a:r>
            <a:r>
              <a:rPr lang="en-US" i="1" dirty="0">
                <a:hlinkClick r:id="rId3" tooltip="skips to other content on the page"/>
              </a:rPr>
              <a:t> fuel</a:t>
            </a:r>
            <a:r>
              <a:rPr lang="en-US" dirty="0"/>
              <a:t> used for space heating or hot water production for </a:t>
            </a:r>
            <a:r>
              <a:rPr lang="en-US" i="1" dirty="0">
                <a:hlinkClick r:id="rId4" tooltip="skips to other content on the page"/>
              </a:rPr>
              <a:t>residential purposes</a:t>
            </a:r>
            <a:r>
              <a:rPr lang="en-US" dirty="0"/>
              <a:t> within New York State.</a:t>
            </a:r>
          </a:p>
          <a:p>
            <a:endParaRPr lang="en-US" dirty="0"/>
          </a:p>
        </p:txBody>
      </p:sp>
      <p:sp>
        <p:nvSpPr>
          <p:cNvPr id="4" name="Slide Number Placeholder 3">
            <a:extLst>
              <a:ext uri="{FF2B5EF4-FFF2-40B4-BE49-F238E27FC236}">
                <a16:creationId xmlns:a16="http://schemas.microsoft.com/office/drawing/2014/main" id="{F79CA341-B36D-B91B-E33E-A06CBB871F43}"/>
              </a:ext>
            </a:extLst>
          </p:cNvPr>
          <p:cNvSpPr>
            <a:spLocks noGrp="1"/>
          </p:cNvSpPr>
          <p:nvPr>
            <p:ph type="sldNum" sz="quarter" idx="5"/>
          </p:nvPr>
        </p:nvSpPr>
        <p:spPr/>
        <p:txBody>
          <a:bodyPr/>
          <a:lstStyle/>
          <a:p>
            <a:fld id="{3FCB3B74-CA4F-4B51-9603-99A48A889ABD}" type="slidenum">
              <a:rPr lang="en-US" smtClean="0"/>
              <a:pPr/>
              <a:t>45</a:t>
            </a:fld>
            <a:endParaRPr lang="en-US" dirty="0"/>
          </a:p>
        </p:txBody>
      </p:sp>
    </p:spTree>
    <p:extLst>
      <p:ext uri="{BB962C8B-B14F-4D97-AF65-F5344CB8AC3E}">
        <p14:creationId xmlns:p14="http://schemas.microsoft.com/office/powerpoint/2010/main" val="1441041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One Voice Initiative</a:t>
            </a:r>
            <a:r>
              <a:rPr lang="en-US" dirty="0"/>
              <a:t>: is the department’s effort to provide clear and consistent information from across the agency. Whether you speak to a call center representative, an auditor, our processing resolution centers, you should receive the same information. </a:t>
            </a:r>
          </a:p>
          <a:p>
            <a:r>
              <a:rPr lang="en-US" dirty="0"/>
              <a:t>Tax Modernization: This multi-year project is on track to improve the technology we use to make the department, and our system of tax administration, more efficient. Withholding tax changes went live in March 2025. New case management system to improve our ability to engage with the public on protest related cases. And our recent Online Services (OLS) changes that was launched on December 8, 2025.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CB3B74-CA4F-4B51-9603-99A48A889ABD}" type="slidenum">
              <a:rPr kumimoji="0" lang="en-US" sz="1200" b="0" i="0" u="none" strike="noStrike" kern="1200" cap="none" spc="0" normalizeH="0" baseline="0" noProof="0" smtClean="0">
                <a:ln>
                  <a:noFill/>
                </a:ln>
                <a:solidFill>
                  <a:prstClr val="black"/>
                </a:solidFill>
                <a:effectLst/>
                <a:uLnTx/>
                <a:uFillTx/>
                <a:latin typeface="Proxima Nova Rg"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p:txBody>
      </p:sp>
    </p:spTree>
    <p:extLst>
      <p:ext uri="{BB962C8B-B14F-4D97-AF65-F5344CB8AC3E}">
        <p14:creationId xmlns:p14="http://schemas.microsoft.com/office/powerpoint/2010/main" val="1807552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47</a:t>
            </a:fld>
            <a:endParaRPr lang="en-US" dirty="0"/>
          </a:p>
        </p:txBody>
      </p:sp>
    </p:spTree>
    <p:extLst>
      <p:ext uri="{BB962C8B-B14F-4D97-AF65-F5344CB8AC3E}">
        <p14:creationId xmlns:p14="http://schemas.microsoft.com/office/powerpoint/2010/main" val="83549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48</a:t>
            </a:fld>
            <a:endParaRPr lang="en-US" dirty="0"/>
          </a:p>
        </p:txBody>
      </p:sp>
    </p:spTree>
    <p:extLst>
      <p:ext uri="{BB962C8B-B14F-4D97-AF65-F5344CB8AC3E}">
        <p14:creationId xmlns:p14="http://schemas.microsoft.com/office/powerpoint/2010/main" val="10738615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49</a:t>
            </a:fld>
            <a:endParaRPr lang="en-US" dirty="0"/>
          </a:p>
        </p:txBody>
      </p:sp>
    </p:spTree>
    <p:extLst>
      <p:ext uri="{BB962C8B-B14F-4D97-AF65-F5344CB8AC3E}">
        <p14:creationId xmlns:p14="http://schemas.microsoft.com/office/powerpoint/2010/main" val="38313523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3A20D-DA76-9200-0FB9-73C544C6F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81842B-1D01-0D98-8D4B-9F0F3E3A41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0C49B1-FC95-0AD8-CC7A-62F14BAB70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A20124-5C44-EB04-A2A2-9DD6D2A88AB6}"/>
              </a:ext>
            </a:extLst>
          </p:cNvPr>
          <p:cNvSpPr>
            <a:spLocks noGrp="1"/>
          </p:cNvSpPr>
          <p:nvPr>
            <p:ph type="sldNum" sz="quarter" idx="5"/>
          </p:nvPr>
        </p:nvSpPr>
        <p:spPr/>
        <p:txBody>
          <a:bodyPr/>
          <a:lstStyle/>
          <a:p>
            <a:fld id="{3FCB3B74-CA4F-4B51-9603-99A48A889ABD}" type="slidenum">
              <a:rPr lang="en-US" smtClean="0"/>
              <a:pPr/>
              <a:t>50</a:t>
            </a:fld>
            <a:endParaRPr lang="en-US" dirty="0"/>
          </a:p>
        </p:txBody>
      </p:sp>
    </p:spTree>
    <p:extLst>
      <p:ext uri="{BB962C8B-B14F-4D97-AF65-F5344CB8AC3E}">
        <p14:creationId xmlns:p14="http://schemas.microsoft.com/office/powerpoint/2010/main" val="36208821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51</a:t>
            </a:fld>
            <a:endParaRPr lang="en-US" dirty="0"/>
          </a:p>
        </p:txBody>
      </p:sp>
    </p:spTree>
    <p:extLst>
      <p:ext uri="{BB962C8B-B14F-4D97-AF65-F5344CB8AC3E}">
        <p14:creationId xmlns:p14="http://schemas.microsoft.com/office/powerpoint/2010/main" val="42650844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F6958-9BCA-218C-7E7E-D0F85338B8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A6D52-AF87-F45E-226E-FFAEA73CD8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8D956-BAD3-E328-A9ED-FD24571D66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93B7B0-9D90-BC4B-4066-34BCD1124C0A}"/>
              </a:ext>
            </a:extLst>
          </p:cNvPr>
          <p:cNvSpPr>
            <a:spLocks noGrp="1"/>
          </p:cNvSpPr>
          <p:nvPr>
            <p:ph type="sldNum" sz="quarter" idx="5"/>
          </p:nvPr>
        </p:nvSpPr>
        <p:spPr/>
        <p:txBody>
          <a:bodyPr/>
          <a:lstStyle/>
          <a:p>
            <a:fld id="{3FCB3B74-CA4F-4B51-9603-99A48A889ABD}" type="slidenum">
              <a:rPr lang="en-US" smtClean="0"/>
              <a:pPr/>
              <a:t>52</a:t>
            </a:fld>
            <a:endParaRPr lang="en-US" dirty="0"/>
          </a:p>
        </p:txBody>
      </p:sp>
    </p:spTree>
    <p:extLst>
      <p:ext uri="{BB962C8B-B14F-4D97-AF65-F5344CB8AC3E}">
        <p14:creationId xmlns:p14="http://schemas.microsoft.com/office/powerpoint/2010/main" val="39725598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C3953-AE52-16BE-35AE-CB26249E5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23C9E7-DD7A-AA92-72A6-2FEF5462F1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77A3D9-0151-92EA-A0B9-D97BAF4EE1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452DF5-B585-EC54-A77B-828DD573B0AE}"/>
              </a:ext>
            </a:extLst>
          </p:cNvPr>
          <p:cNvSpPr>
            <a:spLocks noGrp="1"/>
          </p:cNvSpPr>
          <p:nvPr>
            <p:ph type="sldNum" sz="quarter" idx="5"/>
          </p:nvPr>
        </p:nvSpPr>
        <p:spPr/>
        <p:txBody>
          <a:bodyPr/>
          <a:lstStyle/>
          <a:p>
            <a:fld id="{3FCB3B74-CA4F-4B51-9603-99A48A889ABD}" type="slidenum">
              <a:rPr lang="en-US" smtClean="0"/>
              <a:pPr/>
              <a:t>53</a:t>
            </a:fld>
            <a:endParaRPr lang="en-US" dirty="0"/>
          </a:p>
        </p:txBody>
      </p:sp>
    </p:spTree>
    <p:extLst>
      <p:ext uri="{BB962C8B-B14F-4D97-AF65-F5344CB8AC3E}">
        <p14:creationId xmlns:p14="http://schemas.microsoft.com/office/powerpoint/2010/main" val="25105882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69AD9-32FE-7A22-2FAF-B0F5591C25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99806B-65A6-166D-6BE7-535155DE4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A23309-BCC9-56E9-F3DB-221D01796E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25DFAA-2DC6-E485-EBC1-F86CF7EE7054}"/>
              </a:ext>
            </a:extLst>
          </p:cNvPr>
          <p:cNvSpPr>
            <a:spLocks noGrp="1"/>
          </p:cNvSpPr>
          <p:nvPr>
            <p:ph type="sldNum" sz="quarter" idx="5"/>
          </p:nvPr>
        </p:nvSpPr>
        <p:spPr/>
        <p:txBody>
          <a:bodyPr/>
          <a:lstStyle/>
          <a:p>
            <a:fld id="{3FCB3B74-CA4F-4B51-9603-99A48A889ABD}" type="slidenum">
              <a:rPr lang="en-US" smtClean="0"/>
              <a:pPr/>
              <a:t>54</a:t>
            </a:fld>
            <a:endParaRPr lang="en-US" dirty="0"/>
          </a:p>
        </p:txBody>
      </p:sp>
    </p:spTree>
    <p:extLst>
      <p:ext uri="{BB962C8B-B14F-4D97-AF65-F5344CB8AC3E}">
        <p14:creationId xmlns:p14="http://schemas.microsoft.com/office/powerpoint/2010/main" val="25556671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55</a:t>
            </a:fld>
            <a:endParaRPr lang="en-US" dirty="0"/>
          </a:p>
        </p:txBody>
      </p:sp>
    </p:spTree>
    <p:extLst>
      <p:ext uri="{BB962C8B-B14F-4D97-AF65-F5344CB8AC3E}">
        <p14:creationId xmlns:p14="http://schemas.microsoft.com/office/powerpoint/2010/main" val="19755911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EC45A-C8C3-2AA3-6748-A3EF35880E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DB7B5-BDFA-37E5-055B-3FEF079D6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A8B9AD-5D8B-6AEF-5865-1B6F53E5D2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52394E-3F11-6B09-42EC-981E7EEFF3F0}"/>
              </a:ext>
            </a:extLst>
          </p:cNvPr>
          <p:cNvSpPr>
            <a:spLocks noGrp="1"/>
          </p:cNvSpPr>
          <p:nvPr>
            <p:ph type="sldNum" sz="quarter" idx="5"/>
          </p:nvPr>
        </p:nvSpPr>
        <p:spPr/>
        <p:txBody>
          <a:bodyPr/>
          <a:lstStyle/>
          <a:p>
            <a:fld id="{3FCB3B74-CA4F-4B51-9603-99A48A889ABD}" type="slidenum">
              <a:rPr lang="en-US" smtClean="0"/>
              <a:pPr/>
              <a:t>57</a:t>
            </a:fld>
            <a:endParaRPr lang="en-US" dirty="0"/>
          </a:p>
        </p:txBody>
      </p:sp>
    </p:spTree>
    <p:extLst>
      <p:ext uri="{BB962C8B-B14F-4D97-AF65-F5344CB8AC3E}">
        <p14:creationId xmlns:p14="http://schemas.microsoft.com/office/powerpoint/2010/main" val="2935710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817AB-5694-2D76-92C3-462FC5D0C5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2E30C8-3B56-FCB5-E138-7CAF37D76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4AD8B1-7DBA-753A-2861-1E8A744EEA02}"/>
              </a:ext>
            </a:extLst>
          </p:cNvPr>
          <p:cNvSpPr>
            <a:spLocks noGrp="1"/>
          </p:cNvSpPr>
          <p:nvPr>
            <p:ph type="body" idx="1"/>
          </p:nvPr>
        </p:nvSpPr>
        <p:spPr/>
        <p:txBody>
          <a:bodyPr/>
          <a:lstStyle/>
          <a:p>
            <a:r>
              <a:rPr lang="en-US" b="1" dirty="0"/>
              <a:t>Effective December 2025</a:t>
            </a:r>
            <a:r>
              <a:rPr lang="en-US" dirty="0"/>
              <a:t>, the Tax Department will inactivate the Online Services accounts of individuals who have not used their accounts within the past three years.</a:t>
            </a:r>
          </a:p>
          <a:p>
            <a:r>
              <a:rPr lang="en-US" dirty="0"/>
              <a:t>Taxpayers can reactivate their account at any time to access their tax information and use the services available in their accounts.</a:t>
            </a:r>
          </a:p>
          <a:p>
            <a:r>
              <a:rPr lang="en-US" dirty="0"/>
              <a:t>Taxpayers can view certain documents, including letter and bills, on the new Documents Summary page, if sent within the past three years. </a:t>
            </a:r>
          </a:p>
          <a:p>
            <a:endParaRPr lang="en-US" dirty="0"/>
          </a:p>
          <a:p>
            <a:endParaRPr lang="en-US" dirty="0"/>
          </a:p>
        </p:txBody>
      </p:sp>
      <p:sp>
        <p:nvSpPr>
          <p:cNvPr id="4" name="Slide Number Placeholder 3">
            <a:extLst>
              <a:ext uri="{FF2B5EF4-FFF2-40B4-BE49-F238E27FC236}">
                <a16:creationId xmlns:a16="http://schemas.microsoft.com/office/drawing/2014/main" id="{DD899D45-4BD0-BA17-49EB-F0874704F545}"/>
              </a:ext>
            </a:extLst>
          </p:cNvPr>
          <p:cNvSpPr>
            <a:spLocks noGrp="1"/>
          </p:cNvSpPr>
          <p:nvPr>
            <p:ph type="sldNum" sz="quarter" idx="5"/>
          </p:nvPr>
        </p:nvSpPr>
        <p:spPr/>
        <p:txBody>
          <a:bodyPr/>
          <a:lstStyle/>
          <a:p>
            <a:fld id="{3FCB3B74-CA4F-4B51-9603-99A48A889ABD}" type="slidenum">
              <a:rPr lang="en-US" smtClean="0"/>
              <a:pPr/>
              <a:t>5</a:t>
            </a:fld>
            <a:endParaRPr lang="en-US" dirty="0"/>
          </a:p>
        </p:txBody>
      </p:sp>
    </p:spTree>
    <p:extLst>
      <p:ext uri="{BB962C8B-B14F-4D97-AF65-F5344CB8AC3E}">
        <p14:creationId xmlns:p14="http://schemas.microsoft.com/office/powerpoint/2010/main" val="12457638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9EDD7-5A14-154F-3DDF-8799BDC46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F470A-CA38-7964-83EF-6BF876A55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DD68EA-784F-F868-D56B-084F423DCA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1C06D4-5D9E-33D8-1368-BB9446A5127A}"/>
              </a:ext>
            </a:extLst>
          </p:cNvPr>
          <p:cNvSpPr>
            <a:spLocks noGrp="1"/>
          </p:cNvSpPr>
          <p:nvPr>
            <p:ph type="sldNum" sz="quarter" idx="5"/>
          </p:nvPr>
        </p:nvSpPr>
        <p:spPr/>
        <p:txBody>
          <a:bodyPr/>
          <a:lstStyle/>
          <a:p>
            <a:fld id="{3FCB3B74-CA4F-4B51-9603-99A48A889ABD}" type="slidenum">
              <a:rPr lang="en-US" smtClean="0"/>
              <a:pPr/>
              <a:t>58</a:t>
            </a:fld>
            <a:endParaRPr lang="en-US" dirty="0"/>
          </a:p>
        </p:txBody>
      </p:sp>
    </p:spTree>
    <p:extLst>
      <p:ext uri="{BB962C8B-B14F-4D97-AF65-F5344CB8AC3E}">
        <p14:creationId xmlns:p14="http://schemas.microsoft.com/office/powerpoint/2010/main" val="29717722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change was communicated to the software vendors. But just something to watch out for. </a:t>
            </a:r>
          </a:p>
        </p:txBody>
      </p:sp>
      <p:sp>
        <p:nvSpPr>
          <p:cNvPr id="4" name="Slide Number Placeholder 3"/>
          <p:cNvSpPr>
            <a:spLocks noGrp="1"/>
          </p:cNvSpPr>
          <p:nvPr>
            <p:ph type="sldNum" sz="quarter" idx="5"/>
          </p:nvPr>
        </p:nvSpPr>
        <p:spPr/>
        <p:txBody>
          <a:bodyPr/>
          <a:lstStyle/>
          <a:p>
            <a:fld id="{3FCB3B74-CA4F-4B51-9603-99A48A889ABD}" type="slidenum">
              <a:rPr lang="en-US" smtClean="0"/>
              <a:pPr/>
              <a:t>59</a:t>
            </a:fld>
            <a:endParaRPr lang="en-US" dirty="0"/>
          </a:p>
        </p:txBody>
      </p:sp>
    </p:spTree>
    <p:extLst>
      <p:ext uri="{BB962C8B-B14F-4D97-AF65-F5344CB8AC3E}">
        <p14:creationId xmlns:p14="http://schemas.microsoft.com/office/powerpoint/2010/main" val="21181238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7467B-3D28-3CEC-CC7F-D9D1B7C67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9D2DE2-5DBE-91DB-31EE-EFB423CCB3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74D22D-4269-6BBC-BB0B-8476D3F6C3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6251FF-0B26-FD01-10FC-855A0CAB362E}"/>
              </a:ext>
            </a:extLst>
          </p:cNvPr>
          <p:cNvSpPr>
            <a:spLocks noGrp="1"/>
          </p:cNvSpPr>
          <p:nvPr>
            <p:ph type="sldNum" sz="quarter" idx="5"/>
          </p:nvPr>
        </p:nvSpPr>
        <p:spPr/>
        <p:txBody>
          <a:bodyPr/>
          <a:lstStyle/>
          <a:p>
            <a:fld id="{3FCB3B74-CA4F-4B51-9603-99A48A889ABD}" type="slidenum">
              <a:rPr lang="en-US" smtClean="0"/>
              <a:pPr/>
              <a:t>60</a:t>
            </a:fld>
            <a:endParaRPr lang="en-US" dirty="0"/>
          </a:p>
        </p:txBody>
      </p:sp>
    </p:spTree>
    <p:extLst>
      <p:ext uri="{BB962C8B-B14F-4D97-AF65-F5344CB8AC3E}">
        <p14:creationId xmlns:p14="http://schemas.microsoft.com/office/powerpoint/2010/main" val="42899874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t>62</a:t>
            </a:fld>
            <a:endParaRPr lang="en-US"/>
          </a:p>
        </p:txBody>
      </p:sp>
    </p:spTree>
    <p:extLst>
      <p:ext uri="{BB962C8B-B14F-4D97-AF65-F5344CB8AC3E}">
        <p14:creationId xmlns:p14="http://schemas.microsoft.com/office/powerpoint/2010/main" val="31006193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64</a:t>
            </a:fld>
            <a:endParaRPr lang="en-US" dirty="0"/>
          </a:p>
        </p:txBody>
      </p:sp>
    </p:spTree>
    <p:extLst>
      <p:ext uri="{BB962C8B-B14F-4D97-AF65-F5344CB8AC3E}">
        <p14:creationId xmlns:p14="http://schemas.microsoft.com/office/powerpoint/2010/main" val="16532321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65</a:t>
            </a:fld>
            <a:endParaRPr lang="en-US" dirty="0"/>
          </a:p>
        </p:txBody>
      </p:sp>
    </p:spTree>
    <p:extLst>
      <p:ext uri="{BB962C8B-B14F-4D97-AF65-F5344CB8AC3E}">
        <p14:creationId xmlns:p14="http://schemas.microsoft.com/office/powerpoint/2010/main" val="12427501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66</a:t>
            </a:fld>
            <a:endParaRPr lang="en-US" dirty="0"/>
          </a:p>
        </p:txBody>
      </p:sp>
    </p:spTree>
    <p:extLst>
      <p:ext uri="{BB962C8B-B14F-4D97-AF65-F5344CB8AC3E}">
        <p14:creationId xmlns:p14="http://schemas.microsoft.com/office/powerpoint/2010/main" val="40262605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68</a:t>
            </a:fld>
            <a:endParaRPr lang="en-US" dirty="0"/>
          </a:p>
        </p:txBody>
      </p:sp>
    </p:spTree>
    <p:extLst>
      <p:ext uri="{BB962C8B-B14F-4D97-AF65-F5344CB8AC3E}">
        <p14:creationId xmlns:p14="http://schemas.microsoft.com/office/powerpoint/2010/main" val="29377968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27892-35EE-79C6-43F0-03AB0F46C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E5F45C-14B5-E6CC-5BCE-9CBF41B82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FCD205-BF7D-916B-D03A-450486B90446}"/>
              </a:ext>
            </a:extLst>
          </p:cNvPr>
          <p:cNvSpPr>
            <a:spLocks noGrp="1"/>
          </p:cNvSpPr>
          <p:nvPr>
            <p:ph type="body" idx="1"/>
          </p:nvPr>
        </p:nvSpPr>
        <p:spPr/>
        <p:txBody>
          <a:bodyPr/>
          <a:lstStyle/>
          <a:p>
            <a:r>
              <a:rPr lang="en-US" dirty="0"/>
              <a:t>RS: NEW SLIDE</a:t>
            </a:r>
          </a:p>
        </p:txBody>
      </p:sp>
      <p:sp>
        <p:nvSpPr>
          <p:cNvPr id="4" name="Slide Number Placeholder 3">
            <a:extLst>
              <a:ext uri="{FF2B5EF4-FFF2-40B4-BE49-F238E27FC236}">
                <a16:creationId xmlns:a16="http://schemas.microsoft.com/office/drawing/2014/main" id="{B44621D8-35D6-B883-29A0-E11DFD0D94B6}"/>
              </a:ext>
            </a:extLst>
          </p:cNvPr>
          <p:cNvSpPr>
            <a:spLocks noGrp="1"/>
          </p:cNvSpPr>
          <p:nvPr>
            <p:ph type="sldNum" sz="quarter" idx="5"/>
          </p:nvPr>
        </p:nvSpPr>
        <p:spPr/>
        <p:txBody>
          <a:bodyPr/>
          <a:lstStyle/>
          <a:p>
            <a:fld id="{3FCB3B74-CA4F-4B51-9603-99A48A889ABD}" type="slidenum">
              <a:rPr lang="en-US" smtClean="0"/>
              <a:pPr/>
              <a:t>69</a:t>
            </a:fld>
            <a:endParaRPr lang="en-US" dirty="0"/>
          </a:p>
        </p:txBody>
      </p:sp>
    </p:spTree>
    <p:extLst>
      <p:ext uri="{BB962C8B-B14F-4D97-AF65-F5344CB8AC3E}">
        <p14:creationId xmlns:p14="http://schemas.microsoft.com/office/powerpoint/2010/main" val="16455189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70</a:t>
            </a:fld>
            <a:endParaRPr lang="en-US" dirty="0"/>
          </a:p>
        </p:txBody>
      </p:sp>
    </p:spTree>
    <p:extLst>
      <p:ext uri="{BB962C8B-B14F-4D97-AF65-F5344CB8AC3E}">
        <p14:creationId xmlns:p14="http://schemas.microsoft.com/office/powerpoint/2010/main" val="1010764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6</a:t>
            </a:fld>
            <a:endParaRPr lang="en-US" dirty="0"/>
          </a:p>
        </p:txBody>
      </p:sp>
    </p:spTree>
    <p:extLst>
      <p:ext uri="{BB962C8B-B14F-4D97-AF65-F5344CB8AC3E}">
        <p14:creationId xmlns:p14="http://schemas.microsoft.com/office/powerpoint/2010/main" val="23311193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71</a:t>
            </a:fld>
            <a:endParaRPr lang="en-US" dirty="0"/>
          </a:p>
        </p:txBody>
      </p:sp>
    </p:spTree>
    <p:extLst>
      <p:ext uri="{BB962C8B-B14F-4D97-AF65-F5344CB8AC3E}">
        <p14:creationId xmlns:p14="http://schemas.microsoft.com/office/powerpoint/2010/main" val="13822780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74</a:t>
            </a:fld>
            <a:endParaRPr lang="en-US" dirty="0"/>
          </a:p>
        </p:txBody>
      </p:sp>
    </p:spTree>
    <p:extLst>
      <p:ext uri="{BB962C8B-B14F-4D97-AF65-F5344CB8AC3E}">
        <p14:creationId xmlns:p14="http://schemas.microsoft.com/office/powerpoint/2010/main" val="34006045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C0DB2-A8C2-AA7B-29B8-F9F58A623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2DCB9A-9932-9250-4F32-C0A07DC3E2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2ABB1A-5641-22EE-5596-6C330950E6EF}"/>
              </a:ext>
            </a:extLst>
          </p:cNvPr>
          <p:cNvSpPr>
            <a:spLocks noGrp="1"/>
          </p:cNvSpPr>
          <p:nvPr>
            <p:ph type="body" idx="1"/>
          </p:nvPr>
        </p:nvSpPr>
        <p:spPr/>
        <p:txBody>
          <a:bodyPr/>
          <a:lstStyle/>
          <a:p>
            <a:r>
              <a:rPr lang="en-US" b="0" dirty="0"/>
              <a:t>Can't get enough of Tax? Subscribe to receive emails with tax tips, news, and the latest guidance. From our website search subscribe. </a:t>
            </a:r>
            <a:endParaRPr lang="en-US" dirty="0"/>
          </a:p>
        </p:txBody>
      </p:sp>
      <p:sp>
        <p:nvSpPr>
          <p:cNvPr id="4" name="Slide Number Placeholder 3">
            <a:extLst>
              <a:ext uri="{FF2B5EF4-FFF2-40B4-BE49-F238E27FC236}">
                <a16:creationId xmlns:a16="http://schemas.microsoft.com/office/drawing/2014/main" id="{FCA5126A-E439-9F10-9356-98F7A51C9781}"/>
              </a:ext>
            </a:extLst>
          </p:cNvPr>
          <p:cNvSpPr>
            <a:spLocks noGrp="1"/>
          </p:cNvSpPr>
          <p:nvPr>
            <p:ph type="sldNum" sz="quarter" idx="5"/>
          </p:nvPr>
        </p:nvSpPr>
        <p:spPr/>
        <p:txBody>
          <a:bodyPr/>
          <a:lstStyle/>
          <a:p>
            <a:fld id="{3FCB3B74-CA4F-4B51-9603-99A48A889ABD}" type="slidenum">
              <a:rPr lang="en-US" smtClean="0"/>
              <a:t>75</a:t>
            </a:fld>
            <a:endParaRPr lang="en-US"/>
          </a:p>
        </p:txBody>
      </p:sp>
    </p:spTree>
    <p:extLst>
      <p:ext uri="{BB962C8B-B14F-4D97-AF65-F5344CB8AC3E}">
        <p14:creationId xmlns:p14="http://schemas.microsoft.com/office/powerpoint/2010/main" val="26319505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Subscription emails are the place we send them out first, so please make sure you sign up! You can receive emails with tax tips, the latest guidance, filing updates and reminders, and press releases. You can tailor your email subscriptions to the tax information you need. If you haven’t checked your subscriptions lately, you should review them to make sure you have everything checked off that you want information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76</a:t>
            </a:fld>
            <a:endParaRPr lang="en-US" dirty="0"/>
          </a:p>
        </p:txBody>
      </p:sp>
    </p:spTree>
    <p:extLst>
      <p:ext uri="{BB962C8B-B14F-4D97-AF65-F5344CB8AC3E}">
        <p14:creationId xmlns:p14="http://schemas.microsoft.com/office/powerpoint/2010/main" val="3038431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7</a:t>
            </a:fld>
            <a:endParaRPr lang="en-US" dirty="0"/>
          </a:p>
        </p:txBody>
      </p:sp>
    </p:spTree>
    <p:extLst>
      <p:ext uri="{BB962C8B-B14F-4D97-AF65-F5344CB8AC3E}">
        <p14:creationId xmlns:p14="http://schemas.microsoft.com/office/powerpoint/2010/main" val="901259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FCB3B74-CA4F-4B51-9603-99A48A889ABD}" type="slidenum">
              <a:rPr lang="en-US" smtClean="0"/>
              <a:pPr/>
              <a:t>8</a:t>
            </a:fld>
            <a:endParaRPr lang="en-US" dirty="0"/>
          </a:p>
        </p:txBody>
      </p:sp>
    </p:spTree>
    <p:extLst>
      <p:ext uri="{BB962C8B-B14F-4D97-AF65-F5344CB8AC3E}">
        <p14:creationId xmlns:p14="http://schemas.microsoft.com/office/powerpoint/2010/main" val="1428391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D936F-DE53-6C63-E8FF-777888D03C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43FDD8-49B1-469A-E4D3-5DDCE3486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BF6AEF-E000-ACB1-F12A-2F36993BBC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36BF3E-4379-F285-302A-F14C1B2AB53A}"/>
              </a:ext>
            </a:extLst>
          </p:cNvPr>
          <p:cNvSpPr>
            <a:spLocks noGrp="1"/>
          </p:cNvSpPr>
          <p:nvPr>
            <p:ph type="sldNum" sz="quarter" idx="5"/>
          </p:nvPr>
        </p:nvSpPr>
        <p:spPr/>
        <p:txBody>
          <a:bodyPr/>
          <a:lstStyle/>
          <a:p>
            <a:fld id="{48DCD455-5211-4455-A96D-7942CD24EB72}" type="slidenum">
              <a:rPr lang="en-US" smtClean="0"/>
              <a:t>10</a:t>
            </a:fld>
            <a:endParaRPr lang="en-US"/>
          </a:p>
        </p:txBody>
      </p:sp>
    </p:spTree>
    <p:extLst>
      <p:ext uri="{BB962C8B-B14F-4D97-AF65-F5344CB8AC3E}">
        <p14:creationId xmlns:p14="http://schemas.microsoft.com/office/powerpoint/2010/main" val="31356115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18CEF07-2F4F-743A-A137-FB3C1B6D54B2}"/>
              </a:ext>
            </a:extLst>
          </p:cNvPr>
          <p:cNvSpPr>
            <a:spLocks noGrp="1"/>
          </p:cNvSpPr>
          <p:nvPr>
            <p:ph type="body" sz="quarter" idx="11" hasCustomPrompt="1"/>
          </p:nvPr>
        </p:nvSpPr>
        <p:spPr>
          <a:xfrm>
            <a:off x="666289" y="4287200"/>
            <a:ext cx="5295900" cy="357342"/>
          </a:xfrm>
          <a:prstGeom prst="rect">
            <a:avLst/>
          </a:prstGeom>
        </p:spPr>
        <p:txBody>
          <a:bodyPr>
            <a:normAutofit/>
          </a:bodyPr>
          <a:lstStyle>
            <a:lvl1pPr>
              <a:defRPr sz="2300" cap="all" baseline="0">
                <a:latin typeface="Proxima Nova Rg" panose="02000506030000020004" pitchFamily="50" charset="0"/>
              </a:defRPr>
            </a:lvl1pPr>
          </a:lstStyle>
          <a:p>
            <a:pPr lvl="0"/>
            <a:r>
              <a:rPr lang="en-US" dirty="0"/>
              <a:t>Subhead HERE</a:t>
            </a:r>
          </a:p>
        </p:txBody>
      </p:sp>
      <p:sp>
        <p:nvSpPr>
          <p:cNvPr id="9" name="Text Placeholder 8">
            <a:extLst>
              <a:ext uri="{FF2B5EF4-FFF2-40B4-BE49-F238E27FC236}">
                <a16:creationId xmlns:a16="http://schemas.microsoft.com/office/drawing/2014/main" id="{740BBB34-5831-94AF-8845-55BF3564D83E}"/>
              </a:ext>
            </a:extLst>
          </p:cNvPr>
          <p:cNvSpPr>
            <a:spLocks noGrp="1"/>
          </p:cNvSpPr>
          <p:nvPr>
            <p:ph type="body" sz="quarter" idx="12" hasCustomPrompt="1"/>
          </p:nvPr>
        </p:nvSpPr>
        <p:spPr>
          <a:xfrm>
            <a:off x="666289" y="2520680"/>
            <a:ext cx="5295900" cy="1513512"/>
          </a:xfrm>
          <a:prstGeom prst="rect">
            <a:avLst/>
          </a:prstGeom>
        </p:spPr>
        <p:txBody>
          <a:bodyPr>
            <a:normAutofit/>
          </a:bodyPr>
          <a:lstStyle>
            <a:lvl1pPr>
              <a:lnSpc>
                <a:spcPct val="100000"/>
              </a:lnSpc>
              <a:spcBef>
                <a:spcPts val="0"/>
              </a:spcBef>
              <a:defRPr sz="5000" b="1" cap="all" spc="50" baseline="0">
                <a:latin typeface="Proxima Nova Rg" panose="02000506030000020004" pitchFamily="50" charset="0"/>
              </a:defRPr>
            </a:lvl1pPr>
          </a:lstStyle>
          <a:p>
            <a:pPr lvl="0"/>
            <a:r>
              <a:rPr lang="en-US" dirty="0"/>
              <a:t>MAIN HEADLINE</a:t>
            </a:r>
          </a:p>
          <a:p>
            <a:pPr lvl="0"/>
            <a:r>
              <a:rPr lang="en-US" dirty="0"/>
              <a:t>GOES HERE</a:t>
            </a:r>
          </a:p>
        </p:txBody>
      </p:sp>
      <p:sp>
        <p:nvSpPr>
          <p:cNvPr id="15" name="Text Placeholder 14">
            <a:extLst>
              <a:ext uri="{FF2B5EF4-FFF2-40B4-BE49-F238E27FC236}">
                <a16:creationId xmlns:a16="http://schemas.microsoft.com/office/drawing/2014/main" id="{9948CD82-5195-8DA8-7760-2B3C6BFBE473}"/>
              </a:ext>
            </a:extLst>
          </p:cNvPr>
          <p:cNvSpPr>
            <a:spLocks noGrp="1"/>
          </p:cNvSpPr>
          <p:nvPr>
            <p:ph type="body" sz="quarter" idx="13" hasCustomPrompt="1"/>
          </p:nvPr>
        </p:nvSpPr>
        <p:spPr>
          <a:xfrm>
            <a:off x="666288" y="5134866"/>
            <a:ext cx="5304810" cy="357342"/>
          </a:xfrm>
          <a:prstGeom prst="rect">
            <a:avLst/>
          </a:prstGeom>
        </p:spPr>
        <p:txBody>
          <a:bodyPr/>
          <a:lstStyle>
            <a:lvl1pPr>
              <a:defRPr sz="2100" i="1">
                <a:solidFill>
                  <a:srgbClr val="62666A"/>
                </a:solidFill>
                <a:latin typeface="Proxima Nova Rg" panose="02000506030000020004" pitchFamily="50" charset="0"/>
              </a:defRPr>
            </a:lvl1pPr>
          </a:lstStyle>
          <a:p>
            <a:pPr lvl="0"/>
            <a:r>
              <a:rPr lang="en-US" dirty="0"/>
              <a:t>Presenter Name,</a:t>
            </a:r>
            <a:br>
              <a:rPr lang="en-US" dirty="0"/>
            </a:br>
            <a:r>
              <a:rPr lang="en-US" dirty="0"/>
              <a:t>Presenter Title</a:t>
            </a:r>
          </a:p>
        </p:txBody>
      </p:sp>
      <p:cxnSp>
        <p:nvCxnSpPr>
          <p:cNvPr id="19" name="Straight Connector 18">
            <a:extLst>
              <a:ext uri="{FF2B5EF4-FFF2-40B4-BE49-F238E27FC236}">
                <a16:creationId xmlns:a16="http://schemas.microsoft.com/office/drawing/2014/main" id="{4D337B4B-38B1-0B55-36D4-C8E395BAF2A5}"/>
              </a:ext>
            </a:extLst>
          </p:cNvPr>
          <p:cNvCxnSpPr>
            <a:cxnSpLocks/>
          </p:cNvCxnSpPr>
          <p:nvPr userDrawn="1"/>
        </p:nvCxnSpPr>
        <p:spPr>
          <a:xfrm>
            <a:off x="666288" y="4897550"/>
            <a:ext cx="4185138" cy="0"/>
          </a:xfrm>
          <a:prstGeom prst="line">
            <a:avLst/>
          </a:prstGeom>
          <a:ln w="12700">
            <a:solidFill>
              <a:srgbClr val="65999E"/>
            </a:solidFill>
          </a:ln>
        </p:spPr>
        <p:style>
          <a:lnRef idx="2">
            <a:schemeClr val="accent1"/>
          </a:lnRef>
          <a:fillRef idx="0">
            <a:schemeClr val="accent1"/>
          </a:fillRef>
          <a:effectRef idx="1">
            <a:schemeClr val="accent1"/>
          </a:effectRef>
          <a:fontRef idx="minor">
            <a:schemeClr val="tx1"/>
          </a:fontRef>
        </p:style>
      </p:cxnSp>
      <p:pic>
        <p:nvPicPr>
          <p:cNvPr id="21" name="Picture 20" descr="Text&#10;&#10;AI-generated content may be incorrect.">
            <a:extLst>
              <a:ext uri="{FF2B5EF4-FFF2-40B4-BE49-F238E27FC236}">
                <a16:creationId xmlns:a16="http://schemas.microsoft.com/office/drawing/2014/main" id="{4CDAE487-40E7-4BDF-44F3-D2BBB62056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614450"/>
            <a:ext cx="4636657" cy="922170"/>
          </a:xfrm>
          <a:prstGeom prst="rect">
            <a:avLst/>
          </a:prstGeom>
        </p:spPr>
      </p:pic>
    </p:spTree>
    <p:extLst>
      <p:ext uri="{BB962C8B-B14F-4D97-AF65-F5344CB8AC3E}">
        <p14:creationId xmlns:p14="http://schemas.microsoft.com/office/powerpoint/2010/main" val="3279192341"/>
      </p:ext>
    </p:extLst>
  </p:cSld>
  <p:clrMapOvr>
    <a:masterClrMapping/>
  </p:clrMapOvr>
  <p:extLst>
    <p:ext uri="{DCECCB84-F9BA-43D5-87BE-67443E8EF086}">
      <p15:sldGuideLst xmlns:p15="http://schemas.microsoft.com/office/powerpoint/2012/main">
        <p15:guide id="1" pos="4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876D-4F59-E087-60A2-DEC84584C8C7}"/>
              </a:ext>
            </a:extLst>
          </p:cNvPr>
          <p:cNvSpPr>
            <a:spLocks noGrp="1"/>
          </p:cNvSpPr>
          <p:nvPr>
            <p:ph type="title" hasCustomPrompt="1"/>
          </p:nvPr>
        </p:nvSpPr>
        <p:spPr>
          <a:xfrm>
            <a:off x="617693" y="177250"/>
            <a:ext cx="10515600" cy="347779"/>
          </a:xfrm>
          <a:prstGeom prst="rect">
            <a:avLst/>
          </a:prstGeom>
        </p:spPr>
        <p:txBody>
          <a:bodyPr/>
          <a:lstStyle>
            <a:lvl1pPr>
              <a:defRPr sz="2900" b="1" cap="none" spc="0" baseline="0">
                <a:solidFill>
                  <a:srgbClr val="0B5D66"/>
                </a:solidFill>
                <a:latin typeface="Proxima Nova Rg" panose="02000506030000020004" pitchFamily="50"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5110B2F8-B407-F3E2-D365-426D06948BA4}"/>
              </a:ext>
            </a:extLst>
          </p:cNvPr>
          <p:cNvSpPr>
            <a:spLocks noGrp="1"/>
          </p:cNvSpPr>
          <p:nvPr>
            <p:ph type="body" sz="quarter" idx="11"/>
          </p:nvPr>
        </p:nvSpPr>
        <p:spPr>
          <a:xfrm>
            <a:off x="617692" y="1292663"/>
            <a:ext cx="8649347" cy="503021"/>
          </a:xfrm>
          <a:prstGeom prst="rect">
            <a:avLst/>
          </a:prstGeom>
        </p:spPr>
        <p:txBody>
          <a:bodyPr/>
          <a:lstStyle>
            <a:lvl1pPr marL="0" indent="0">
              <a:buFontTx/>
              <a:buNone/>
              <a:defRPr sz="2600" b="1">
                <a:solidFill>
                  <a:srgbClr val="0B5D66"/>
                </a:solidFill>
                <a:latin typeface="Proxima Nova Rg" panose="02000506030000020004" pitchFamily="50" charset="0"/>
              </a:defRPr>
            </a:lvl1pPr>
            <a:lvl2pPr>
              <a:buClr>
                <a:srgbClr val="65999E"/>
              </a:buClr>
              <a:buSzPct val="90000"/>
              <a:defRPr/>
            </a:lvl2pPr>
            <a:lvl3pPr>
              <a:buClr>
                <a:srgbClr val="65999E"/>
              </a:buClr>
              <a:buSzPct val="90000"/>
              <a:defRPr/>
            </a:lvl3pPr>
            <a:lvl4pPr>
              <a:buClr>
                <a:srgbClr val="65999E"/>
              </a:buClr>
              <a:buSzPct val="90000"/>
              <a:defRPr/>
            </a:lvl4pPr>
            <a:lvl5pPr>
              <a:buClr>
                <a:srgbClr val="65999E"/>
              </a:buClr>
              <a:buSzPct val="90000"/>
              <a:defRPr/>
            </a:lvl5pPr>
          </a:lstStyle>
          <a:p>
            <a:pPr lvl="0"/>
            <a:r>
              <a:rPr lang="en-US" dirty="0"/>
              <a:t>Click to edit Master text styles</a:t>
            </a:r>
          </a:p>
        </p:txBody>
      </p:sp>
      <p:sp>
        <p:nvSpPr>
          <p:cNvPr id="8" name="Text Placeholder 7">
            <a:extLst>
              <a:ext uri="{FF2B5EF4-FFF2-40B4-BE49-F238E27FC236}">
                <a16:creationId xmlns:a16="http://schemas.microsoft.com/office/drawing/2014/main" id="{DA9E06E6-8D9D-AF72-B3C2-C450C10794DE}"/>
              </a:ext>
            </a:extLst>
          </p:cNvPr>
          <p:cNvSpPr>
            <a:spLocks noGrp="1"/>
          </p:cNvSpPr>
          <p:nvPr>
            <p:ph type="body" sz="quarter" idx="12"/>
          </p:nvPr>
        </p:nvSpPr>
        <p:spPr>
          <a:xfrm>
            <a:off x="723900" y="1829079"/>
            <a:ext cx="8494485" cy="2513013"/>
          </a:xfrm>
          <a:prstGeom prst="rect">
            <a:avLst/>
          </a:prstGeom>
        </p:spPr>
        <p:txBody>
          <a:bodyPr/>
          <a:lstStyle>
            <a:lvl1pPr indent="-164592">
              <a:lnSpc>
                <a:spcPct val="100000"/>
              </a:lnSpc>
              <a:spcBef>
                <a:spcPts val="500"/>
              </a:spcBef>
              <a:spcAft>
                <a:spcPts val="500"/>
              </a:spcAft>
              <a:buClr>
                <a:srgbClr val="65999E"/>
              </a:buClr>
              <a:buSzPct val="90000"/>
              <a:defRPr sz="2400">
                <a:latin typeface="Proxima Nova Rg" panose="02000506030000020004" pitchFamily="50" charset="0"/>
              </a:defRPr>
            </a:lvl1pPr>
            <a:lvl2pPr indent="-164592">
              <a:lnSpc>
                <a:spcPct val="100000"/>
              </a:lnSpc>
              <a:spcBef>
                <a:spcPts val="500"/>
              </a:spcBef>
              <a:spcAft>
                <a:spcPts val="500"/>
              </a:spcAft>
              <a:buClr>
                <a:srgbClr val="65999E"/>
              </a:buClr>
              <a:buSzPct val="90000"/>
              <a:defRPr sz="2200">
                <a:latin typeface="Proxima Nova Rg" panose="02000506030000020004" pitchFamily="50"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29067031"/>
      </p:ext>
    </p:extLst>
  </p:cSld>
  <p:clrMapOvr>
    <a:masterClrMapping/>
  </p:clrMapOvr>
  <p:extLst>
    <p:ext uri="{DCECCB84-F9BA-43D5-87BE-67443E8EF086}">
      <p15:sldGuideLst xmlns:p15="http://schemas.microsoft.com/office/powerpoint/2012/main">
        <p15:guide id="1" pos="45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wi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876D-4F59-E087-60A2-DEC84584C8C7}"/>
              </a:ext>
            </a:extLst>
          </p:cNvPr>
          <p:cNvSpPr>
            <a:spLocks noGrp="1"/>
          </p:cNvSpPr>
          <p:nvPr>
            <p:ph type="title" hasCustomPrompt="1"/>
          </p:nvPr>
        </p:nvSpPr>
        <p:spPr>
          <a:xfrm>
            <a:off x="617693" y="177250"/>
            <a:ext cx="10515600" cy="347779"/>
          </a:xfrm>
          <a:prstGeom prst="rect">
            <a:avLst/>
          </a:prstGeom>
        </p:spPr>
        <p:txBody>
          <a:bodyPr/>
          <a:lstStyle>
            <a:lvl1pPr>
              <a:defRPr sz="2900" b="1" cap="none" spc="0" baseline="0">
                <a:solidFill>
                  <a:srgbClr val="0B5D66"/>
                </a:solidFill>
                <a:latin typeface="Proxima Nova Rg" panose="02000506030000020004" pitchFamily="50"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5110B2F8-B407-F3E2-D365-426D06948BA4}"/>
              </a:ext>
            </a:extLst>
          </p:cNvPr>
          <p:cNvSpPr>
            <a:spLocks noGrp="1"/>
          </p:cNvSpPr>
          <p:nvPr>
            <p:ph type="body" sz="quarter" idx="11"/>
          </p:nvPr>
        </p:nvSpPr>
        <p:spPr>
          <a:xfrm>
            <a:off x="617693" y="1292663"/>
            <a:ext cx="5470038" cy="503021"/>
          </a:xfrm>
          <a:prstGeom prst="rect">
            <a:avLst/>
          </a:prstGeom>
        </p:spPr>
        <p:txBody>
          <a:bodyPr/>
          <a:lstStyle>
            <a:lvl1pPr marL="0" indent="0">
              <a:buFontTx/>
              <a:buNone/>
              <a:defRPr sz="2600" b="1">
                <a:solidFill>
                  <a:srgbClr val="0B5D66"/>
                </a:solidFill>
                <a:latin typeface="Proxima Nova Rg" panose="02000506030000020004" pitchFamily="50" charset="0"/>
              </a:defRPr>
            </a:lvl1pPr>
            <a:lvl2pPr>
              <a:buClr>
                <a:srgbClr val="65999E"/>
              </a:buClr>
              <a:buSzPct val="90000"/>
              <a:defRPr/>
            </a:lvl2pPr>
            <a:lvl3pPr>
              <a:buClr>
                <a:srgbClr val="65999E"/>
              </a:buClr>
              <a:buSzPct val="90000"/>
              <a:defRPr/>
            </a:lvl3pPr>
            <a:lvl4pPr>
              <a:buClr>
                <a:srgbClr val="65999E"/>
              </a:buClr>
              <a:buSzPct val="90000"/>
              <a:defRPr/>
            </a:lvl4pPr>
            <a:lvl5pPr>
              <a:buClr>
                <a:srgbClr val="65999E"/>
              </a:buClr>
              <a:buSzPct val="90000"/>
              <a:defRPr/>
            </a:lvl5pPr>
          </a:lstStyle>
          <a:p>
            <a:pPr lvl="0"/>
            <a:r>
              <a:rPr lang="en-US" dirty="0"/>
              <a:t>Click to edit Master text styles</a:t>
            </a:r>
          </a:p>
        </p:txBody>
      </p:sp>
      <p:sp>
        <p:nvSpPr>
          <p:cNvPr id="8" name="Text Placeholder 7">
            <a:extLst>
              <a:ext uri="{FF2B5EF4-FFF2-40B4-BE49-F238E27FC236}">
                <a16:creationId xmlns:a16="http://schemas.microsoft.com/office/drawing/2014/main" id="{DA9E06E6-8D9D-AF72-B3C2-C450C10794DE}"/>
              </a:ext>
            </a:extLst>
          </p:cNvPr>
          <p:cNvSpPr>
            <a:spLocks noGrp="1"/>
          </p:cNvSpPr>
          <p:nvPr>
            <p:ph type="body" sz="quarter" idx="12"/>
          </p:nvPr>
        </p:nvSpPr>
        <p:spPr>
          <a:xfrm>
            <a:off x="723901" y="1829079"/>
            <a:ext cx="5372100" cy="2513013"/>
          </a:xfrm>
          <a:prstGeom prst="rect">
            <a:avLst/>
          </a:prstGeom>
        </p:spPr>
        <p:txBody>
          <a:bodyPr/>
          <a:lstStyle>
            <a:lvl1pPr indent="-164592">
              <a:lnSpc>
                <a:spcPct val="100000"/>
              </a:lnSpc>
              <a:spcBef>
                <a:spcPts val="500"/>
              </a:spcBef>
              <a:spcAft>
                <a:spcPts val="500"/>
              </a:spcAft>
              <a:buClr>
                <a:srgbClr val="65999E"/>
              </a:buClr>
              <a:buSzPct val="90000"/>
              <a:defRPr sz="2400">
                <a:latin typeface="Proxima Nova Rg" panose="02000506030000020004" pitchFamily="50" charset="0"/>
              </a:defRPr>
            </a:lvl1pPr>
            <a:lvl2pPr indent="-164592">
              <a:lnSpc>
                <a:spcPct val="100000"/>
              </a:lnSpc>
              <a:spcBef>
                <a:spcPts val="500"/>
              </a:spcBef>
              <a:spcAft>
                <a:spcPts val="500"/>
              </a:spcAft>
              <a:buClr>
                <a:srgbClr val="65999E"/>
              </a:buClr>
              <a:buSzPct val="90000"/>
              <a:defRPr sz="2200">
                <a:latin typeface="Proxima Nova Rg" panose="02000506030000020004" pitchFamily="50" charset="0"/>
              </a:defRPr>
            </a:lvl2pPr>
          </a:lstStyle>
          <a:p>
            <a:pPr lvl="0"/>
            <a:r>
              <a:rPr lang="en-US" dirty="0"/>
              <a:t>Click to edit Master text styles</a:t>
            </a:r>
          </a:p>
          <a:p>
            <a:pPr lvl="1"/>
            <a:r>
              <a:rPr lang="en-US" dirty="0"/>
              <a:t>Second level</a:t>
            </a:r>
          </a:p>
        </p:txBody>
      </p:sp>
      <p:sp>
        <p:nvSpPr>
          <p:cNvPr id="3" name="Picture Placeholder 12">
            <a:extLst>
              <a:ext uri="{FF2B5EF4-FFF2-40B4-BE49-F238E27FC236}">
                <a16:creationId xmlns:a16="http://schemas.microsoft.com/office/drawing/2014/main" id="{5A829F4E-1F91-D5D0-B934-890B5BE4DE07}"/>
              </a:ext>
            </a:extLst>
          </p:cNvPr>
          <p:cNvSpPr>
            <a:spLocks noGrp="1"/>
          </p:cNvSpPr>
          <p:nvPr>
            <p:ph type="pic" sz="quarter" idx="13"/>
          </p:nvPr>
        </p:nvSpPr>
        <p:spPr>
          <a:xfrm>
            <a:off x="6096000" y="675534"/>
            <a:ext cx="6096000" cy="5631618"/>
          </a:xfrm>
          <a:prstGeom prst="rect">
            <a:avLst/>
          </a:prstGeom>
          <a:solidFill>
            <a:schemeClr val="bg1">
              <a:lumMod val="95000"/>
            </a:schemeClr>
          </a:solidFill>
        </p:spPr>
        <p:txBody>
          <a:bodyPr/>
          <a:lstStyle>
            <a:lvl1pPr marL="0" indent="0" algn="ctr">
              <a:buNone/>
              <a:defRPr sz="900">
                <a:latin typeface="Proxima Nova Rg" panose="02000506030000020004" pitchFamily="50" charset="0"/>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Picture Goes Here</a:t>
            </a:r>
          </a:p>
        </p:txBody>
      </p:sp>
    </p:spTree>
    <p:extLst>
      <p:ext uri="{BB962C8B-B14F-4D97-AF65-F5344CB8AC3E}">
        <p14:creationId xmlns:p14="http://schemas.microsoft.com/office/powerpoint/2010/main" val="2182809733"/>
      </p:ext>
    </p:extLst>
  </p:cSld>
  <p:clrMapOvr>
    <a:masterClrMapping/>
  </p:clrMapOvr>
  <p:extLst>
    <p:ext uri="{DCECCB84-F9BA-43D5-87BE-67443E8EF086}">
      <p15:sldGuideLst xmlns:p15="http://schemas.microsoft.com/office/powerpoint/2012/main">
        <p15:guide id="1" pos="4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86B3FF-8A3D-9EF4-3E17-5C01BBEC8360}"/>
              </a:ext>
            </a:extLst>
          </p:cNvPr>
          <p:cNvSpPr>
            <a:spLocks noGrp="1"/>
          </p:cNvSpPr>
          <p:nvPr>
            <p:ph type="title" hasCustomPrompt="1"/>
          </p:nvPr>
        </p:nvSpPr>
        <p:spPr>
          <a:xfrm>
            <a:off x="617693" y="177250"/>
            <a:ext cx="10515600" cy="347779"/>
          </a:xfrm>
          <a:prstGeom prst="rect">
            <a:avLst/>
          </a:prstGeom>
        </p:spPr>
        <p:txBody>
          <a:bodyPr/>
          <a:lstStyle>
            <a:lvl1pPr>
              <a:defRPr sz="2900" b="1" cap="none" spc="0" baseline="0">
                <a:solidFill>
                  <a:srgbClr val="0B5D66"/>
                </a:solidFill>
                <a:latin typeface="Proxima Nova Rg" panose="02000506030000020004" pitchFamily="50" charset="0"/>
              </a:defRPr>
            </a:lvl1pPr>
          </a:lstStyle>
          <a:p>
            <a:r>
              <a:rPr lang="en-US" dirty="0"/>
              <a:t>Click To Edit Master Title Style</a:t>
            </a:r>
          </a:p>
        </p:txBody>
      </p:sp>
    </p:spTree>
    <p:extLst>
      <p:ext uri="{BB962C8B-B14F-4D97-AF65-F5344CB8AC3E}">
        <p14:creationId xmlns:p14="http://schemas.microsoft.com/office/powerpoint/2010/main" val="2862487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07416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907183"/>
      </p:ext>
    </p:extLst>
  </p:cSld>
  <p:clrMap bg1="lt1" tx1="dk1" bg2="lt2" tx2="dk2" accent1="accent1" accent2="accent2" accent3="accent3" accent4="accent4" accent5="accent5" accent6="accent6" hlink="hlink" folHlink="folHlink"/>
  <p:sldLayoutIdLst>
    <p:sldLayoutId id="2147483648" r:id="rId1"/>
  </p:sldLayoutIdLst>
  <p:hf sldNum="0" hdr="0" ftr="0" dt="0"/>
  <p:txStyles>
    <p:titleStyle>
      <a:lvl1pPr algn="l" defTabSz="914400" rtl="0" eaLnBrk="1" latinLnBrk="0" hangingPunct="1">
        <a:lnSpc>
          <a:spcPct val="100000"/>
        </a:lnSpc>
        <a:spcBef>
          <a:spcPct val="0"/>
        </a:spcBef>
        <a:buNone/>
        <a:defRPr sz="4400" b="1" kern="1200" cap="all" spc="50" baseline="0">
          <a:solidFill>
            <a:srgbClr val="0B5D66"/>
          </a:solidFill>
          <a:latin typeface="Oswald" panose="02000506000000020004" pitchFamily="50" charset="0"/>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E31808-77BA-CBD7-9791-642B9F34CB87}"/>
              </a:ext>
            </a:extLst>
          </p:cNvPr>
          <p:cNvSpPr/>
          <p:nvPr userDrawn="1"/>
        </p:nvSpPr>
        <p:spPr>
          <a:xfrm>
            <a:off x="0" y="6374416"/>
            <a:ext cx="12192000" cy="483584"/>
          </a:xfrm>
          <a:prstGeom prst="rect">
            <a:avLst/>
          </a:prstGeom>
          <a:solidFill>
            <a:srgbClr val="0B5D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6" name="Rectangle 5">
            <a:extLst>
              <a:ext uri="{FF2B5EF4-FFF2-40B4-BE49-F238E27FC236}">
                <a16:creationId xmlns:a16="http://schemas.microsoft.com/office/drawing/2014/main" id="{C74EEC5A-F274-405D-7F32-DE31311B45A9}"/>
              </a:ext>
            </a:extLst>
          </p:cNvPr>
          <p:cNvSpPr/>
          <p:nvPr userDrawn="1"/>
        </p:nvSpPr>
        <p:spPr>
          <a:xfrm>
            <a:off x="0" y="6307152"/>
            <a:ext cx="12192000" cy="67264"/>
          </a:xfrm>
          <a:prstGeom prst="rect">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9" name="Rectangle 8">
            <a:extLst>
              <a:ext uri="{FF2B5EF4-FFF2-40B4-BE49-F238E27FC236}">
                <a16:creationId xmlns:a16="http://schemas.microsoft.com/office/drawing/2014/main" id="{D072C179-9428-C993-F0F2-16AF14E0C7B2}"/>
              </a:ext>
            </a:extLst>
          </p:cNvPr>
          <p:cNvSpPr/>
          <p:nvPr userDrawn="1"/>
        </p:nvSpPr>
        <p:spPr>
          <a:xfrm>
            <a:off x="0" y="-1"/>
            <a:ext cx="12192000" cy="676275"/>
          </a:xfrm>
          <a:prstGeom prst="rect">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1" name="Oval 10">
            <a:extLst>
              <a:ext uri="{FF2B5EF4-FFF2-40B4-BE49-F238E27FC236}">
                <a16:creationId xmlns:a16="http://schemas.microsoft.com/office/drawing/2014/main" id="{44492B04-CF0A-B233-D3C9-5D8349B9AAF9}"/>
              </a:ext>
            </a:extLst>
          </p:cNvPr>
          <p:cNvSpPr/>
          <p:nvPr userDrawn="1"/>
        </p:nvSpPr>
        <p:spPr>
          <a:xfrm>
            <a:off x="11665855" y="6496331"/>
            <a:ext cx="276225" cy="276225"/>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text&#10;&#10;AI-generated content may be incorrect.">
            <a:extLst>
              <a:ext uri="{FF2B5EF4-FFF2-40B4-BE49-F238E27FC236}">
                <a16:creationId xmlns:a16="http://schemas.microsoft.com/office/drawing/2014/main" id="{5A2ED0D9-55CC-E18A-A2C3-AD32539EFF8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56468" y="6393270"/>
            <a:ext cx="2111001" cy="464730"/>
          </a:xfrm>
          <a:prstGeom prst="rect">
            <a:avLst/>
          </a:prstGeom>
        </p:spPr>
      </p:pic>
      <p:sp>
        <p:nvSpPr>
          <p:cNvPr id="13" name="Slide Number Placeholder 5">
            <a:extLst>
              <a:ext uri="{FF2B5EF4-FFF2-40B4-BE49-F238E27FC236}">
                <a16:creationId xmlns:a16="http://schemas.microsoft.com/office/drawing/2014/main" id="{B1E3C961-2137-E94C-1DE3-F06B0E1AEC9C}"/>
              </a:ext>
            </a:extLst>
          </p:cNvPr>
          <p:cNvSpPr txBox="1">
            <a:spLocks/>
          </p:cNvSpPr>
          <p:nvPr userDrawn="1"/>
        </p:nvSpPr>
        <p:spPr>
          <a:xfrm>
            <a:off x="11629346" y="6477296"/>
            <a:ext cx="347663" cy="328612"/>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rgbClr val="0B5D66"/>
                </a:solidFill>
                <a:latin typeface="Proxima Nova Rg"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317804-2B15-4392-BEB3-6A8B4151AEB9}" type="slidenum">
              <a:rPr lang="en-US" smtClean="0"/>
              <a:pPr/>
              <a:t>‹#›</a:t>
            </a:fld>
            <a:endParaRPr lang="en-US" dirty="0"/>
          </a:p>
        </p:txBody>
      </p:sp>
    </p:spTree>
    <p:extLst>
      <p:ext uri="{BB962C8B-B14F-4D97-AF65-F5344CB8AC3E}">
        <p14:creationId xmlns:p14="http://schemas.microsoft.com/office/powerpoint/2010/main" val="915938090"/>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3" r:id="rId3"/>
  </p:sldLayoutIdLst>
  <p:hf sldNum="0" hdr="0" ftr="0" dt="0"/>
  <p:txStyles>
    <p:titleStyle>
      <a:lvl1pPr algn="l" defTabSz="914400" rtl="0" eaLnBrk="1" latinLnBrk="0" hangingPunct="1">
        <a:lnSpc>
          <a:spcPct val="90000"/>
        </a:lnSpc>
        <a:spcBef>
          <a:spcPct val="0"/>
        </a:spcBef>
        <a:buNone/>
        <a:defRPr sz="4000" kern="1200">
          <a:solidFill>
            <a:schemeClr val="tx1"/>
          </a:solidFill>
          <a:latin typeface="Oswald" panose="02000506000000020004"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C91AD8-DA78-6DBC-C76C-5C52D777CF30}"/>
              </a:ext>
            </a:extLst>
          </p:cNvPr>
          <p:cNvSpPr/>
          <p:nvPr userDrawn="1"/>
        </p:nvSpPr>
        <p:spPr>
          <a:xfrm>
            <a:off x="-9832" y="0"/>
            <a:ext cx="12201832" cy="6858000"/>
          </a:xfrm>
          <a:prstGeom prst="rect">
            <a:avLst/>
          </a:prstGeom>
          <a:solidFill>
            <a:srgbClr val="0A5D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pic>
        <p:nvPicPr>
          <p:cNvPr id="6" name="Picture 5" descr="Graphical user interface, text&#10;&#10;AI-generated content may be incorrect.">
            <a:extLst>
              <a:ext uri="{FF2B5EF4-FFF2-40B4-BE49-F238E27FC236}">
                <a16:creationId xmlns:a16="http://schemas.microsoft.com/office/drawing/2014/main" id="{E621697F-515B-5DF3-ED49-4DF9374F6F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30713" y="1736130"/>
            <a:ext cx="5278922" cy="1162138"/>
          </a:xfrm>
          <a:prstGeom prst="rect">
            <a:avLst/>
          </a:prstGeom>
        </p:spPr>
      </p:pic>
      <p:grpSp>
        <p:nvGrpSpPr>
          <p:cNvPr id="8" name="Group 7">
            <a:extLst>
              <a:ext uri="{FF2B5EF4-FFF2-40B4-BE49-F238E27FC236}">
                <a16:creationId xmlns:a16="http://schemas.microsoft.com/office/drawing/2014/main" id="{937EABAB-3D33-5C79-EF79-5970A02DFACE}"/>
              </a:ext>
            </a:extLst>
          </p:cNvPr>
          <p:cNvGrpSpPr/>
          <p:nvPr userDrawn="1"/>
        </p:nvGrpSpPr>
        <p:grpSpPr>
          <a:xfrm>
            <a:off x="2797647" y="4532834"/>
            <a:ext cx="6596706" cy="461666"/>
            <a:chOff x="1723696" y="4062307"/>
            <a:chExt cx="6596706" cy="461666"/>
          </a:xfrm>
        </p:grpSpPr>
        <p:sp>
          <p:nvSpPr>
            <p:cNvPr id="9" name="TextBox 8">
              <a:extLst>
                <a:ext uri="{FF2B5EF4-FFF2-40B4-BE49-F238E27FC236}">
                  <a16:creationId xmlns:a16="http://schemas.microsoft.com/office/drawing/2014/main" id="{35B1EA35-D29A-A44A-F268-AD049429A4E4}"/>
                </a:ext>
              </a:extLst>
            </p:cNvPr>
            <p:cNvSpPr txBox="1"/>
            <p:nvPr/>
          </p:nvSpPr>
          <p:spPr>
            <a:xfrm>
              <a:off x="1723696" y="4062308"/>
              <a:ext cx="2091559" cy="461665"/>
            </a:xfrm>
            <a:prstGeom prst="rect">
              <a:avLst/>
            </a:prstGeom>
            <a:noFill/>
          </p:spPr>
          <p:txBody>
            <a:bodyPr wrap="square" rtlCol="0">
              <a:spAutoFit/>
            </a:bodyPr>
            <a:lstStyle/>
            <a:p>
              <a:pPr algn="ctr"/>
              <a:r>
                <a:rPr lang="en-US" sz="2400" b="1" spc="30" dirty="0">
                  <a:solidFill>
                    <a:schemeClr val="bg1"/>
                  </a:solidFill>
                  <a:latin typeface="Proxima Nova Rg" panose="02000506030000020004" pitchFamily="50" charset="0"/>
                </a:rPr>
                <a:t>EFFICIENCY</a:t>
              </a:r>
            </a:p>
          </p:txBody>
        </p:sp>
        <p:sp>
          <p:nvSpPr>
            <p:cNvPr id="10" name="TextBox 9">
              <a:extLst>
                <a:ext uri="{FF2B5EF4-FFF2-40B4-BE49-F238E27FC236}">
                  <a16:creationId xmlns:a16="http://schemas.microsoft.com/office/drawing/2014/main" id="{2D75D712-EA0C-8C89-ECA4-D1826DC40CFF}"/>
                </a:ext>
              </a:extLst>
            </p:cNvPr>
            <p:cNvSpPr txBox="1"/>
            <p:nvPr/>
          </p:nvSpPr>
          <p:spPr>
            <a:xfrm>
              <a:off x="4251435" y="4062307"/>
              <a:ext cx="1844566" cy="461665"/>
            </a:xfrm>
            <a:prstGeom prst="rect">
              <a:avLst/>
            </a:prstGeom>
            <a:noFill/>
          </p:spPr>
          <p:txBody>
            <a:bodyPr wrap="square" rtlCol="0">
              <a:spAutoFit/>
            </a:bodyPr>
            <a:lstStyle/>
            <a:p>
              <a:pPr algn="ctr"/>
              <a:r>
                <a:rPr lang="en-US" sz="2400" b="1" spc="30" dirty="0">
                  <a:solidFill>
                    <a:schemeClr val="bg1"/>
                  </a:solidFill>
                  <a:latin typeface="Proxima Nova Rg" panose="02000506030000020004" pitchFamily="50" charset="0"/>
                </a:rPr>
                <a:t>INTEGRITY</a:t>
              </a:r>
            </a:p>
          </p:txBody>
        </p:sp>
        <p:sp>
          <p:nvSpPr>
            <p:cNvPr id="11" name="TextBox 10">
              <a:extLst>
                <a:ext uri="{FF2B5EF4-FFF2-40B4-BE49-F238E27FC236}">
                  <a16:creationId xmlns:a16="http://schemas.microsoft.com/office/drawing/2014/main" id="{FF3389D7-85EF-226E-FD20-6A3F8B8D4DCE}"/>
                </a:ext>
              </a:extLst>
            </p:cNvPr>
            <p:cNvSpPr txBox="1"/>
            <p:nvPr/>
          </p:nvSpPr>
          <p:spPr>
            <a:xfrm>
              <a:off x="6560255" y="4062307"/>
              <a:ext cx="1760147" cy="461665"/>
            </a:xfrm>
            <a:prstGeom prst="rect">
              <a:avLst/>
            </a:prstGeom>
            <a:noFill/>
          </p:spPr>
          <p:txBody>
            <a:bodyPr wrap="square" rtlCol="0">
              <a:spAutoFit/>
            </a:bodyPr>
            <a:lstStyle/>
            <a:p>
              <a:pPr algn="ctr"/>
              <a:r>
                <a:rPr lang="en-US" sz="2400" b="1" spc="30" dirty="0">
                  <a:solidFill>
                    <a:schemeClr val="bg1"/>
                  </a:solidFill>
                  <a:latin typeface="Proxima Nova Rg" panose="02000506030000020004" pitchFamily="50" charset="0"/>
                </a:rPr>
                <a:t>FAIRNESS</a:t>
              </a:r>
            </a:p>
          </p:txBody>
        </p:sp>
        <p:sp>
          <p:nvSpPr>
            <p:cNvPr id="12" name="Oval 11">
              <a:extLst>
                <a:ext uri="{FF2B5EF4-FFF2-40B4-BE49-F238E27FC236}">
                  <a16:creationId xmlns:a16="http://schemas.microsoft.com/office/drawing/2014/main" id="{1A6A05BD-D73F-5AED-EAD0-DE2D9569C026}"/>
                </a:ext>
              </a:extLst>
            </p:cNvPr>
            <p:cNvSpPr/>
            <p:nvPr/>
          </p:nvSpPr>
          <p:spPr>
            <a:xfrm>
              <a:off x="3962400" y="4253892"/>
              <a:ext cx="78493" cy="7849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3" name="Oval 12">
              <a:extLst>
                <a:ext uri="{FF2B5EF4-FFF2-40B4-BE49-F238E27FC236}">
                  <a16:creationId xmlns:a16="http://schemas.microsoft.com/office/drawing/2014/main" id="{38A9D25E-0C0A-816A-5063-F25DDFCF1F16}"/>
                </a:ext>
              </a:extLst>
            </p:cNvPr>
            <p:cNvSpPr/>
            <p:nvPr/>
          </p:nvSpPr>
          <p:spPr>
            <a:xfrm>
              <a:off x="6274844" y="4253892"/>
              <a:ext cx="78493" cy="7849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grpSp>
      <p:cxnSp>
        <p:nvCxnSpPr>
          <p:cNvPr id="14" name="Straight Connector 13">
            <a:extLst>
              <a:ext uri="{FF2B5EF4-FFF2-40B4-BE49-F238E27FC236}">
                <a16:creationId xmlns:a16="http://schemas.microsoft.com/office/drawing/2014/main" id="{0C9CB259-D058-91D2-5E79-A025EA769675}"/>
              </a:ext>
            </a:extLst>
          </p:cNvPr>
          <p:cNvCxnSpPr>
            <a:cxnSpLocks/>
          </p:cNvCxnSpPr>
          <p:nvPr userDrawn="1"/>
        </p:nvCxnSpPr>
        <p:spPr>
          <a:xfrm>
            <a:off x="2457327" y="3611543"/>
            <a:ext cx="7277346" cy="0"/>
          </a:xfrm>
          <a:prstGeom prst="line">
            <a:avLst/>
          </a:prstGeom>
          <a:ln w="12700">
            <a:solidFill>
              <a:srgbClr val="65999E"/>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95829CF-FCD9-7A91-4314-C90BF87A91AB}"/>
              </a:ext>
            </a:extLst>
          </p:cNvPr>
          <p:cNvSpPr/>
          <p:nvPr userDrawn="1"/>
        </p:nvSpPr>
        <p:spPr>
          <a:xfrm>
            <a:off x="495300" y="457200"/>
            <a:ext cx="11201400" cy="5932170"/>
          </a:xfrm>
          <a:prstGeom prst="rect">
            <a:avLst/>
          </a:prstGeom>
          <a:noFill/>
          <a:ln w="12700">
            <a:solidFill>
              <a:srgbClr val="6599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Tree>
    <p:extLst>
      <p:ext uri="{BB962C8B-B14F-4D97-AF65-F5344CB8AC3E}">
        <p14:creationId xmlns:p14="http://schemas.microsoft.com/office/powerpoint/2010/main" val="329489384"/>
      </p:ext>
    </p:extLst>
  </p:cSld>
  <p:clrMap bg1="lt1" tx1="dk1" bg2="lt2" tx2="dk2" accent1="accent1" accent2="accent2" accent3="accent3" accent4="accent4" accent5="accent5" accent6="accent6" hlink="hlink" folHlink="folHlink"/>
  <p:sldLayoutIdLst>
    <p:sldLayoutId id="2147483679" r:id="rId1"/>
  </p:sldLayoutIdLst>
  <p:hf sldNum="0" hdr="0" ftr="0" dt="0"/>
  <p:txStyles>
    <p:titleStyle>
      <a:lvl1pPr algn="l" defTabSz="914400" rtl="0" eaLnBrk="1" latinLnBrk="0" hangingPunct="1">
        <a:lnSpc>
          <a:spcPct val="100000"/>
        </a:lnSpc>
        <a:spcBef>
          <a:spcPct val="0"/>
        </a:spcBef>
        <a:buNone/>
        <a:defRPr sz="4400" b="1" kern="1200" cap="all" spc="50" baseline="0">
          <a:solidFill>
            <a:srgbClr val="0B5D66"/>
          </a:solidFill>
          <a:latin typeface="Oswald" panose="02000506000000020004" pitchFamily="50" charset="0"/>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3.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13.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0.svg"/></Relationships>
</file>

<file path=ppt/slides/_rels/slide4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image" Target="../media/image13.sv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4.sv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44.sv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44.sv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44.svg"/></Relationships>
</file>

<file path=ppt/slides/_rels/slide5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13.sv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46.jpg"/><Relationship Id="rId4" Type="http://schemas.openxmlformats.org/officeDocument/2006/relationships/image" Target="../media/image45.jpg"/></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45.jp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0.jpg"/></Relationships>
</file>

<file path=ppt/slides/_rels/slide6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18" Type="http://schemas.openxmlformats.org/officeDocument/2006/relationships/image" Target="../media/image67.png"/><Relationship Id="rId3" Type="http://schemas.openxmlformats.org/officeDocument/2006/relationships/image" Target="../media/image54.svg"/><Relationship Id="rId7" Type="http://schemas.openxmlformats.org/officeDocument/2006/relationships/image" Target="../media/image26.svg"/><Relationship Id="rId12" Type="http://schemas.openxmlformats.org/officeDocument/2006/relationships/image" Target="../media/image61.png"/><Relationship Id="rId17" Type="http://schemas.openxmlformats.org/officeDocument/2006/relationships/image" Target="../media/image66.svg"/><Relationship Id="rId2" Type="http://schemas.openxmlformats.org/officeDocument/2006/relationships/image" Target="../media/image53.png"/><Relationship Id="rId16"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60.svg"/><Relationship Id="rId5" Type="http://schemas.openxmlformats.org/officeDocument/2006/relationships/image" Target="../media/image56.svg"/><Relationship Id="rId15" Type="http://schemas.openxmlformats.org/officeDocument/2006/relationships/image" Target="../media/image64.svg"/><Relationship Id="rId10" Type="http://schemas.openxmlformats.org/officeDocument/2006/relationships/image" Target="../media/image59.png"/><Relationship Id="rId19" Type="http://schemas.openxmlformats.org/officeDocument/2006/relationships/image" Target="../media/image68.svg"/><Relationship Id="rId4" Type="http://schemas.openxmlformats.org/officeDocument/2006/relationships/image" Target="../media/image55.png"/><Relationship Id="rId9" Type="http://schemas.openxmlformats.org/officeDocument/2006/relationships/image" Target="../media/image58.svg"/><Relationship Id="rId14" Type="http://schemas.openxmlformats.org/officeDocument/2006/relationships/image" Target="../media/image63.png"/></Relationships>
</file>

<file path=ppt/slides/_rels/slide6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69.png"/><Relationship Id="rId7"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70.svg"/></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6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77.svg"/><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72.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9.svg"/><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81.sv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13.sv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87.png"/><Relationship Id="rId4" Type="http://schemas.openxmlformats.org/officeDocument/2006/relationships/image" Target="../media/image86.sv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ower&#10;&#10;AI-generated content may be incorrect.">
            <a:extLst>
              <a:ext uri="{FF2B5EF4-FFF2-40B4-BE49-F238E27FC236}">
                <a16:creationId xmlns:a16="http://schemas.microsoft.com/office/drawing/2014/main" id="{DBBBE894-DD6E-B009-22AD-8454D704A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Text&#10;&#10;AI-generated content may be incorrect.">
            <a:extLst>
              <a:ext uri="{FF2B5EF4-FFF2-40B4-BE49-F238E27FC236}">
                <a16:creationId xmlns:a16="http://schemas.microsoft.com/office/drawing/2014/main" id="{C91A13DA-23FD-7B22-9DC9-95F61D6541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614450"/>
            <a:ext cx="4636657" cy="922170"/>
          </a:xfrm>
          <a:prstGeom prst="rect">
            <a:avLst/>
          </a:prstGeom>
        </p:spPr>
      </p:pic>
      <p:sp>
        <p:nvSpPr>
          <p:cNvPr id="6" name="Text Placeholder 5">
            <a:extLst>
              <a:ext uri="{FF2B5EF4-FFF2-40B4-BE49-F238E27FC236}">
                <a16:creationId xmlns:a16="http://schemas.microsoft.com/office/drawing/2014/main" id="{269DC226-074A-152E-D9C3-F4C73CA4D9A1}"/>
              </a:ext>
            </a:extLst>
          </p:cNvPr>
          <p:cNvSpPr>
            <a:spLocks noGrp="1"/>
          </p:cNvSpPr>
          <p:nvPr>
            <p:ph type="body" sz="quarter" idx="11"/>
          </p:nvPr>
        </p:nvSpPr>
        <p:spPr>
          <a:xfrm>
            <a:off x="666289" y="4235830"/>
            <a:ext cx="5295900" cy="357342"/>
          </a:xfrm>
        </p:spPr>
        <p:txBody>
          <a:bodyPr>
            <a:noAutofit/>
          </a:bodyPr>
          <a:lstStyle/>
          <a:p>
            <a:r>
              <a:rPr lang="en-US" sz="2800" dirty="0"/>
              <a:t>TAX YEAR 2025</a:t>
            </a:r>
          </a:p>
        </p:txBody>
      </p:sp>
      <p:sp>
        <p:nvSpPr>
          <p:cNvPr id="7" name="Text Placeholder 6">
            <a:extLst>
              <a:ext uri="{FF2B5EF4-FFF2-40B4-BE49-F238E27FC236}">
                <a16:creationId xmlns:a16="http://schemas.microsoft.com/office/drawing/2014/main" id="{4E1E0187-8042-A725-8F01-465730393D50}"/>
              </a:ext>
            </a:extLst>
          </p:cNvPr>
          <p:cNvSpPr>
            <a:spLocks noGrp="1"/>
          </p:cNvSpPr>
          <p:nvPr>
            <p:ph type="body" sz="quarter" idx="12"/>
          </p:nvPr>
        </p:nvSpPr>
        <p:spPr>
          <a:xfrm>
            <a:off x="495648" y="2323937"/>
            <a:ext cx="7964756" cy="1495750"/>
          </a:xfrm>
        </p:spPr>
        <p:txBody>
          <a:bodyPr>
            <a:normAutofit lnSpcReduction="10000"/>
          </a:bodyPr>
          <a:lstStyle/>
          <a:p>
            <a:r>
              <a:rPr lang="en-US" dirty="0"/>
              <a:t>Site Coordinators</a:t>
            </a:r>
          </a:p>
          <a:p>
            <a:r>
              <a:rPr lang="en-US" dirty="0"/>
              <a:t>Training</a:t>
            </a:r>
          </a:p>
        </p:txBody>
      </p:sp>
      <p:cxnSp>
        <p:nvCxnSpPr>
          <p:cNvPr id="11" name="Straight Connector 10">
            <a:extLst>
              <a:ext uri="{FF2B5EF4-FFF2-40B4-BE49-F238E27FC236}">
                <a16:creationId xmlns:a16="http://schemas.microsoft.com/office/drawing/2014/main" id="{9A8785DE-E243-433D-2FBC-142F1C13A8E2}"/>
              </a:ext>
            </a:extLst>
          </p:cNvPr>
          <p:cNvCxnSpPr>
            <a:cxnSpLocks/>
          </p:cNvCxnSpPr>
          <p:nvPr/>
        </p:nvCxnSpPr>
        <p:spPr>
          <a:xfrm>
            <a:off x="723900" y="4812724"/>
            <a:ext cx="4185138" cy="0"/>
          </a:xfrm>
          <a:prstGeom prst="line">
            <a:avLst/>
          </a:prstGeom>
          <a:ln w="12700">
            <a:solidFill>
              <a:srgbClr val="65999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2441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DC0A6-013C-94C1-3E53-0330576607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2B7055-AC1B-36D9-B686-445E7702CA11}"/>
              </a:ext>
            </a:extLst>
          </p:cNvPr>
          <p:cNvSpPr>
            <a:spLocks noGrp="1"/>
          </p:cNvSpPr>
          <p:nvPr>
            <p:ph type="title"/>
          </p:nvPr>
        </p:nvSpPr>
        <p:spPr/>
        <p:txBody>
          <a:bodyPr/>
          <a:lstStyle/>
          <a:p>
            <a:r>
              <a:rPr lang="en-US" dirty="0"/>
              <a:t>Homeowner Benefit Portal</a:t>
            </a:r>
          </a:p>
        </p:txBody>
      </p:sp>
      <p:sp>
        <p:nvSpPr>
          <p:cNvPr id="3" name="Text Placeholder 6">
            <a:extLst>
              <a:ext uri="{FF2B5EF4-FFF2-40B4-BE49-F238E27FC236}">
                <a16:creationId xmlns:a16="http://schemas.microsoft.com/office/drawing/2014/main" id="{66ECDB59-82EE-E31A-9EFC-6A3AC71EB604}"/>
              </a:ext>
            </a:extLst>
          </p:cNvPr>
          <p:cNvSpPr>
            <a:spLocks noGrp="1"/>
          </p:cNvSpPr>
          <p:nvPr>
            <p:ph type="body" sz="quarter" idx="11"/>
          </p:nvPr>
        </p:nvSpPr>
        <p:spPr>
          <a:xfrm>
            <a:off x="617693" y="1137815"/>
            <a:ext cx="5006989" cy="503021"/>
          </a:xfrm>
        </p:spPr>
        <p:txBody>
          <a:bodyPr/>
          <a:lstStyle/>
          <a:p>
            <a:r>
              <a:rPr lang="en-US" dirty="0"/>
              <a:t>Use the portal to:</a:t>
            </a:r>
          </a:p>
        </p:txBody>
      </p:sp>
      <p:sp>
        <p:nvSpPr>
          <p:cNvPr id="4" name="Text Placeholder 3">
            <a:extLst>
              <a:ext uri="{FF2B5EF4-FFF2-40B4-BE49-F238E27FC236}">
                <a16:creationId xmlns:a16="http://schemas.microsoft.com/office/drawing/2014/main" id="{A63DDBB3-EB70-A7C1-7E55-325D1A5EFA2E}"/>
              </a:ext>
            </a:extLst>
          </p:cNvPr>
          <p:cNvSpPr>
            <a:spLocks noGrp="1"/>
          </p:cNvSpPr>
          <p:nvPr>
            <p:ph type="body" sz="quarter" idx="12"/>
          </p:nvPr>
        </p:nvSpPr>
        <p:spPr>
          <a:xfrm>
            <a:off x="101599" y="1627718"/>
            <a:ext cx="5813425" cy="3417247"/>
          </a:xfrm>
        </p:spPr>
        <p:txBody>
          <a:bodyPr/>
          <a:lstStyle/>
          <a:p>
            <a:pPr lvl="1">
              <a:spcBef>
                <a:spcPts val="300"/>
              </a:spcBef>
              <a:spcAft>
                <a:spcPts val="300"/>
              </a:spcAft>
            </a:pPr>
            <a:r>
              <a:rPr lang="en-US" sz="2400" dirty="0"/>
              <a:t>register for </a:t>
            </a:r>
            <a:r>
              <a:rPr lang="en-US" sz="2400" dirty="0">
                <a:solidFill>
                  <a:srgbClr val="111111"/>
                </a:solidFill>
              </a:rPr>
              <a:t>STAR</a:t>
            </a:r>
          </a:p>
          <a:p>
            <a:pPr lvl="1">
              <a:spcBef>
                <a:spcPts val="300"/>
              </a:spcBef>
              <a:spcAft>
                <a:spcPts val="300"/>
              </a:spcAft>
            </a:pPr>
            <a:r>
              <a:rPr lang="en-US" sz="2400" dirty="0">
                <a:solidFill>
                  <a:srgbClr val="111111"/>
                </a:solidFill>
              </a:rPr>
              <a:t>enroll in STAR Credit Direct Deposit</a:t>
            </a:r>
          </a:p>
          <a:p>
            <a:pPr lvl="1">
              <a:spcBef>
                <a:spcPts val="300"/>
              </a:spcBef>
              <a:spcAft>
                <a:spcPts val="300"/>
              </a:spcAft>
            </a:pPr>
            <a:r>
              <a:rPr lang="en-US" sz="2400" dirty="0">
                <a:solidFill>
                  <a:srgbClr val="111111"/>
                </a:solidFill>
              </a:rPr>
              <a:t>check the status of property</a:t>
            </a:r>
            <a:br>
              <a:rPr lang="en-US" sz="2400" dirty="0">
                <a:solidFill>
                  <a:srgbClr val="111111"/>
                </a:solidFill>
              </a:rPr>
            </a:br>
            <a:r>
              <a:rPr lang="en-US" sz="2400" dirty="0">
                <a:solidFill>
                  <a:srgbClr val="111111"/>
                </a:solidFill>
              </a:rPr>
              <a:t>tax registrations</a:t>
            </a:r>
          </a:p>
          <a:p>
            <a:pPr lvl="1">
              <a:spcBef>
                <a:spcPts val="300"/>
              </a:spcBef>
              <a:spcAft>
                <a:spcPts val="300"/>
              </a:spcAft>
            </a:pPr>
            <a:r>
              <a:rPr lang="en-US" sz="2400" dirty="0">
                <a:solidFill>
                  <a:srgbClr val="111111"/>
                </a:solidFill>
              </a:rPr>
              <a:t>switch to the STAR credit</a:t>
            </a:r>
          </a:p>
          <a:p>
            <a:pPr lvl="1">
              <a:spcBef>
                <a:spcPts val="300"/>
              </a:spcBef>
              <a:spcAft>
                <a:spcPts val="300"/>
              </a:spcAft>
            </a:pPr>
            <a:r>
              <a:rPr lang="en-US" sz="2400" dirty="0">
                <a:solidFill>
                  <a:srgbClr val="111111"/>
                </a:solidFill>
              </a:rPr>
              <a:t>view, edit, or close their registrations</a:t>
            </a:r>
          </a:p>
          <a:p>
            <a:pPr lvl="1">
              <a:spcBef>
                <a:spcPts val="300"/>
              </a:spcBef>
              <a:spcAft>
                <a:spcPts val="300"/>
              </a:spcAft>
            </a:pPr>
            <a:r>
              <a:rPr lang="en-US" sz="2400" dirty="0">
                <a:solidFill>
                  <a:srgbClr val="111111"/>
                </a:solidFill>
              </a:rPr>
              <a:t>verify information </a:t>
            </a:r>
          </a:p>
          <a:p>
            <a:pPr lvl="1">
              <a:spcBef>
                <a:spcPts val="300"/>
              </a:spcBef>
              <a:spcAft>
                <a:spcPts val="300"/>
              </a:spcAft>
            </a:pPr>
            <a:r>
              <a:rPr lang="en-US" sz="2400" dirty="0">
                <a:solidFill>
                  <a:srgbClr val="111111"/>
                </a:solidFill>
              </a:rPr>
              <a:t>take action to resolve issues </a:t>
            </a:r>
          </a:p>
          <a:p>
            <a:pPr marL="64008" indent="0">
              <a:buNone/>
            </a:pPr>
            <a:endParaRPr lang="en-US" dirty="0"/>
          </a:p>
        </p:txBody>
      </p:sp>
      <p:sp>
        <p:nvSpPr>
          <p:cNvPr id="12" name="Freeform: Shape 11">
            <a:extLst>
              <a:ext uri="{FF2B5EF4-FFF2-40B4-BE49-F238E27FC236}">
                <a16:creationId xmlns:a16="http://schemas.microsoft.com/office/drawing/2014/main" id="{BF5575C4-DEA1-484C-AD6D-970483239E27}"/>
              </a:ext>
            </a:extLst>
          </p:cNvPr>
          <p:cNvSpPr/>
          <p:nvPr/>
        </p:nvSpPr>
        <p:spPr>
          <a:xfrm>
            <a:off x="0" y="5511634"/>
            <a:ext cx="5915025" cy="546752"/>
          </a:xfrm>
          <a:custGeom>
            <a:avLst/>
            <a:gdLst>
              <a:gd name="connsiteX0" fmla="*/ 0 w 5915025"/>
              <a:gd name="connsiteY0" fmla="*/ 0 h 546752"/>
              <a:gd name="connsiteX1" fmla="*/ 5641649 w 5915025"/>
              <a:gd name="connsiteY1" fmla="*/ 0 h 546752"/>
              <a:gd name="connsiteX2" fmla="*/ 5915025 w 5915025"/>
              <a:gd name="connsiteY2" fmla="*/ 273376 h 546752"/>
              <a:gd name="connsiteX3" fmla="*/ 5915024 w 5915025"/>
              <a:gd name="connsiteY3" fmla="*/ 273376 h 546752"/>
              <a:gd name="connsiteX4" fmla="*/ 5641648 w 5915025"/>
              <a:gd name="connsiteY4" fmla="*/ 546752 h 546752"/>
              <a:gd name="connsiteX5" fmla="*/ 0 w 5915025"/>
              <a:gd name="connsiteY5" fmla="*/ 546751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025" h="546752">
                <a:moveTo>
                  <a:pt x="0" y="0"/>
                </a:moveTo>
                <a:lnTo>
                  <a:pt x="5641649" y="0"/>
                </a:lnTo>
                <a:cubicBezTo>
                  <a:pt x="5792630" y="0"/>
                  <a:pt x="5915025" y="122395"/>
                  <a:pt x="5915025" y="273376"/>
                </a:cubicBezTo>
                <a:lnTo>
                  <a:pt x="5915024" y="273376"/>
                </a:lnTo>
                <a:cubicBezTo>
                  <a:pt x="5915024" y="424357"/>
                  <a:pt x="5792629" y="546752"/>
                  <a:pt x="5641648" y="546752"/>
                </a:cubicBezTo>
                <a:lnTo>
                  <a:pt x="0" y="54675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C4778CB0-8AE3-EE1B-9D20-B635BF0C5469}"/>
              </a:ext>
            </a:extLst>
          </p:cNvPr>
          <p:cNvSpPr txBox="1"/>
          <p:nvPr/>
        </p:nvSpPr>
        <p:spPr>
          <a:xfrm>
            <a:off x="782018" y="5591298"/>
            <a:ext cx="4980608"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homeowner</a:t>
            </a:r>
            <a:r>
              <a:rPr lang="en-US" sz="2000" dirty="0">
                <a:latin typeface="Proxima Nova Rg" panose="02000506030000020004" pitchFamily="50" charset="0"/>
              </a:rPr>
              <a:t>)  </a:t>
            </a:r>
          </a:p>
        </p:txBody>
      </p:sp>
      <p:pic>
        <p:nvPicPr>
          <p:cNvPr id="10" name="Graphic 9">
            <a:extLst>
              <a:ext uri="{FF2B5EF4-FFF2-40B4-BE49-F238E27FC236}">
                <a16:creationId xmlns:a16="http://schemas.microsoft.com/office/drawing/2014/main" id="{2DADB1EA-7F53-9339-ED30-C57F659E48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881" y="5519727"/>
            <a:ext cx="629615" cy="629615"/>
          </a:xfrm>
          <a:prstGeom prst="rect">
            <a:avLst/>
          </a:prstGeom>
        </p:spPr>
      </p:pic>
      <p:pic>
        <p:nvPicPr>
          <p:cNvPr id="13" name="Picture 12" descr="A picture containing building, outdoor, stone&#10;&#10;AI-generated content may be incorrect.">
            <a:extLst>
              <a:ext uri="{FF2B5EF4-FFF2-40B4-BE49-F238E27FC236}">
                <a16:creationId xmlns:a16="http://schemas.microsoft.com/office/drawing/2014/main" id="{71A9DB75-604E-47BE-3F32-8802F9A38301}"/>
              </a:ext>
            </a:extLst>
          </p:cNvPr>
          <p:cNvPicPr>
            <a:picLocks noChangeAspect="1"/>
          </p:cNvPicPr>
          <p:nvPr/>
        </p:nvPicPr>
        <p:blipFill>
          <a:blip r:embed="rId5" cstate="screen">
            <a:extLst>
              <a:ext uri="{28A0092B-C50C-407E-A947-70E740481C1C}">
                <a14:useLocalDpi xmlns:a14="http://schemas.microsoft.com/office/drawing/2010/main"/>
              </a:ext>
            </a:extLst>
          </a:blip>
          <a:srcRect l="10724" t="1" r="26585" b="13209"/>
          <a:stretch/>
        </p:blipFill>
        <p:spPr>
          <a:xfrm>
            <a:off x="6096000" y="675534"/>
            <a:ext cx="6096000" cy="5631618"/>
          </a:xfrm>
          <a:prstGeom prst="rect">
            <a:avLst/>
          </a:prstGeom>
        </p:spPr>
      </p:pic>
    </p:spTree>
    <p:extLst>
      <p:ext uri="{BB962C8B-B14F-4D97-AF65-F5344CB8AC3E}">
        <p14:creationId xmlns:p14="http://schemas.microsoft.com/office/powerpoint/2010/main" val="2162774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C619698-FBD4-8380-1837-BE32243E6DF3}"/>
              </a:ext>
            </a:extLst>
          </p:cNvPr>
          <p:cNvSpPr/>
          <p:nvPr/>
        </p:nvSpPr>
        <p:spPr>
          <a:xfrm>
            <a:off x="6165557" y="2784619"/>
            <a:ext cx="4599711" cy="2282681"/>
          </a:xfrm>
          <a:prstGeom prst="roundRect">
            <a:avLst>
              <a:gd name="adj" fmla="val 11132"/>
            </a:avLst>
          </a:prstGeom>
          <a:solidFill>
            <a:srgbClr val="E5EDED">
              <a:alpha val="50196"/>
            </a:srgbClr>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solidFill>
                <a:schemeClr val="tx1"/>
              </a:solidFill>
              <a:latin typeface="Proxima Nova Rg" panose="02000506030000020004" pitchFamily="50" charset="0"/>
            </a:endParaRPr>
          </a:p>
        </p:txBody>
      </p:sp>
      <p:sp>
        <p:nvSpPr>
          <p:cNvPr id="3" name="Rectangle: Rounded Corners 2">
            <a:extLst>
              <a:ext uri="{FF2B5EF4-FFF2-40B4-BE49-F238E27FC236}">
                <a16:creationId xmlns:a16="http://schemas.microsoft.com/office/drawing/2014/main" id="{594CF442-9645-54D4-3776-100032C4E649}"/>
              </a:ext>
            </a:extLst>
          </p:cNvPr>
          <p:cNvSpPr/>
          <p:nvPr/>
        </p:nvSpPr>
        <p:spPr>
          <a:xfrm>
            <a:off x="1310696" y="2784619"/>
            <a:ext cx="4599711" cy="2282681"/>
          </a:xfrm>
          <a:prstGeom prst="roundRect">
            <a:avLst>
              <a:gd name="adj" fmla="val 11132"/>
            </a:avLst>
          </a:prstGeom>
          <a:solidFill>
            <a:srgbClr val="E5EDED">
              <a:alpha val="50196"/>
            </a:srgbClr>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solidFill>
                <a:schemeClr val="tx1"/>
              </a:solidFill>
              <a:latin typeface="Proxima Nova Rg" panose="02000506030000020004" pitchFamily="50" charset="0"/>
            </a:endParaRPr>
          </a:p>
        </p:txBody>
      </p:sp>
      <p:sp>
        <p:nvSpPr>
          <p:cNvPr id="9" name="Title 8">
            <a:extLst>
              <a:ext uri="{FF2B5EF4-FFF2-40B4-BE49-F238E27FC236}">
                <a16:creationId xmlns:a16="http://schemas.microsoft.com/office/drawing/2014/main" id="{77164BE6-04C2-4E6E-E994-8ED660C73FDC}"/>
              </a:ext>
            </a:extLst>
          </p:cNvPr>
          <p:cNvSpPr>
            <a:spLocks noGrp="1"/>
          </p:cNvSpPr>
          <p:nvPr>
            <p:ph type="title"/>
          </p:nvPr>
        </p:nvSpPr>
        <p:spPr/>
        <p:txBody>
          <a:bodyPr/>
          <a:lstStyle/>
          <a:p>
            <a:r>
              <a:rPr lang="en-US" dirty="0"/>
              <a:t>Star Simplification </a:t>
            </a:r>
          </a:p>
        </p:txBody>
      </p:sp>
      <p:sp>
        <p:nvSpPr>
          <p:cNvPr id="7" name="Text Placeholder 6">
            <a:extLst>
              <a:ext uri="{FF2B5EF4-FFF2-40B4-BE49-F238E27FC236}">
                <a16:creationId xmlns:a16="http://schemas.microsoft.com/office/drawing/2014/main" id="{890A841C-C4B9-4BC6-06AC-7681C51B8D29}"/>
              </a:ext>
            </a:extLst>
          </p:cNvPr>
          <p:cNvSpPr>
            <a:spLocks noGrp="1"/>
          </p:cNvSpPr>
          <p:nvPr>
            <p:ph type="body" sz="quarter" idx="11"/>
          </p:nvPr>
        </p:nvSpPr>
        <p:spPr>
          <a:xfrm>
            <a:off x="0" y="1802010"/>
            <a:ext cx="12192000" cy="382783"/>
          </a:xfrm>
        </p:spPr>
        <p:txBody>
          <a:bodyPr/>
          <a:lstStyle/>
          <a:p>
            <a:pPr algn="ctr"/>
            <a:r>
              <a:rPr lang="en-US" dirty="0"/>
              <a:t>Effective for the 2026 STAR benefit period:</a:t>
            </a:r>
          </a:p>
        </p:txBody>
      </p:sp>
      <p:sp>
        <p:nvSpPr>
          <p:cNvPr id="8" name="Text Placeholder 7">
            <a:extLst>
              <a:ext uri="{FF2B5EF4-FFF2-40B4-BE49-F238E27FC236}">
                <a16:creationId xmlns:a16="http://schemas.microsoft.com/office/drawing/2014/main" id="{E37DEA32-04E4-B2EF-AFB2-CF7D625BB907}"/>
              </a:ext>
            </a:extLst>
          </p:cNvPr>
          <p:cNvSpPr>
            <a:spLocks noGrp="1"/>
          </p:cNvSpPr>
          <p:nvPr>
            <p:ph type="body" sz="quarter" idx="12"/>
          </p:nvPr>
        </p:nvSpPr>
        <p:spPr>
          <a:xfrm>
            <a:off x="1310695" y="3161755"/>
            <a:ext cx="4599711" cy="1528408"/>
          </a:xfrm>
        </p:spPr>
        <p:txBody>
          <a:bodyPr/>
          <a:lstStyle/>
          <a:p>
            <a:pPr marL="64008" indent="0" algn="ctr">
              <a:buNone/>
            </a:pPr>
            <a:r>
              <a:rPr lang="en-US" dirty="0"/>
              <a:t>Income and age eligibility</a:t>
            </a:r>
            <a:br>
              <a:rPr lang="en-US" dirty="0"/>
            </a:br>
            <a:r>
              <a:rPr lang="en-US" dirty="0"/>
              <a:t>rules for the STAR exemption and credit programs have</a:t>
            </a:r>
            <a:br>
              <a:rPr lang="en-US" dirty="0"/>
            </a:br>
            <a:r>
              <a:rPr lang="en-US" dirty="0"/>
              <a:t>been simplified.</a:t>
            </a:r>
            <a:endParaRPr lang="en-US" dirty="0">
              <a:solidFill>
                <a:schemeClr val="accent1"/>
              </a:solidFill>
            </a:endParaRPr>
          </a:p>
        </p:txBody>
      </p:sp>
      <p:sp>
        <p:nvSpPr>
          <p:cNvPr id="2" name="Text Placeholder 7">
            <a:extLst>
              <a:ext uri="{FF2B5EF4-FFF2-40B4-BE49-F238E27FC236}">
                <a16:creationId xmlns:a16="http://schemas.microsoft.com/office/drawing/2014/main" id="{642E3045-0DAB-E355-5183-C6E2A16CF65A}"/>
              </a:ext>
            </a:extLst>
          </p:cNvPr>
          <p:cNvSpPr txBox="1">
            <a:spLocks/>
          </p:cNvSpPr>
          <p:nvPr/>
        </p:nvSpPr>
        <p:spPr>
          <a:xfrm>
            <a:off x="6165557" y="3339032"/>
            <a:ext cx="4599711" cy="1200450"/>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indent="0" algn="ctr">
              <a:buNone/>
            </a:pPr>
            <a:r>
              <a:rPr lang="en-US" dirty="0"/>
              <a:t>Going forward, it will be</a:t>
            </a:r>
            <a:br>
              <a:rPr lang="en-US" dirty="0"/>
            </a:br>
            <a:r>
              <a:rPr lang="en-US" dirty="0"/>
              <a:t>easier for homeowners to qualify for STAR. </a:t>
            </a:r>
          </a:p>
          <a:p>
            <a:pPr marL="64008" indent="0">
              <a:buFont typeface="Arial" panose="020B0604020202020204" pitchFamily="34" charset="0"/>
              <a:buNone/>
            </a:pPr>
            <a:endParaRPr lang="en-US" dirty="0"/>
          </a:p>
        </p:txBody>
      </p:sp>
      <p:pic>
        <p:nvPicPr>
          <p:cNvPr id="16" name="Graphic 15">
            <a:extLst>
              <a:ext uri="{FF2B5EF4-FFF2-40B4-BE49-F238E27FC236}">
                <a16:creationId xmlns:a16="http://schemas.microsoft.com/office/drawing/2014/main" id="{C5394A45-6B3B-2B2B-C005-2657AED809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9039" y="2496265"/>
            <a:ext cx="503021" cy="503021"/>
          </a:xfrm>
          <a:prstGeom prst="rect">
            <a:avLst/>
          </a:prstGeom>
        </p:spPr>
      </p:pic>
      <p:pic>
        <p:nvPicPr>
          <p:cNvPr id="18" name="Graphic 17">
            <a:extLst>
              <a:ext uri="{FF2B5EF4-FFF2-40B4-BE49-F238E27FC236}">
                <a16:creationId xmlns:a16="http://schemas.microsoft.com/office/drawing/2014/main" id="{681EA70D-BBA5-9421-BE24-E57776C530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13901" y="2496265"/>
            <a:ext cx="503021" cy="503021"/>
          </a:xfrm>
          <a:prstGeom prst="rect">
            <a:avLst/>
          </a:prstGeom>
        </p:spPr>
      </p:pic>
    </p:spTree>
    <p:extLst>
      <p:ext uri="{BB962C8B-B14F-4D97-AF65-F5344CB8AC3E}">
        <p14:creationId xmlns:p14="http://schemas.microsoft.com/office/powerpoint/2010/main" val="945316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94433-A0EC-7EF1-574D-5F3C3BB1B106}"/>
            </a:ext>
          </a:extLst>
        </p:cNvPr>
        <p:cNvGrpSpPr/>
        <p:nvPr/>
      </p:nvGrpSpPr>
      <p:grpSpPr>
        <a:xfrm>
          <a:off x="0" y="0"/>
          <a:ext cx="0" cy="0"/>
          <a:chOff x="0" y="0"/>
          <a:chExt cx="0" cy="0"/>
        </a:xfrm>
      </p:grpSpPr>
      <p:pic>
        <p:nvPicPr>
          <p:cNvPr id="16" name="Picture 15" descr="A computer on a table&#10;&#10;AI-generated content may be incorrect.">
            <a:extLst>
              <a:ext uri="{FF2B5EF4-FFF2-40B4-BE49-F238E27FC236}">
                <a16:creationId xmlns:a16="http://schemas.microsoft.com/office/drawing/2014/main" id="{9D44E21E-4D22-C7CB-FA99-1A9038477763}"/>
              </a:ext>
            </a:extLst>
          </p:cNvPr>
          <p:cNvPicPr>
            <a:picLocks noChangeAspect="1"/>
          </p:cNvPicPr>
          <p:nvPr/>
        </p:nvPicPr>
        <p:blipFill>
          <a:blip r:embed="rId3">
            <a:extLst>
              <a:ext uri="{28A0092B-C50C-407E-A947-70E740481C1C}">
                <a14:useLocalDpi xmlns:a14="http://schemas.microsoft.com/office/drawing/2010/main" val="0"/>
              </a:ext>
            </a:extLst>
          </a:blip>
          <a:srcRect r="-2"/>
          <a:stretch/>
        </p:blipFill>
        <p:spPr>
          <a:xfrm>
            <a:off x="6078058" y="676274"/>
            <a:ext cx="6122573" cy="5631788"/>
          </a:xfrm>
          <a:prstGeom prst="rect">
            <a:avLst/>
          </a:prstGeom>
        </p:spPr>
      </p:pic>
      <p:sp>
        <p:nvSpPr>
          <p:cNvPr id="2" name="Title 1">
            <a:extLst>
              <a:ext uri="{FF2B5EF4-FFF2-40B4-BE49-F238E27FC236}">
                <a16:creationId xmlns:a16="http://schemas.microsoft.com/office/drawing/2014/main" id="{E4B1BEB3-A73D-765E-770D-0E06F6AD06F7}"/>
              </a:ext>
            </a:extLst>
          </p:cNvPr>
          <p:cNvSpPr>
            <a:spLocks noGrp="1"/>
          </p:cNvSpPr>
          <p:nvPr>
            <p:ph type="title"/>
          </p:nvPr>
        </p:nvSpPr>
        <p:spPr/>
        <p:txBody>
          <a:bodyPr/>
          <a:lstStyle/>
          <a:p>
            <a:r>
              <a:rPr lang="en-US" dirty="0"/>
              <a:t>STAR Resources</a:t>
            </a:r>
          </a:p>
        </p:txBody>
      </p:sp>
      <p:sp>
        <p:nvSpPr>
          <p:cNvPr id="3" name="Text Placeholder 6">
            <a:extLst>
              <a:ext uri="{FF2B5EF4-FFF2-40B4-BE49-F238E27FC236}">
                <a16:creationId xmlns:a16="http://schemas.microsoft.com/office/drawing/2014/main" id="{73B3EDB9-0036-92FF-0C94-9FE04C689AC6}"/>
              </a:ext>
            </a:extLst>
          </p:cNvPr>
          <p:cNvSpPr>
            <a:spLocks noGrp="1"/>
          </p:cNvSpPr>
          <p:nvPr>
            <p:ph type="body" sz="quarter" idx="11"/>
          </p:nvPr>
        </p:nvSpPr>
        <p:spPr>
          <a:xfrm>
            <a:off x="617693" y="1320214"/>
            <a:ext cx="5006989" cy="503021"/>
          </a:xfrm>
        </p:spPr>
        <p:txBody>
          <a:bodyPr/>
          <a:lstStyle/>
          <a:p>
            <a:r>
              <a:rPr lang="en-US" dirty="0"/>
              <a:t>Information available online:</a:t>
            </a:r>
          </a:p>
        </p:txBody>
      </p:sp>
      <p:sp>
        <p:nvSpPr>
          <p:cNvPr id="4" name="Text Placeholder 3">
            <a:extLst>
              <a:ext uri="{FF2B5EF4-FFF2-40B4-BE49-F238E27FC236}">
                <a16:creationId xmlns:a16="http://schemas.microsoft.com/office/drawing/2014/main" id="{14588E25-3614-2765-1975-9868D11CCD31}"/>
              </a:ext>
            </a:extLst>
          </p:cNvPr>
          <p:cNvSpPr>
            <a:spLocks noGrp="1"/>
          </p:cNvSpPr>
          <p:nvPr>
            <p:ph type="body" sz="quarter" idx="12"/>
          </p:nvPr>
        </p:nvSpPr>
        <p:spPr>
          <a:xfrm>
            <a:off x="101599" y="1810118"/>
            <a:ext cx="5813425" cy="3007344"/>
          </a:xfrm>
        </p:spPr>
        <p:txBody>
          <a:bodyPr/>
          <a:lstStyle/>
          <a:p>
            <a:pPr lvl="1">
              <a:spcBef>
                <a:spcPts val="300"/>
              </a:spcBef>
              <a:spcAft>
                <a:spcPts val="300"/>
              </a:spcAft>
            </a:pPr>
            <a:r>
              <a:rPr lang="en-US" sz="2400" dirty="0"/>
              <a:t>types of STAR</a:t>
            </a:r>
          </a:p>
          <a:p>
            <a:pPr lvl="1">
              <a:spcBef>
                <a:spcPts val="300"/>
              </a:spcBef>
              <a:spcAft>
                <a:spcPts val="300"/>
              </a:spcAft>
            </a:pPr>
            <a:r>
              <a:rPr lang="en-US" sz="2400" dirty="0"/>
              <a:t>STAR credit delivery schedule</a:t>
            </a:r>
          </a:p>
          <a:p>
            <a:pPr lvl="1">
              <a:spcBef>
                <a:spcPts val="300"/>
              </a:spcBef>
              <a:spcAft>
                <a:spcPts val="300"/>
              </a:spcAft>
            </a:pPr>
            <a:r>
              <a:rPr lang="en-US" sz="2400" dirty="0"/>
              <a:t>look up property tax credits </a:t>
            </a:r>
          </a:p>
          <a:p>
            <a:pPr lvl="1">
              <a:spcBef>
                <a:spcPts val="300"/>
              </a:spcBef>
              <a:spcAft>
                <a:spcPts val="300"/>
              </a:spcAft>
            </a:pPr>
            <a:r>
              <a:rPr lang="en-US" sz="2400" dirty="0"/>
              <a:t>how to report STAR (if itemizing deductions) </a:t>
            </a:r>
          </a:p>
          <a:p>
            <a:pPr lvl="1">
              <a:spcBef>
                <a:spcPts val="300"/>
              </a:spcBef>
              <a:spcAft>
                <a:spcPts val="300"/>
              </a:spcAft>
            </a:pPr>
            <a:r>
              <a:rPr lang="en-US" sz="2400" dirty="0"/>
              <a:t>STAR letters </a:t>
            </a:r>
          </a:p>
          <a:p>
            <a:pPr lvl="1">
              <a:spcBef>
                <a:spcPts val="300"/>
              </a:spcBef>
              <a:spcAft>
                <a:spcPts val="300"/>
              </a:spcAft>
            </a:pPr>
            <a:r>
              <a:rPr lang="en-US" sz="2400" dirty="0"/>
              <a:t>upcoming changes </a:t>
            </a:r>
          </a:p>
          <a:p>
            <a:pPr marL="64008" indent="0">
              <a:buNone/>
            </a:pPr>
            <a:endParaRPr lang="en-US" dirty="0"/>
          </a:p>
        </p:txBody>
      </p:sp>
      <p:sp>
        <p:nvSpPr>
          <p:cNvPr id="6" name="Freeform: Shape 5">
            <a:extLst>
              <a:ext uri="{FF2B5EF4-FFF2-40B4-BE49-F238E27FC236}">
                <a16:creationId xmlns:a16="http://schemas.microsoft.com/office/drawing/2014/main" id="{68BA27BB-00BF-1575-2F36-4B501A172021}"/>
              </a:ext>
            </a:extLst>
          </p:cNvPr>
          <p:cNvSpPr/>
          <p:nvPr/>
        </p:nvSpPr>
        <p:spPr>
          <a:xfrm>
            <a:off x="0" y="5511634"/>
            <a:ext cx="5032156" cy="546752"/>
          </a:xfrm>
          <a:custGeom>
            <a:avLst/>
            <a:gdLst>
              <a:gd name="connsiteX0" fmla="*/ 0 w 5032156"/>
              <a:gd name="connsiteY0" fmla="*/ 0 h 546752"/>
              <a:gd name="connsiteX1" fmla="*/ 4758780 w 5032156"/>
              <a:gd name="connsiteY1" fmla="*/ 0 h 546752"/>
              <a:gd name="connsiteX2" fmla="*/ 5032156 w 5032156"/>
              <a:gd name="connsiteY2" fmla="*/ 273376 h 546752"/>
              <a:gd name="connsiteX3" fmla="*/ 5032155 w 5032156"/>
              <a:gd name="connsiteY3" fmla="*/ 273376 h 546752"/>
              <a:gd name="connsiteX4" fmla="*/ 4758779 w 5032156"/>
              <a:gd name="connsiteY4" fmla="*/ 546752 h 546752"/>
              <a:gd name="connsiteX5" fmla="*/ 0 w 5032156"/>
              <a:gd name="connsiteY5" fmla="*/ 546751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2156" h="546752">
                <a:moveTo>
                  <a:pt x="0" y="0"/>
                </a:moveTo>
                <a:lnTo>
                  <a:pt x="4758780" y="0"/>
                </a:lnTo>
                <a:cubicBezTo>
                  <a:pt x="4909761" y="0"/>
                  <a:pt x="5032156" y="122395"/>
                  <a:pt x="5032156" y="273376"/>
                </a:cubicBezTo>
                <a:lnTo>
                  <a:pt x="5032155" y="273376"/>
                </a:lnTo>
                <a:cubicBezTo>
                  <a:pt x="5032155" y="424357"/>
                  <a:pt x="4909760" y="546752"/>
                  <a:pt x="4758779" y="546752"/>
                </a:cubicBezTo>
                <a:lnTo>
                  <a:pt x="0" y="54675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07B545CA-4FB4-376D-00AB-5C35792A325F}"/>
              </a:ext>
            </a:extLst>
          </p:cNvPr>
          <p:cNvSpPr txBox="1"/>
          <p:nvPr/>
        </p:nvSpPr>
        <p:spPr>
          <a:xfrm>
            <a:off x="782018" y="5591298"/>
            <a:ext cx="4094782"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star</a:t>
            </a:r>
            <a:r>
              <a:rPr lang="en-US" sz="2000" dirty="0">
                <a:latin typeface="Proxima Nova Rg" panose="02000506030000020004" pitchFamily="50" charset="0"/>
              </a:rPr>
              <a:t>)  </a:t>
            </a:r>
          </a:p>
        </p:txBody>
      </p:sp>
      <p:pic>
        <p:nvPicPr>
          <p:cNvPr id="10" name="Graphic 9">
            <a:extLst>
              <a:ext uri="{FF2B5EF4-FFF2-40B4-BE49-F238E27FC236}">
                <a16:creationId xmlns:a16="http://schemas.microsoft.com/office/drawing/2014/main" id="{19C156D9-30C9-DCDC-A496-ACA9B80785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881" y="5519727"/>
            <a:ext cx="629615" cy="629615"/>
          </a:xfrm>
          <a:prstGeom prst="rect">
            <a:avLst/>
          </a:prstGeom>
        </p:spPr>
      </p:pic>
    </p:spTree>
    <p:extLst>
      <p:ext uri="{BB962C8B-B14F-4D97-AF65-F5344CB8AC3E}">
        <p14:creationId xmlns:p14="http://schemas.microsoft.com/office/powerpoint/2010/main" val="1836832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amily having a good time&#10;&#10;AI-generated content may be incorrect.">
            <a:extLst>
              <a:ext uri="{FF2B5EF4-FFF2-40B4-BE49-F238E27FC236}">
                <a16:creationId xmlns:a16="http://schemas.microsoft.com/office/drawing/2014/main" id="{31B47D64-1B2D-756B-A183-C412F878F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Text&#10;&#10;AI-generated content may be incorrect.">
            <a:extLst>
              <a:ext uri="{FF2B5EF4-FFF2-40B4-BE49-F238E27FC236}">
                <a16:creationId xmlns:a16="http://schemas.microsoft.com/office/drawing/2014/main" id="{C91A13DA-23FD-7B22-9DC9-95F61D6541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614450"/>
            <a:ext cx="4636657" cy="922170"/>
          </a:xfrm>
          <a:prstGeom prst="rect">
            <a:avLst/>
          </a:prstGeom>
        </p:spPr>
      </p:pic>
      <p:sp>
        <p:nvSpPr>
          <p:cNvPr id="7" name="Text Placeholder 6">
            <a:extLst>
              <a:ext uri="{FF2B5EF4-FFF2-40B4-BE49-F238E27FC236}">
                <a16:creationId xmlns:a16="http://schemas.microsoft.com/office/drawing/2014/main" id="{4E1E0187-8042-A725-8F01-465730393D50}"/>
              </a:ext>
            </a:extLst>
          </p:cNvPr>
          <p:cNvSpPr>
            <a:spLocks noGrp="1"/>
          </p:cNvSpPr>
          <p:nvPr>
            <p:ph type="body" sz="quarter" idx="12"/>
          </p:nvPr>
        </p:nvSpPr>
        <p:spPr>
          <a:xfrm>
            <a:off x="421740" y="3429000"/>
            <a:ext cx="5295900" cy="1495750"/>
          </a:xfrm>
        </p:spPr>
        <p:txBody>
          <a:bodyPr>
            <a:normAutofit lnSpcReduction="10000"/>
          </a:bodyPr>
          <a:lstStyle/>
          <a:p>
            <a:r>
              <a:rPr lang="en-US" dirty="0"/>
              <a:t>Resources and UPDATEs </a:t>
            </a:r>
          </a:p>
          <a:p>
            <a:endParaRPr lang="en-US" dirty="0"/>
          </a:p>
        </p:txBody>
      </p:sp>
    </p:spTree>
    <p:extLst>
      <p:ext uri="{BB962C8B-B14F-4D97-AF65-F5344CB8AC3E}">
        <p14:creationId xmlns:p14="http://schemas.microsoft.com/office/powerpoint/2010/main" val="1515516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D6B26-5ACA-6F13-B2E1-60898B098B19}"/>
            </a:ext>
          </a:extLst>
        </p:cNvPr>
        <p:cNvGrpSpPr/>
        <p:nvPr/>
      </p:nvGrpSpPr>
      <p:grpSpPr>
        <a:xfrm>
          <a:off x="0" y="0"/>
          <a:ext cx="0" cy="0"/>
          <a:chOff x="0" y="0"/>
          <a:chExt cx="0" cy="0"/>
        </a:xfrm>
      </p:grpSpPr>
      <p:pic>
        <p:nvPicPr>
          <p:cNvPr id="10" name="Picture 9" descr="A picture containing text, wall, indoor, table&#10;&#10;AI-generated content may be incorrect.">
            <a:extLst>
              <a:ext uri="{FF2B5EF4-FFF2-40B4-BE49-F238E27FC236}">
                <a16:creationId xmlns:a16="http://schemas.microsoft.com/office/drawing/2014/main" id="{4CF67697-E25A-ECEF-9A42-ACDBD062E72E}"/>
              </a:ext>
            </a:extLst>
          </p:cNvPr>
          <p:cNvPicPr>
            <a:picLocks noChangeAspect="1"/>
          </p:cNvPicPr>
          <p:nvPr/>
        </p:nvPicPr>
        <p:blipFill>
          <a:blip r:embed="rId3">
            <a:extLst>
              <a:ext uri="{28A0092B-C50C-407E-A947-70E740481C1C}">
                <a14:useLocalDpi xmlns:a14="http://schemas.microsoft.com/office/drawing/2010/main" val="0"/>
              </a:ext>
            </a:extLst>
          </a:blip>
          <a:srcRect l="20743" t="41509" r="20743" b="18006"/>
          <a:stretch/>
        </p:blipFill>
        <p:spPr>
          <a:xfrm>
            <a:off x="0" y="676275"/>
            <a:ext cx="12192000" cy="5630877"/>
          </a:xfrm>
          <a:prstGeom prst="rect">
            <a:avLst/>
          </a:prstGeom>
        </p:spPr>
      </p:pic>
      <p:pic>
        <p:nvPicPr>
          <p:cNvPr id="19" name="Picture 18" descr="Graphical user interface, website&#10;&#10;AI-generated content may be incorrect.">
            <a:extLst>
              <a:ext uri="{FF2B5EF4-FFF2-40B4-BE49-F238E27FC236}">
                <a16:creationId xmlns:a16="http://schemas.microsoft.com/office/drawing/2014/main" id="{8B41F485-F80D-C513-1FD8-284087556022}"/>
              </a:ext>
            </a:extLst>
          </p:cNvPr>
          <p:cNvPicPr>
            <a:picLocks noChangeAspect="1"/>
          </p:cNvPicPr>
          <p:nvPr/>
        </p:nvPicPr>
        <p:blipFill>
          <a:blip r:embed="rId4">
            <a:extLst>
              <a:ext uri="{28A0092B-C50C-407E-A947-70E740481C1C}">
                <a14:useLocalDpi xmlns:a14="http://schemas.microsoft.com/office/drawing/2010/main" val="0"/>
              </a:ext>
            </a:extLst>
          </a:blip>
          <a:srcRect t="4168" r="2113" b="2282"/>
          <a:stretch/>
        </p:blipFill>
        <p:spPr>
          <a:xfrm>
            <a:off x="2614295" y="990192"/>
            <a:ext cx="6928503" cy="3849144"/>
          </a:xfrm>
          <a:prstGeom prst="rect">
            <a:avLst/>
          </a:prstGeom>
          <a:ln w="3175">
            <a:solidFill>
              <a:srgbClr val="E5EDED"/>
            </a:solidFill>
          </a:ln>
          <a:effectLst>
            <a:innerShdw blurRad="25400">
              <a:prstClr val="black">
                <a:alpha val="60000"/>
              </a:prstClr>
            </a:innerShdw>
          </a:effectLst>
        </p:spPr>
      </p:pic>
      <p:sp>
        <p:nvSpPr>
          <p:cNvPr id="2" name="Title 1">
            <a:extLst>
              <a:ext uri="{FF2B5EF4-FFF2-40B4-BE49-F238E27FC236}">
                <a16:creationId xmlns:a16="http://schemas.microsoft.com/office/drawing/2014/main" id="{7D885803-A2B8-72A9-039E-1979AE8CE064}"/>
              </a:ext>
            </a:extLst>
          </p:cNvPr>
          <p:cNvSpPr>
            <a:spLocks noGrp="1"/>
          </p:cNvSpPr>
          <p:nvPr>
            <p:ph type="title"/>
          </p:nvPr>
        </p:nvSpPr>
        <p:spPr/>
        <p:txBody>
          <a:bodyPr/>
          <a:lstStyle/>
          <a:p>
            <a:r>
              <a:rPr lang="en-US" dirty="0">
                <a:cs typeface="Arial" panose="020B0604020202020204" pitchFamily="34" charset="0"/>
              </a:rPr>
              <a:t>Volunteer Resource Center </a:t>
            </a:r>
            <a:endParaRPr lang="en-US" dirty="0"/>
          </a:p>
        </p:txBody>
      </p:sp>
      <p:sp>
        <p:nvSpPr>
          <p:cNvPr id="7" name="Rectangle: Rounded Corners 6">
            <a:extLst>
              <a:ext uri="{FF2B5EF4-FFF2-40B4-BE49-F238E27FC236}">
                <a16:creationId xmlns:a16="http://schemas.microsoft.com/office/drawing/2014/main" id="{6B39F370-B4DF-4EED-D9C0-8E1640A67F62}"/>
              </a:ext>
            </a:extLst>
          </p:cNvPr>
          <p:cNvSpPr/>
          <p:nvPr/>
        </p:nvSpPr>
        <p:spPr>
          <a:xfrm>
            <a:off x="4638675" y="1370101"/>
            <a:ext cx="885826" cy="248169"/>
          </a:xfrm>
          <a:prstGeom prst="roundRect">
            <a:avLst>
              <a:gd name="adj" fmla="val 50000"/>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1" name="Freeform: Shape 10">
            <a:extLst>
              <a:ext uri="{FF2B5EF4-FFF2-40B4-BE49-F238E27FC236}">
                <a16:creationId xmlns:a16="http://schemas.microsoft.com/office/drawing/2014/main" id="{156D1DF7-F4EA-0E09-D44E-B99EA9542E24}"/>
              </a:ext>
            </a:extLst>
          </p:cNvPr>
          <p:cNvSpPr/>
          <p:nvPr/>
        </p:nvSpPr>
        <p:spPr>
          <a:xfrm>
            <a:off x="1" y="5511635"/>
            <a:ext cx="4638675" cy="554142"/>
          </a:xfrm>
          <a:custGeom>
            <a:avLst/>
            <a:gdLst>
              <a:gd name="connsiteX0" fmla="*/ 0 w 4638675"/>
              <a:gd name="connsiteY0" fmla="*/ 0 h 554142"/>
              <a:gd name="connsiteX1" fmla="*/ 4365299 w 4638675"/>
              <a:gd name="connsiteY1" fmla="*/ 0 h 554142"/>
              <a:gd name="connsiteX2" fmla="*/ 4638675 w 4638675"/>
              <a:gd name="connsiteY2" fmla="*/ 273376 h 554142"/>
              <a:gd name="connsiteX3" fmla="*/ 4638674 w 4638675"/>
              <a:gd name="connsiteY3" fmla="*/ 273376 h 554142"/>
              <a:gd name="connsiteX4" fmla="*/ 4365298 w 4638675"/>
              <a:gd name="connsiteY4" fmla="*/ 546752 h 554142"/>
              <a:gd name="connsiteX5" fmla="*/ 0 w 4638675"/>
              <a:gd name="connsiteY5" fmla="*/ 554142 h 55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8675" h="554142">
                <a:moveTo>
                  <a:pt x="0" y="0"/>
                </a:moveTo>
                <a:lnTo>
                  <a:pt x="4365299" y="0"/>
                </a:lnTo>
                <a:cubicBezTo>
                  <a:pt x="4516280" y="0"/>
                  <a:pt x="4638675" y="122395"/>
                  <a:pt x="4638675" y="273376"/>
                </a:cubicBezTo>
                <a:lnTo>
                  <a:pt x="4638674" y="273376"/>
                </a:lnTo>
                <a:cubicBezTo>
                  <a:pt x="4638674" y="424357"/>
                  <a:pt x="4516279" y="546752"/>
                  <a:pt x="4365298" y="546752"/>
                </a:cubicBezTo>
                <a:lnTo>
                  <a:pt x="0" y="554142"/>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8CB672E-CAAA-FAD7-DFFB-B0C6193ED4F4}"/>
              </a:ext>
            </a:extLst>
          </p:cNvPr>
          <p:cNvSpPr txBox="1"/>
          <p:nvPr/>
        </p:nvSpPr>
        <p:spPr>
          <a:xfrm>
            <a:off x="782018" y="5591298"/>
            <a:ext cx="3735662"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www.tax.ny.gov/volunteer</a:t>
            </a:r>
            <a:r>
              <a:rPr lang="en-US" sz="2000" dirty="0">
                <a:latin typeface="Proxima Nova Rg" panose="02000506030000020004" pitchFamily="50" charset="0"/>
              </a:rPr>
              <a:t>  </a:t>
            </a:r>
          </a:p>
        </p:txBody>
      </p:sp>
      <p:pic>
        <p:nvPicPr>
          <p:cNvPr id="14" name="Picture 13" descr="Graphical user interface&#10;&#10;AI-generated content may be incorrect.">
            <a:extLst>
              <a:ext uri="{FF2B5EF4-FFF2-40B4-BE49-F238E27FC236}">
                <a16:creationId xmlns:a16="http://schemas.microsoft.com/office/drawing/2014/main" id="{0AE133C1-B3AE-04C1-9BE6-1E9A72912A28}"/>
              </a:ext>
            </a:extLst>
          </p:cNvPr>
          <p:cNvPicPr>
            <a:picLocks noChangeAspect="1"/>
          </p:cNvPicPr>
          <p:nvPr/>
        </p:nvPicPr>
        <p:blipFill>
          <a:blip r:embed="rId5">
            <a:extLst>
              <a:ext uri="{28A0092B-C50C-407E-A947-70E740481C1C}">
                <a14:useLocalDpi xmlns:a14="http://schemas.microsoft.com/office/drawing/2010/main" val="0"/>
              </a:ext>
            </a:extLst>
          </a:blip>
          <a:srcRect b="7987"/>
          <a:stretch/>
        </p:blipFill>
        <p:spPr>
          <a:xfrm>
            <a:off x="2606613" y="990193"/>
            <a:ext cx="6936186" cy="3849144"/>
          </a:xfrm>
          <a:prstGeom prst="rect">
            <a:avLst/>
          </a:prstGeom>
        </p:spPr>
      </p:pic>
      <p:pic>
        <p:nvPicPr>
          <p:cNvPr id="6" name="Graphic 5">
            <a:extLst>
              <a:ext uri="{FF2B5EF4-FFF2-40B4-BE49-F238E27FC236}">
                <a16:creationId xmlns:a16="http://schemas.microsoft.com/office/drawing/2014/main" id="{FD02046F-C4E6-B88A-2B03-2C6E9D4E71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6881" y="5519727"/>
            <a:ext cx="629615" cy="629615"/>
          </a:xfrm>
          <a:prstGeom prst="rect">
            <a:avLst/>
          </a:prstGeom>
        </p:spPr>
      </p:pic>
    </p:spTree>
    <p:extLst>
      <p:ext uri="{BB962C8B-B14F-4D97-AF65-F5344CB8AC3E}">
        <p14:creationId xmlns:p14="http://schemas.microsoft.com/office/powerpoint/2010/main" val="1342447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80264-6CAF-66AE-4768-FFB3BA93B4B4}"/>
            </a:ext>
          </a:extLst>
        </p:cNvPr>
        <p:cNvGrpSpPr/>
        <p:nvPr/>
      </p:nvGrpSpPr>
      <p:grpSpPr>
        <a:xfrm>
          <a:off x="0" y="0"/>
          <a:ext cx="0" cy="0"/>
          <a:chOff x="0" y="0"/>
          <a:chExt cx="0" cy="0"/>
        </a:xfrm>
      </p:grpSpPr>
      <p:pic>
        <p:nvPicPr>
          <p:cNvPr id="10" name="Picture 9" descr="A picture containing text, wall, indoor, table&#10;&#10;AI-generated content may be incorrect.">
            <a:extLst>
              <a:ext uri="{FF2B5EF4-FFF2-40B4-BE49-F238E27FC236}">
                <a16:creationId xmlns:a16="http://schemas.microsoft.com/office/drawing/2014/main" id="{2AE346C8-266E-4DF0-919D-8363170F6BC8}"/>
              </a:ext>
            </a:extLst>
          </p:cNvPr>
          <p:cNvPicPr>
            <a:picLocks noChangeAspect="1"/>
          </p:cNvPicPr>
          <p:nvPr/>
        </p:nvPicPr>
        <p:blipFill>
          <a:blip r:embed="rId3">
            <a:extLst>
              <a:ext uri="{28A0092B-C50C-407E-A947-70E740481C1C}">
                <a14:useLocalDpi xmlns:a14="http://schemas.microsoft.com/office/drawing/2010/main" val="0"/>
              </a:ext>
            </a:extLst>
          </a:blip>
          <a:srcRect l="20743" t="41509" r="20743" b="18006"/>
          <a:stretch/>
        </p:blipFill>
        <p:spPr>
          <a:xfrm>
            <a:off x="0" y="676275"/>
            <a:ext cx="12192000" cy="5630877"/>
          </a:xfrm>
          <a:prstGeom prst="rect">
            <a:avLst/>
          </a:prstGeom>
        </p:spPr>
      </p:pic>
      <p:pic>
        <p:nvPicPr>
          <p:cNvPr id="19" name="Picture 18" descr="Graphical user interface, website&#10;&#10;AI-generated content may be incorrect.">
            <a:extLst>
              <a:ext uri="{FF2B5EF4-FFF2-40B4-BE49-F238E27FC236}">
                <a16:creationId xmlns:a16="http://schemas.microsoft.com/office/drawing/2014/main" id="{553B3672-EDF0-0544-5F12-9A0859A368C9}"/>
              </a:ext>
            </a:extLst>
          </p:cNvPr>
          <p:cNvPicPr>
            <a:picLocks noChangeAspect="1"/>
          </p:cNvPicPr>
          <p:nvPr/>
        </p:nvPicPr>
        <p:blipFill>
          <a:blip r:embed="rId4">
            <a:extLst>
              <a:ext uri="{28A0092B-C50C-407E-A947-70E740481C1C}">
                <a14:useLocalDpi xmlns:a14="http://schemas.microsoft.com/office/drawing/2010/main" val="0"/>
              </a:ext>
            </a:extLst>
          </a:blip>
          <a:srcRect t="4168" r="2113" b="2282"/>
          <a:stretch/>
        </p:blipFill>
        <p:spPr>
          <a:xfrm>
            <a:off x="2614295" y="990192"/>
            <a:ext cx="6928503" cy="3849144"/>
          </a:xfrm>
          <a:prstGeom prst="rect">
            <a:avLst/>
          </a:prstGeom>
          <a:ln w="3175">
            <a:solidFill>
              <a:srgbClr val="E5EDED"/>
            </a:solidFill>
          </a:ln>
          <a:effectLst>
            <a:innerShdw blurRad="25400">
              <a:prstClr val="black">
                <a:alpha val="60000"/>
              </a:prstClr>
            </a:innerShdw>
          </a:effectLst>
        </p:spPr>
      </p:pic>
      <p:sp>
        <p:nvSpPr>
          <p:cNvPr id="2" name="Title 1">
            <a:extLst>
              <a:ext uri="{FF2B5EF4-FFF2-40B4-BE49-F238E27FC236}">
                <a16:creationId xmlns:a16="http://schemas.microsoft.com/office/drawing/2014/main" id="{D9826FEB-1574-3C4D-E093-4A76784B4228}"/>
              </a:ext>
            </a:extLst>
          </p:cNvPr>
          <p:cNvSpPr>
            <a:spLocks noGrp="1"/>
          </p:cNvSpPr>
          <p:nvPr>
            <p:ph type="title"/>
          </p:nvPr>
        </p:nvSpPr>
        <p:spPr/>
        <p:txBody>
          <a:bodyPr/>
          <a:lstStyle/>
          <a:p>
            <a:r>
              <a:rPr lang="en-US" dirty="0">
                <a:cs typeface="Arial" panose="020B0604020202020204" pitchFamily="34" charset="0"/>
              </a:rPr>
              <a:t>Volunteer Resource Center</a:t>
            </a:r>
            <a:endParaRPr lang="en-US" dirty="0"/>
          </a:p>
        </p:txBody>
      </p:sp>
      <p:sp>
        <p:nvSpPr>
          <p:cNvPr id="7" name="Rectangle: Rounded Corners 6">
            <a:extLst>
              <a:ext uri="{FF2B5EF4-FFF2-40B4-BE49-F238E27FC236}">
                <a16:creationId xmlns:a16="http://schemas.microsoft.com/office/drawing/2014/main" id="{7468BAAB-1241-6724-13DF-FC0DDB2BC47D}"/>
              </a:ext>
            </a:extLst>
          </p:cNvPr>
          <p:cNvSpPr/>
          <p:nvPr/>
        </p:nvSpPr>
        <p:spPr>
          <a:xfrm>
            <a:off x="4638675" y="1370101"/>
            <a:ext cx="885826" cy="248169"/>
          </a:xfrm>
          <a:prstGeom prst="roundRect">
            <a:avLst>
              <a:gd name="adj" fmla="val 50000"/>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1" name="Freeform: Shape 10">
            <a:extLst>
              <a:ext uri="{FF2B5EF4-FFF2-40B4-BE49-F238E27FC236}">
                <a16:creationId xmlns:a16="http://schemas.microsoft.com/office/drawing/2014/main" id="{20687D56-936D-0267-594E-8CB8E749B4A3}"/>
              </a:ext>
            </a:extLst>
          </p:cNvPr>
          <p:cNvSpPr/>
          <p:nvPr/>
        </p:nvSpPr>
        <p:spPr>
          <a:xfrm>
            <a:off x="1" y="5511635"/>
            <a:ext cx="4638675" cy="554142"/>
          </a:xfrm>
          <a:custGeom>
            <a:avLst/>
            <a:gdLst>
              <a:gd name="connsiteX0" fmla="*/ 0 w 4638675"/>
              <a:gd name="connsiteY0" fmla="*/ 0 h 554142"/>
              <a:gd name="connsiteX1" fmla="*/ 4365299 w 4638675"/>
              <a:gd name="connsiteY1" fmla="*/ 0 h 554142"/>
              <a:gd name="connsiteX2" fmla="*/ 4638675 w 4638675"/>
              <a:gd name="connsiteY2" fmla="*/ 273376 h 554142"/>
              <a:gd name="connsiteX3" fmla="*/ 4638674 w 4638675"/>
              <a:gd name="connsiteY3" fmla="*/ 273376 h 554142"/>
              <a:gd name="connsiteX4" fmla="*/ 4365298 w 4638675"/>
              <a:gd name="connsiteY4" fmla="*/ 546752 h 554142"/>
              <a:gd name="connsiteX5" fmla="*/ 0 w 4638675"/>
              <a:gd name="connsiteY5" fmla="*/ 554142 h 55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8675" h="554142">
                <a:moveTo>
                  <a:pt x="0" y="0"/>
                </a:moveTo>
                <a:lnTo>
                  <a:pt x="4365299" y="0"/>
                </a:lnTo>
                <a:cubicBezTo>
                  <a:pt x="4516280" y="0"/>
                  <a:pt x="4638675" y="122395"/>
                  <a:pt x="4638675" y="273376"/>
                </a:cubicBezTo>
                <a:lnTo>
                  <a:pt x="4638674" y="273376"/>
                </a:lnTo>
                <a:cubicBezTo>
                  <a:pt x="4638674" y="424357"/>
                  <a:pt x="4516279" y="546752"/>
                  <a:pt x="4365298" y="546752"/>
                </a:cubicBezTo>
                <a:lnTo>
                  <a:pt x="0" y="554142"/>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E3A5A35C-ECB6-0FB6-00D0-7A0E1E14103C}"/>
              </a:ext>
            </a:extLst>
          </p:cNvPr>
          <p:cNvSpPr txBox="1"/>
          <p:nvPr/>
        </p:nvSpPr>
        <p:spPr>
          <a:xfrm>
            <a:off x="782018" y="5591298"/>
            <a:ext cx="3735662"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www.tax.ny.gov/volunteer</a:t>
            </a:r>
            <a:r>
              <a:rPr lang="en-US" sz="2000" dirty="0">
                <a:latin typeface="Proxima Nova Rg" panose="02000506030000020004" pitchFamily="50" charset="0"/>
              </a:rPr>
              <a:t>  </a:t>
            </a:r>
          </a:p>
        </p:txBody>
      </p:sp>
      <p:pic>
        <p:nvPicPr>
          <p:cNvPr id="6" name="Graphic 5">
            <a:extLst>
              <a:ext uri="{FF2B5EF4-FFF2-40B4-BE49-F238E27FC236}">
                <a16:creationId xmlns:a16="http://schemas.microsoft.com/office/drawing/2014/main" id="{FE583F59-4CC0-D9FF-95B7-6DEE2EA19D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6881" y="5519727"/>
            <a:ext cx="629615" cy="629615"/>
          </a:xfrm>
          <a:prstGeom prst="rect">
            <a:avLst/>
          </a:prstGeom>
        </p:spPr>
      </p:pic>
      <p:pic>
        <p:nvPicPr>
          <p:cNvPr id="4" name="Picture 3" descr="Graphical user interface, text, application&#10;&#10;AI-generated content may be incorrect.">
            <a:extLst>
              <a:ext uri="{FF2B5EF4-FFF2-40B4-BE49-F238E27FC236}">
                <a16:creationId xmlns:a16="http://schemas.microsoft.com/office/drawing/2014/main" id="{D4615ED3-5AB2-D92C-E86F-0DB7C37B8570}"/>
              </a:ext>
            </a:extLst>
          </p:cNvPr>
          <p:cNvPicPr>
            <a:picLocks noChangeAspect="1"/>
          </p:cNvPicPr>
          <p:nvPr/>
        </p:nvPicPr>
        <p:blipFill>
          <a:blip r:embed="rId7">
            <a:extLst>
              <a:ext uri="{28A0092B-C50C-407E-A947-70E740481C1C}">
                <a14:useLocalDpi xmlns:a14="http://schemas.microsoft.com/office/drawing/2010/main" val="0"/>
              </a:ext>
            </a:extLst>
          </a:blip>
          <a:srcRect b="8510"/>
          <a:stretch/>
        </p:blipFill>
        <p:spPr>
          <a:xfrm>
            <a:off x="2614293" y="992703"/>
            <a:ext cx="6963411" cy="3846633"/>
          </a:xfrm>
          <a:prstGeom prst="rect">
            <a:avLst/>
          </a:prstGeom>
        </p:spPr>
      </p:pic>
    </p:spTree>
    <p:extLst>
      <p:ext uri="{BB962C8B-B14F-4D97-AF65-F5344CB8AC3E}">
        <p14:creationId xmlns:p14="http://schemas.microsoft.com/office/powerpoint/2010/main" val="3564378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6F5AE-46BE-B170-3FF1-ABB36714F300}"/>
              </a:ext>
            </a:extLst>
          </p:cNvPr>
          <p:cNvSpPr>
            <a:spLocks noGrp="1"/>
          </p:cNvSpPr>
          <p:nvPr>
            <p:ph type="title"/>
          </p:nvPr>
        </p:nvSpPr>
        <p:spPr/>
        <p:txBody>
          <a:bodyPr/>
          <a:lstStyle/>
          <a:p>
            <a:r>
              <a:rPr lang="en-US" dirty="0"/>
              <a:t>Volunteer Packets and Forms </a:t>
            </a:r>
          </a:p>
        </p:txBody>
      </p:sp>
      <p:sp>
        <p:nvSpPr>
          <p:cNvPr id="3" name="Text Placeholder 2">
            <a:extLst>
              <a:ext uri="{FF2B5EF4-FFF2-40B4-BE49-F238E27FC236}">
                <a16:creationId xmlns:a16="http://schemas.microsoft.com/office/drawing/2014/main" id="{CDE28C8A-48F1-6DDE-265A-A3A6EB24EBE5}"/>
              </a:ext>
            </a:extLst>
          </p:cNvPr>
          <p:cNvSpPr>
            <a:spLocks noGrp="1"/>
          </p:cNvSpPr>
          <p:nvPr>
            <p:ph type="body" sz="quarter" idx="11"/>
          </p:nvPr>
        </p:nvSpPr>
        <p:spPr>
          <a:xfrm>
            <a:off x="617693" y="1292663"/>
            <a:ext cx="9318044" cy="503021"/>
          </a:xfrm>
        </p:spPr>
        <p:txBody>
          <a:bodyPr/>
          <a:lstStyle/>
          <a:p>
            <a:r>
              <a:rPr lang="en-US" dirty="0"/>
              <a:t>Request volunteer packets and forms: </a:t>
            </a:r>
          </a:p>
        </p:txBody>
      </p:sp>
      <p:sp>
        <p:nvSpPr>
          <p:cNvPr id="4" name="Text Placeholder 3">
            <a:extLst>
              <a:ext uri="{FF2B5EF4-FFF2-40B4-BE49-F238E27FC236}">
                <a16:creationId xmlns:a16="http://schemas.microsoft.com/office/drawing/2014/main" id="{36C7A0FB-B27B-AF52-3775-C63D852E097B}"/>
              </a:ext>
            </a:extLst>
          </p:cNvPr>
          <p:cNvSpPr>
            <a:spLocks noGrp="1"/>
          </p:cNvSpPr>
          <p:nvPr>
            <p:ph type="body" sz="quarter" idx="12"/>
          </p:nvPr>
        </p:nvSpPr>
        <p:spPr>
          <a:xfrm>
            <a:off x="617693" y="1795684"/>
            <a:ext cx="9964814" cy="3530696"/>
          </a:xfrm>
        </p:spPr>
        <p:txBody>
          <a:bodyPr/>
          <a:lstStyle/>
          <a:p>
            <a:r>
              <a:rPr lang="en-US" b="1" dirty="0"/>
              <a:t>Send requests to</a:t>
            </a:r>
            <a:r>
              <a:rPr lang="en-US" dirty="0"/>
              <a:t>: </a:t>
            </a:r>
            <a:r>
              <a:rPr lang="en-US" dirty="0">
                <a:solidFill>
                  <a:schemeClr val="tx1">
                    <a:lumMod val="95000"/>
                    <a:lumOff val="5000"/>
                  </a:schemeClr>
                </a:solidFill>
              </a:rPr>
              <a:t>taxpartners@tax.ny.gov </a:t>
            </a:r>
          </a:p>
          <a:p>
            <a:r>
              <a:rPr lang="en-US" b="1" dirty="0">
                <a:solidFill>
                  <a:schemeClr val="tx1">
                    <a:lumMod val="95000"/>
                    <a:lumOff val="5000"/>
                  </a:schemeClr>
                </a:solidFill>
              </a:rPr>
              <a:t>Include the following information</a:t>
            </a:r>
            <a:r>
              <a:rPr lang="en-US" dirty="0">
                <a:solidFill>
                  <a:schemeClr val="tx1">
                    <a:lumMod val="95000"/>
                    <a:lumOff val="5000"/>
                  </a:schemeClr>
                </a:solidFill>
              </a:rPr>
              <a:t>: </a:t>
            </a:r>
          </a:p>
          <a:p>
            <a:pPr lvl="1">
              <a:spcBef>
                <a:spcPts val="600"/>
              </a:spcBef>
            </a:pPr>
            <a:r>
              <a:rPr lang="en-US" dirty="0"/>
              <a:t>Your name, email, and address (physical addresses only, no PO boxes)</a:t>
            </a:r>
          </a:p>
          <a:p>
            <a:pPr lvl="1">
              <a:spcBef>
                <a:spcPts val="1000"/>
              </a:spcBef>
            </a:pPr>
            <a:r>
              <a:rPr lang="en-US" dirty="0"/>
              <a:t>Number of </a:t>
            </a:r>
            <a:r>
              <a:rPr lang="en-US" i="1" dirty="0"/>
              <a:t>2025 Free Filing Assistance Volunteer Packets</a:t>
            </a:r>
            <a:r>
              <a:rPr lang="en-US" b="1" i="1" dirty="0"/>
              <a:t> </a:t>
            </a:r>
            <a:r>
              <a:rPr lang="en-US" dirty="0"/>
              <a:t>(5 maximum)</a:t>
            </a:r>
          </a:p>
          <a:p>
            <a:pPr lvl="1">
              <a:spcBef>
                <a:spcPts val="1000"/>
              </a:spcBef>
            </a:pPr>
            <a:r>
              <a:rPr lang="en-US" dirty="0"/>
              <a:t>Form type and quantity (TP-301 and NYC-210 only)</a:t>
            </a:r>
          </a:p>
          <a:p>
            <a:pPr marL="64008" indent="0">
              <a:buNone/>
            </a:pPr>
            <a:endParaRPr lang="en-US" dirty="0">
              <a:solidFill>
                <a:srgbClr val="0B5D66"/>
              </a:solidFill>
            </a:endParaRPr>
          </a:p>
        </p:txBody>
      </p:sp>
    </p:spTree>
    <p:extLst>
      <p:ext uri="{BB962C8B-B14F-4D97-AF65-F5344CB8AC3E}">
        <p14:creationId xmlns:p14="http://schemas.microsoft.com/office/powerpoint/2010/main" val="230793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E435D-694F-FCF2-6E76-8E0EF941D1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E11CA-19A4-C124-2C52-D7DB48BF9E0F}"/>
              </a:ext>
            </a:extLst>
          </p:cNvPr>
          <p:cNvSpPr>
            <a:spLocks noGrp="1"/>
          </p:cNvSpPr>
          <p:nvPr>
            <p:ph type="title"/>
          </p:nvPr>
        </p:nvSpPr>
        <p:spPr/>
        <p:txBody>
          <a:bodyPr/>
          <a:lstStyle/>
          <a:p>
            <a:r>
              <a:rPr lang="en-US" dirty="0"/>
              <a:t>2025 Volunteer Packet </a:t>
            </a:r>
          </a:p>
        </p:txBody>
      </p:sp>
      <p:sp>
        <p:nvSpPr>
          <p:cNvPr id="7" name="Slide Number Placeholder 5">
            <a:extLst>
              <a:ext uri="{FF2B5EF4-FFF2-40B4-BE49-F238E27FC236}">
                <a16:creationId xmlns:a16="http://schemas.microsoft.com/office/drawing/2014/main" id="{7D7C801E-36E8-F291-960B-FEF8293B26EB}"/>
              </a:ext>
            </a:extLst>
          </p:cNvPr>
          <p:cNvSpPr>
            <a:spLocks noGrp="1"/>
          </p:cNvSpPr>
          <p:nvPr>
            <p:ph type="sldNum" sz="quarter" idx="4"/>
          </p:nvPr>
        </p:nvSpPr>
        <p:spPr>
          <a:xfrm>
            <a:off x="11629346" y="6477296"/>
            <a:ext cx="347663" cy="328612"/>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rgbClr val="0B5D66"/>
                </a:solidFill>
                <a:latin typeface="Proxima Nova Rg"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317804-2B15-4392-BEB3-6A8B4151AEB9}" type="slidenum">
              <a:rPr lang="en-US" smtClean="0"/>
              <a:pPr/>
              <a:t>17</a:t>
            </a:fld>
            <a:endParaRPr lang="en-US" dirty="0"/>
          </a:p>
        </p:txBody>
      </p:sp>
      <p:sp>
        <p:nvSpPr>
          <p:cNvPr id="6" name="Text Placeholder 3">
            <a:extLst>
              <a:ext uri="{FF2B5EF4-FFF2-40B4-BE49-F238E27FC236}">
                <a16:creationId xmlns:a16="http://schemas.microsoft.com/office/drawing/2014/main" id="{5E5BD4E6-B194-DE45-E876-ADBF062818D3}"/>
              </a:ext>
            </a:extLst>
          </p:cNvPr>
          <p:cNvSpPr txBox="1">
            <a:spLocks/>
          </p:cNvSpPr>
          <p:nvPr/>
        </p:nvSpPr>
        <p:spPr>
          <a:xfrm>
            <a:off x="617693" y="2008614"/>
            <a:ext cx="9964814" cy="4103648"/>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IT-201, </a:t>
            </a:r>
            <a:r>
              <a:rPr lang="en-US" i="1" dirty="0"/>
              <a:t>Full-Year Resident Income Tax Return packet for New York State, New York City, Yonkers and MCTMT</a:t>
            </a:r>
          </a:p>
          <a:p>
            <a:r>
              <a:rPr lang="en-US" dirty="0"/>
              <a:t>Form IT-196, </a:t>
            </a:r>
            <a:r>
              <a:rPr lang="en-US" i="1" dirty="0"/>
              <a:t>New York Resident, Nonresident, and Part-Year Resident Itemized Deductions</a:t>
            </a:r>
          </a:p>
          <a:p>
            <a:r>
              <a:rPr lang="en-US" dirty="0"/>
              <a:t>IT-225, </a:t>
            </a:r>
            <a:r>
              <a:rPr lang="en-US" i="1" dirty="0"/>
              <a:t>New York State Modifications</a:t>
            </a:r>
          </a:p>
          <a:p>
            <a:r>
              <a:rPr lang="en-US" dirty="0"/>
              <a:t>IT-195, </a:t>
            </a:r>
            <a:r>
              <a:rPr lang="en-US" i="1" dirty="0"/>
              <a:t>Allocation of Refund</a:t>
            </a:r>
            <a:endParaRPr lang="en-US" dirty="0"/>
          </a:p>
          <a:p>
            <a:r>
              <a:rPr lang="en-US" dirty="0"/>
              <a:t>IT-227,</a:t>
            </a:r>
            <a:r>
              <a:rPr lang="en-US" i="1" dirty="0"/>
              <a:t> New York State Voluntary Contributions</a:t>
            </a:r>
          </a:p>
          <a:p>
            <a:r>
              <a:rPr lang="en-US" dirty="0"/>
              <a:t>IT-214, </a:t>
            </a:r>
            <a:r>
              <a:rPr lang="en-US" i="1" dirty="0"/>
              <a:t>Claim for Real Property Tax Credit for Homeowners and Renters</a:t>
            </a:r>
          </a:p>
          <a:p>
            <a:endParaRPr lang="en-US" dirty="0">
              <a:solidFill>
                <a:srgbClr val="0B5D66"/>
              </a:solidFill>
            </a:endParaRPr>
          </a:p>
        </p:txBody>
      </p:sp>
      <p:sp>
        <p:nvSpPr>
          <p:cNvPr id="8" name="Text Placeholder 2">
            <a:extLst>
              <a:ext uri="{FF2B5EF4-FFF2-40B4-BE49-F238E27FC236}">
                <a16:creationId xmlns:a16="http://schemas.microsoft.com/office/drawing/2014/main" id="{64C4F2A0-88DE-1B33-4550-9242E7BCD121}"/>
              </a:ext>
            </a:extLst>
          </p:cNvPr>
          <p:cNvSpPr>
            <a:spLocks noGrp="1"/>
          </p:cNvSpPr>
          <p:nvPr>
            <p:ph type="body" sz="quarter" idx="11"/>
          </p:nvPr>
        </p:nvSpPr>
        <p:spPr>
          <a:xfrm>
            <a:off x="617693" y="1137425"/>
            <a:ext cx="7790327" cy="658260"/>
          </a:xfrm>
        </p:spPr>
        <p:txBody>
          <a:bodyPr/>
          <a:lstStyle/>
          <a:p>
            <a:r>
              <a:rPr lang="en-US" dirty="0"/>
              <a:t>Volunteer Packets will include the following forms and instructions: </a:t>
            </a:r>
          </a:p>
        </p:txBody>
      </p:sp>
    </p:spTree>
    <p:extLst>
      <p:ext uri="{BB962C8B-B14F-4D97-AF65-F5344CB8AC3E}">
        <p14:creationId xmlns:p14="http://schemas.microsoft.com/office/powerpoint/2010/main" val="3118037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FB958-1EE1-4AC7-89D5-EC3AE82587E4}"/>
              </a:ext>
            </a:extLst>
          </p:cNvPr>
          <p:cNvSpPr>
            <a:spLocks noGrp="1"/>
          </p:cNvSpPr>
          <p:nvPr>
            <p:ph type="title"/>
          </p:nvPr>
        </p:nvSpPr>
        <p:spPr/>
        <p:txBody>
          <a:bodyPr/>
          <a:lstStyle/>
          <a:p>
            <a:r>
              <a:rPr lang="en-US" dirty="0"/>
              <a:t>2025 Volunteer Packet </a:t>
            </a:r>
          </a:p>
        </p:txBody>
      </p:sp>
      <p:sp>
        <p:nvSpPr>
          <p:cNvPr id="6" name="Text Placeholder 2">
            <a:extLst>
              <a:ext uri="{FF2B5EF4-FFF2-40B4-BE49-F238E27FC236}">
                <a16:creationId xmlns:a16="http://schemas.microsoft.com/office/drawing/2014/main" id="{17CF44FF-154E-7268-D05F-562299A79D81}"/>
              </a:ext>
            </a:extLst>
          </p:cNvPr>
          <p:cNvSpPr>
            <a:spLocks noGrp="1"/>
          </p:cNvSpPr>
          <p:nvPr>
            <p:ph type="body" sz="quarter" idx="11"/>
          </p:nvPr>
        </p:nvSpPr>
        <p:spPr>
          <a:xfrm>
            <a:off x="617538" y="1068566"/>
            <a:ext cx="7712423" cy="646887"/>
          </a:xfrm>
        </p:spPr>
        <p:txBody>
          <a:bodyPr/>
          <a:lstStyle/>
          <a:p>
            <a:r>
              <a:rPr lang="en-US" dirty="0"/>
              <a:t>Volunteer Packets will include the following forms and instructions: </a:t>
            </a:r>
          </a:p>
        </p:txBody>
      </p:sp>
      <p:sp>
        <p:nvSpPr>
          <p:cNvPr id="7" name="Text Placeholder 3">
            <a:extLst>
              <a:ext uri="{FF2B5EF4-FFF2-40B4-BE49-F238E27FC236}">
                <a16:creationId xmlns:a16="http://schemas.microsoft.com/office/drawing/2014/main" id="{1048D301-7715-FC21-96DD-8B55D2298F4D}"/>
              </a:ext>
            </a:extLst>
          </p:cNvPr>
          <p:cNvSpPr txBox="1">
            <a:spLocks noGrp="1"/>
          </p:cNvSpPr>
          <p:nvPr>
            <p:ph type="body" sz="quarter" idx="12"/>
          </p:nvPr>
        </p:nvSpPr>
        <p:spPr>
          <a:xfrm>
            <a:off x="723900" y="1882606"/>
            <a:ext cx="9848850" cy="4192858"/>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dirty="0"/>
              <a:t>Form IT-270, </a:t>
            </a:r>
            <a:r>
              <a:rPr lang="en-US" i="1" dirty="0"/>
              <a:t>New York City Income Tax Elimination Credit</a:t>
            </a:r>
          </a:p>
          <a:p>
            <a:pPr>
              <a:spcBef>
                <a:spcPts val="1200"/>
              </a:spcBef>
            </a:pPr>
            <a:r>
              <a:rPr lang="en-US" spc="-50" dirty="0"/>
              <a:t>IT-268, </a:t>
            </a:r>
            <a:r>
              <a:rPr lang="en-US" i="1" spc="-50" dirty="0"/>
              <a:t>Central Business District Toll Credit </a:t>
            </a:r>
          </a:p>
          <a:p>
            <a:pPr>
              <a:spcBef>
                <a:spcPts val="1200"/>
              </a:spcBef>
            </a:pPr>
            <a:r>
              <a:rPr lang="en-US" spc="-50" dirty="0"/>
              <a:t>NYC-210 and NYC-210-I, </a:t>
            </a:r>
            <a:r>
              <a:rPr lang="en-US" i="1" spc="-50" dirty="0"/>
              <a:t>Claim for New York City School Tax Credit </a:t>
            </a:r>
          </a:p>
          <a:p>
            <a:pPr lvl="0">
              <a:spcBef>
                <a:spcPts val="1200"/>
              </a:spcBef>
            </a:pPr>
            <a:r>
              <a:rPr lang="en-US" dirty="0"/>
              <a:t>DTF-215, </a:t>
            </a:r>
            <a:r>
              <a:rPr lang="en-US" i="1" dirty="0"/>
              <a:t>The Earned Income Tax Credit - Recordkeeping Suggestions for Self-employed Persons</a:t>
            </a:r>
          </a:p>
          <a:p>
            <a:pPr>
              <a:spcBef>
                <a:spcPts val="1200"/>
              </a:spcBef>
            </a:pPr>
            <a:r>
              <a:rPr lang="en-US" spc="-50" dirty="0"/>
              <a:t>TP-301, </a:t>
            </a:r>
            <a:r>
              <a:rPr lang="en-US" i="1" spc="-50" dirty="0"/>
              <a:t>Income Tax Worksheet</a:t>
            </a:r>
          </a:p>
          <a:p>
            <a:pPr marL="64008" indent="0">
              <a:spcBef>
                <a:spcPts val="1200"/>
              </a:spcBef>
              <a:buNone/>
            </a:pPr>
            <a:r>
              <a:rPr lang="en-US" b="1" dirty="0">
                <a:solidFill>
                  <a:srgbClr val="0B5D66"/>
                </a:solidFill>
              </a:rPr>
              <a:t>Note</a:t>
            </a:r>
            <a:r>
              <a:rPr lang="en-US" dirty="0">
                <a:solidFill>
                  <a:srgbClr val="0B5D66"/>
                </a:solidFill>
              </a:rPr>
              <a:t>: </a:t>
            </a:r>
            <a:r>
              <a:rPr lang="en-US" dirty="0"/>
              <a:t>additional supplies of some forms are available by mail during</a:t>
            </a:r>
            <a:br>
              <a:rPr lang="en-US" dirty="0"/>
            </a:br>
            <a:r>
              <a:rPr lang="en-US" dirty="0"/>
              <a:t>the filing season by emailing </a:t>
            </a:r>
            <a:r>
              <a:rPr lang="en-US" b="1" i="1" dirty="0">
                <a:solidFill>
                  <a:srgbClr val="0B5D66"/>
                </a:solidFill>
              </a:rPr>
              <a:t>NYStax.SpecReq@tax.ny.gov</a:t>
            </a:r>
            <a:r>
              <a:rPr lang="en-US" dirty="0"/>
              <a:t>. </a:t>
            </a:r>
          </a:p>
          <a:p>
            <a:endParaRPr lang="en-US" dirty="0">
              <a:solidFill>
                <a:srgbClr val="0B5D66"/>
              </a:solidFill>
            </a:endParaRPr>
          </a:p>
        </p:txBody>
      </p:sp>
    </p:spTree>
    <p:extLst>
      <p:ext uri="{BB962C8B-B14F-4D97-AF65-F5344CB8AC3E}">
        <p14:creationId xmlns:p14="http://schemas.microsoft.com/office/powerpoint/2010/main" val="681432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837A5-0DC7-D941-EE97-D53AD07BDD5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304C1B8-B56D-999B-BC92-479E6414FF4E}"/>
              </a:ext>
            </a:extLst>
          </p:cNvPr>
          <p:cNvSpPr>
            <a:spLocks noGrp="1"/>
          </p:cNvSpPr>
          <p:nvPr>
            <p:ph type="title"/>
          </p:nvPr>
        </p:nvSpPr>
        <p:spPr/>
        <p:txBody>
          <a:bodyPr/>
          <a:lstStyle/>
          <a:p>
            <a:r>
              <a:rPr lang="en-US" dirty="0"/>
              <a:t>NYS Income Tax Worksheet: Form TP-301</a:t>
            </a:r>
          </a:p>
        </p:txBody>
      </p:sp>
      <p:sp>
        <p:nvSpPr>
          <p:cNvPr id="8" name="Text Placeholder 7">
            <a:extLst>
              <a:ext uri="{FF2B5EF4-FFF2-40B4-BE49-F238E27FC236}">
                <a16:creationId xmlns:a16="http://schemas.microsoft.com/office/drawing/2014/main" id="{EC1352A5-27D5-91D6-5D91-15B72BDD4098}"/>
              </a:ext>
            </a:extLst>
          </p:cNvPr>
          <p:cNvSpPr>
            <a:spLocks noGrp="1"/>
          </p:cNvSpPr>
          <p:nvPr>
            <p:ph type="body" sz="quarter" idx="12"/>
          </p:nvPr>
        </p:nvSpPr>
        <p:spPr>
          <a:xfrm>
            <a:off x="617693" y="1387366"/>
            <a:ext cx="5152486" cy="4511566"/>
          </a:xfrm>
        </p:spPr>
        <p:txBody>
          <a:bodyPr/>
          <a:lstStyle/>
          <a:p>
            <a:pPr marL="64008" indent="0">
              <a:buNone/>
            </a:pPr>
            <a:r>
              <a:rPr lang="en-US" dirty="0"/>
              <a:t>List all the items that are New York state specifics that would not automatically carry forward from the federal return:  </a:t>
            </a:r>
          </a:p>
          <a:p>
            <a:r>
              <a:rPr lang="en-US" b="1" dirty="0"/>
              <a:t>Additions</a:t>
            </a:r>
            <a:r>
              <a:rPr lang="en-US" dirty="0"/>
              <a:t> such as state retirement contributions</a:t>
            </a:r>
          </a:p>
          <a:p>
            <a:r>
              <a:rPr lang="en-US" b="1" dirty="0"/>
              <a:t>Subtractions</a:t>
            </a:r>
            <a:r>
              <a:rPr lang="en-US" dirty="0"/>
              <a:t> such as Private and Public employee pension exclusions</a:t>
            </a:r>
          </a:p>
          <a:p>
            <a:r>
              <a:rPr lang="en-US" b="1" dirty="0"/>
              <a:t>Credits</a:t>
            </a:r>
            <a:r>
              <a:rPr lang="en-US" dirty="0"/>
              <a:t> that apply to NYS and NYC only</a:t>
            </a:r>
          </a:p>
          <a:p>
            <a:endParaRPr lang="en-US" dirty="0"/>
          </a:p>
        </p:txBody>
      </p:sp>
      <p:pic>
        <p:nvPicPr>
          <p:cNvPr id="9" name="Picture 8">
            <a:extLst>
              <a:ext uri="{FF2B5EF4-FFF2-40B4-BE49-F238E27FC236}">
                <a16:creationId xmlns:a16="http://schemas.microsoft.com/office/drawing/2014/main" id="{99C04047-AF56-E617-B609-60582D10ECFE}"/>
              </a:ext>
            </a:extLst>
          </p:cNvPr>
          <p:cNvPicPr>
            <a:picLocks noChangeAspect="1"/>
          </p:cNvPicPr>
          <p:nvPr/>
        </p:nvPicPr>
        <p:blipFill>
          <a:blip r:embed="rId3"/>
          <a:stretch>
            <a:fillRect/>
          </a:stretch>
        </p:blipFill>
        <p:spPr>
          <a:xfrm>
            <a:off x="6096000" y="803100"/>
            <a:ext cx="5989790" cy="5414352"/>
          </a:xfrm>
          <a:prstGeom prst="rect">
            <a:avLst/>
          </a:prstGeom>
        </p:spPr>
      </p:pic>
    </p:spTree>
    <p:extLst>
      <p:ext uri="{BB962C8B-B14F-4D97-AF65-F5344CB8AC3E}">
        <p14:creationId xmlns:p14="http://schemas.microsoft.com/office/powerpoint/2010/main" val="2392378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23229-99DC-172B-5E33-DD06E9FA4BC3}"/>
            </a:ext>
          </a:extLst>
        </p:cNvPr>
        <p:cNvGrpSpPr/>
        <p:nvPr/>
      </p:nvGrpSpPr>
      <p:grpSpPr>
        <a:xfrm>
          <a:off x="0" y="0"/>
          <a:ext cx="0" cy="0"/>
          <a:chOff x="0" y="0"/>
          <a:chExt cx="0" cy="0"/>
        </a:xfrm>
      </p:grpSpPr>
      <p:pic>
        <p:nvPicPr>
          <p:cNvPr id="3" name="Picture 2" descr="A city with tall buildings&#10;&#10;AI-generated content may be incorrect.">
            <a:extLst>
              <a:ext uri="{FF2B5EF4-FFF2-40B4-BE49-F238E27FC236}">
                <a16:creationId xmlns:a16="http://schemas.microsoft.com/office/drawing/2014/main" id="{68B86B0D-D68B-DD93-486F-DB21ACC35921}"/>
              </a:ext>
            </a:extLst>
          </p:cNvPr>
          <p:cNvPicPr>
            <a:picLocks noChangeAspect="1"/>
          </p:cNvPicPr>
          <p:nvPr/>
        </p:nvPicPr>
        <p:blipFill>
          <a:blip r:embed="rId3" cstate="screen">
            <a:extLst>
              <a:ext uri="{28A0092B-C50C-407E-A947-70E740481C1C}">
                <a14:useLocalDpi xmlns:a14="http://schemas.microsoft.com/office/drawing/2010/main"/>
              </a:ext>
            </a:extLst>
          </a:blip>
          <a:srcRect l="41408" t="9861" r="3883" b="8032"/>
          <a:stretch/>
        </p:blipFill>
        <p:spPr>
          <a:xfrm>
            <a:off x="6562725" y="676274"/>
            <a:ext cx="5629276" cy="5630876"/>
          </a:xfrm>
          <a:prstGeom prst="rect">
            <a:avLst/>
          </a:prstGeom>
        </p:spPr>
      </p:pic>
      <p:sp>
        <p:nvSpPr>
          <p:cNvPr id="4" name="Title 3">
            <a:extLst>
              <a:ext uri="{FF2B5EF4-FFF2-40B4-BE49-F238E27FC236}">
                <a16:creationId xmlns:a16="http://schemas.microsoft.com/office/drawing/2014/main" id="{1DDA71EF-C0B8-97BC-C8CE-039520BB9B52}"/>
              </a:ext>
            </a:extLst>
          </p:cNvPr>
          <p:cNvSpPr>
            <a:spLocks noGrp="1"/>
          </p:cNvSpPr>
          <p:nvPr>
            <p:ph type="title"/>
          </p:nvPr>
        </p:nvSpPr>
        <p:spPr/>
        <p:txBody>
          <a:bodyPr/>
          <a:lstStyle/>
          <a:p>
            <a:r>
              <a:rPr lang="en-US" dirty="0"/>
              <a:t>Our Mission</a:t>
            </a:r>
          </a:p>
        </p:txBody>
      </p:sp>
      <p:sp>
        <p:nvSpPr>
          <p:cNvPr id="6" name="Text Placeholder 5">
            <a:extLst>
              <a:ext uri="{FF2B5EF4-FFF2-40B4-BE49-F238E27FC236}">
                <a16:creationId xmlns:a16="http://schemas.microsoft.com/office/drawing/2014/main" id="{2DCB1674-AC89-846F-56AC-CE13639C9204}"/>
              </a:ext>
            </a:extLst>
          </p:cNvPr>
          <p:cNvSpPr>
            <a:spLocks noGrp="1"/>
          </p:cNvSpPr>
          <p:nvPr>
            <p:ph type="body" sz="quarter" idx="12"/>
          </p:nvPr>
        </p:nvSpPr>
        <p:spPr>
          <a:xfrm>
            <a:off x="492369" y="2792493"/>
            <a:ext cx="5427664" cy="1908166"/>
          </a:xfrm>
        </p:spPr>
        <p:txBody>
          <a:bodyPr/>
          <a:lstStyle/>
          <a:p>
            <a:pPr marL="64008" indent="0">
              <a:buNone/>
            </a:pPr>
            <a:r>
              <a:rPr lang="en-US" spc="-24" dirty="0">
                <a:solidFill>
                  <a:prstClr val="black"/>
                </a:solidFill>
              </a:rPr>
              <a:t>To efficiently collect tax revenues in support of state services and programs, </a:t>
            </a:r>
            <a:r>
              <a:rPr lang="en-US" spc="-8" dirty="0">
                <a:solidFill>
                  <a:prstClr val="black"/>
                </a:solidFill>
              </a:rPr>
              <a:t>while acting with </a:t>
            </a:r>
            <a:r>
              <a:rPr lang="en-US" b="1" spc="-8" dirty="0">
                <a:solidFill>
                  <a:srgbClr val="0B5D66"/>
                </a:solidFill>
              </a:rPr>
              <a:t>integrity</a:t>
            </a:r>
            <a:r>
              <a:rPr lang="en-US" spc="-8" dirty="0">
                <a:solidFill>
                  <a:prstClr val="black"/>
                </a:solidFill>
              </a:rPr>
              <a:t> and </a:t>
            </a:r>
            <a:r>
              <a:rPr lang="en-US" b="1" spc="-8" dirty="0">
                <a:solidFill>
                  <a:srgbClr val="0B5D66"/>
                </a:solidFill>
              </a:rPr>
              <a:t>fairness</a:t>
            </a:r>
            <a:r>
              <a:rPr lang="en-US" spc="-8" dirty="0">
                <a:solidFill>
                  <a:prstClr val="black"/>
                </a:solidFill>
              </a:rPr>
              <a:t> in the administration of the tax laws of New York State.</a:t>
            </a:r>
          </a:p>
        </p:txBody>
      </p:sp>
      <p:cxnSp>
        <p:nvCxnSpPr>
          <p:cNvPr id="31" name="Straight Connector 30">
            <a:extLst>
              <a:ext uri="{FF2B5EF4-FFF2-40B4-BE49-F238E27FC236}">
                <a16:creationId xmlns:a16="http://schemas.microsoft.com/office/drawing/2014/main" id="{9BF3407E-F54C-21C4-09ED-FAD07C2184BD}"/>
              </a:ext>
            </a:extLst>
          </p:cNvPr>
          <p:cNvCxnSpPr>
            <a:cxnSpLocks/>
          </p:cNvCxnSpPr>
          <p:nvPr/>
        </p:nvCxnSpPr>
        <p:spPr>
          <a:xfrm>
            <a:off x="3789947" y="2123760"/>
            <a:ext cx="1836286" cy="0"/>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pic>
        <p:nvPicPr>
          <p:cNvPr id="37" name="Graphic 36">
            <a:extLst>
              <a:ext uri="{FF2B5EF4-FFF2-40B4-BE49-F238E27FC236}">
                <a16:creationId xmlns:a16="http://schemas.microsoft.com/office/drawing/2014/main" id="{C082A3C4-B0E8-4EE9-A879-F550B75958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84989" y="1636566"/>
            <a:ext cx="1242423" cy="974388"/>
          </a:xfrm>
          <a:prstGeom prst="rect">
            <a:avLst/>
          </a:prstGeom>
        </p:spPr>
      </p:pic>
      <p:cxnSp>
        <p:nvCxnSpPr>
          <p:cNvPr id="39" name="Straight Connector 38">
            <a:extLst>
              <a:ext uri="{FF2B5EF4-FFF2-40B4-BE49-F238E27FC236}">
                <a16:creationId xmlns:a16="http://schemas.microsoft.com/office/drawing/2014/main" id="{3779954F-395A-558D-5BCF-27D3B302603C}"/>
              </a:ext>
            </a:extLst>
          </p:cNvPr>
          <p:cNvCxnSpPr>
            <a:cxnSpLocks/>
          </p:cNvCxnSpPr>
          <p:nvPr/>
        </p:nvCxnSpPr>
        <p:spPr>
          <a:xfrm>
            <a:off x="639709" y="2123760"/>
            <a:ext cx="1836286" cy="0"/>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963F5984-AD5B-2C20-12F6-D79A86D5EB84}"/>
              </a:ext>
            </a:extLst>
          </p:cNvPr>
          <p:cNvCxnSpPr>
            <a:cxnSpLocks/>
          </p:cNvCxnSpPr>
          <p:nvPr/>
        </p:nvCxnSpPr>
        <p:spPr>
          <a:xfrm>
            <a:off x="639709" y="5187855"/>
            <a:ext cx="4986524" cy="0"/>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111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7267B-7A59-4940-5C6F-0AF463AB89A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6703455-DA22-AF48-2603-1AEEE0CE9E4D}"/>
              </a:ext>
            </a:extLst>
          </p:cNvPr>
          <p:cNvPicPr>
            <a:picLocks noChangeAspect="1"/>
          </p:cNvPicPr>
          <p:nvPr/>
        </p:nvPicPr>
        <p:blipFill>
          <a:blip r:embed="rId3" cstate="screen">
            <a:extLst>
              <a:ext uri="{28A0092B-C50C-407E-A947-70E740481C1C}">
                <a14:useLocalDpi xmlns:a14="http://schemas.microsoft.com/office/drawing/2010/main"/>
              </a:ext>
            </a:extLst>
          </a:blip>
          <a:srcRect l="14475" r="14461" b="1584"/>
          <a:stretch/>
        </p:blipFill>
        <p:spPr>
          <a:xfrm>
            <a:off x="6096000" y="676274"/>
            <a:ext cx="6096000" cy="5630878"/>
          </a:xfrm>
          <a:prstGeom prst="rect">
            <a:avLst/>
          </a:prstGeom>
        </p:spPr>
      </p:pic>
      <p:sp>
        <p:nvSpPr>
          <p:cNvPr id="6" name="Title 5">
            <a:extLst>
              <a:ext uri="{FF2B5EF4-FFF2-40B4-BE49-F238E27FC236}">
                <a16:creationId xmlns:a16="http://schemas.microsoft.com/office/drawing/2014/main" id="{D4CE1D64-5B14-C176-901B-216DEEE5F70A}"/>
              </a:ext>
            </a:extLst>
          </p:cNvPr>
          <p:cNvSpPr>
            <a:spLocks noGrp="1"/>
          </p:cNvSpPr>
          <p:nvPr>
            <p:ph type="title"/>
          </p:nvPr>
        </p:nvSpPr>
        <p:spPr/>
        <p:txBody>
          <a:bodyPr/>
          <a:lstStyle/>
          <a:p>
            <a:r>
              <a:rPr lang="en-US" dirty="0"/>
              <a:t>Tax Professional Hotline</a:t>
            </a:r>
          </a:p>
        </p:txBody>
      </p:sp>
      <p:sp>
        <p:nvSpPr>
          <p:cNvPr id="8" name="Text Placeholder 7">
            <a:extLst>
              <a:ext uri="{FF2B5EF4-FFF2-40B4-BE49-F238E27FC236}">
                <a16:creationId xmlns:a16="http://schemas.microsoft.com/office/drawing/2014/main" id="{43B9DDBB-AE79-BBCB-5093-8055B133FD65}"/>
              </a:ext>
            </a:extLst>
          </p:cNvPr>
          <p:cNvSpPr>
            <a:spLocks noGrp="1"/>
          </p:cNvSpPr>
          <p:nvPr>
            <p:ph type="body" sz="quarter" idx="12"/>
          </p:nvPr>
        </p:nvSpPr>
        <p:spPr>
          <a:xfrm>
            <a:off x="723901" y="1632889"/>
            <a:ext cx="5372099" cy="2323236"/>
          </a:xfrm>
        </p:spPr>
        <p:txBody>
          <a:bodyPr/>
          <a:lstStyle/>
          <a:p>
            <a:r>
              <a:rPr lang="en-US" dirty="0"/>
              <a:t>Available to tax professionals and volunteer preparers.</a:t>
            </a:r>
          </a:p>
          <a:p>
            <a:r>
              <a:rPr lang="en-US" dirty="0"/>
              <a:t>Limited or no wait time.</a:t>
            </a:r>
          </a:p>
          <a:p>
            <a:r>
              <a:rPr lang="en-US" dirty="0"/>
              <a:t>Experienced staff to answer</a:t>
            </a:r>
            <a:br>
              <a:rPr lang="en-US" dirty="0"/>
            </a:br>
            <a:r>
              <a:rPr lang="en-US" dirty="0"/>
              <a:t>more technical questions.</a:t>
            </a:r>
          </a:p>
          <a:p>
            <a:endParaRPr lang="en-US" dirty="0"/>
          </a:p>
        </p:txBody>
      </p:sp>
      <p:grpSp>
        <p:nvGrpSpPr>
          <p:cNvPr id="10" name="Group 9">
            <a:extLst>
              <a:ext uri="{FF2B5EF4-FFF2-40B4-BE49-F238E27FC236}">
                <a16:creationId xmlns:a16="http://schemas.microsoft.com/office/drawing/2014/main" id="{DCFD4BCF-49D5-E485-A18B-0E4DC2C01B48}"/>
              </a:ext>
            </a:extLst>
          </p:cNvPr>
          <p:cNvGrpSpPr/>
          <p:nvPr/>
        </p:nvGrpSpPr>
        <p:grpSpPr>
          <a:xfrm>
            <a:off x="617693" y="4057252"/>
            <a:ext cx="4758432" cy="1245333"/>
            <a:chOff x="482322" y="4057252"/>
            <a:chExt cx="4758432" cy="1245333"/>
          </a:xfrm>
        </p:grpSpPr>
        <p:sp>
          <p:nvSpPr>
            <p:cNvPr id="2" name="Rectangle: Rounded Corners 1">
              <a:extLst>
                <a:ext uri="{FF2B5EF4-FFF2-40B4-BE49-F238E27FC236}">
                  <a16:creationId xmlns:a16="http://schemas.microsoft.com/office/drawing/2014/main" id="{77ECCD56-575B-0CCC-DAA6-61E39FE971B1}"/>
                </a:ext>
              </a:extLst>
            </p:cNvPr>
            <p:cNvSpPr/>
            <p:nvPr/>
          </p:nvSpPr>
          <p:spPr>
            <a:xfrm>
              <a:off x="482322" y="4057252"/>
              <a:ext cx="4758432" cy="1245333"/>
            </a:xfrm>
            <a:prstGeom prst="roundRect">
              <a:avLst>
                <a:gd name="adj" fmla="val 50000"/>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100" dirty="0">
                <a:solidFill>
                  <a:schemeClr val="tx1"/>
                </a:solidFill>
                <a:latin typeface="Proxima Nova Rg" panose="02000506030000020004" pitchFamily="50" charset="0"/>
              </a:endParaRPr>
            </a:p>
          </p:txBody>
        </p:sp>
        <p:sp>
          <p:nvSpPr>
            <p:cNvPr id="3" name="TextBox 2">
              <a:extLst>
                <a:ext uri="{FF2B5EF4-FFF2-40B4-BE49-F238E27FC236}">
                  <a16:creationId xmlns:a16="http://schemas.microsoft.com/office/drawing/2014/main" id="{F7F79F40-9A77-F2B8-EAA4-E2C53941F45B}"/>
                </a:ext>
              </a:extLst>
            </p:cNvPr>
            <p:cNvSpPr txBox="1"/>
            <p:nvPr/>
          </p:nvSpPr>
          <p:spPr>
            <a:xfrm>
              <a:off x="1416819" y="4376559"/>
              <a:ext cx="3803840" cy="646331"/>
            </a:xfrm>
            <a:prstGeom prst="rect">
              <a:avLst/>
            </a:prstGeom>
            <a:noFill/>
          </p:spPr>
          <p:txBody>
            <a:bodyPr wrap="square" rtlCol="0">
              <a:spAutoFit/>
            </a:bodyPr>
            <a:lstStyle/>
            <a:p>
              <a:pPr algn="ctr"/>
              <a:r>
                <a:rPr lang="en-US" sz="3600" b="1" dirty="0">
                  <a:solidFill>
                    <a:srgbClr val="0A5D65"/>
                  </a:solidFill>
                  <a:latin typeface="Proxima Nova Rg" panose="02000506030000020004" pitchFamily="50" charset="0"/>
                </a:rPr>
                <a:t>(518) 457-5451</a:t>
              </a:r>
            </a:p>
          </p:txBody>
        </p:sp>
        <p:pic>
          <p:nvPicPr>
            <p:cNvPr id="4" name="Graphic 3">
              <a:extLst>
                <a:ext uri="{FF2B5EF4-FFF2-40B4-BE49-F238E27FC236}">
                  <a16:creationId xmlns:a16="http://schemas.microsoft.com/office/drawing/2014/main" id="{C4A73538-877C-25E3-B55E-22BA6A07BA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3781" y="4235820"/>
              <a:ext cx="887618" cy="887618"/>
            </a:xfrm>
            <a:prstGeom prst="rect">
              <a:avLst/>
            </a:prstGeom>
          </p:spPr>
        </p:pic>
      </p:grpSp>
    </p:spTree>
    <p:extLst>
      <p:ext uri="{BB962C8B-B14F-4D97-AF65-F5344CB8AC3E}">
        <p14:creationId xmlns:p14="http://schemas.microsoft.com/office/powerpoint/2010/main" val="21574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7B443-9836-24EA-9961-6554636DD2B2}"/>
            </a:ext>
          </a:extLst>
        </p:cNvPr>
        <p:cNvGrpSpPr/>
        <p:nvPr/>
      </p:nvGrpSpPr>
      <p:grpSpPr>
        <a:xfrm>
          <a:off x="0" y="0"/>
          <a:ext cx="0" cy="0"/>
          <a:chOff x="0" y="0"/>
          <a:chExt cx="0" cy="0"/>
        </a:xfrm>
      </p:grpSpPr>
      <p:pic>
        <p:nvPicPr>
          <p:cNvPr id="5" name="Picture 4" descr="Text, whiteboard&#10;&#10;AI-generated content may be incorrect.">
            <a:extLst>
              <a:ext uri="{FF2B5EF4-FFF2-40B4-BE49-F238E27FC236}">
                <a16:creationId xmlns:a16="http://schemas.microsoft.com/office/drawing/2014/main" id="{B72AFF67-04D4-6271-4D8A-FCB6C4EE55B9}"/>
              </a:ext>
            </a:extLst>
          </p:cNvPr>
          <p:cNvPicPr>
            <a:picLocks noChangeAspect="1"/>
          </p:cNvPicPr>
          <p:nvPr/>
        </p:nvPicPr>
        <p:blipFill>
          <a:blip r:embed="rId2">
            <a:extLst>
              <a:ext uri="{28A0092B-C50C-407E-A947-70E740481C1C}">
                <a14:useLocalDpi xmlns:a14="http://schemas.microsoft.com/office/drawing/2010/main" val="0"/>
              </a:ext>
            </a:extLst>
          </a:blip>
          <a:srcRect l="13168" t="5190" r="11542" b="82"/>
          <a:stretch/>
        </p:blipFill>
        <p:spPr>
          <a:xfrm>
            <a:off x="5486400" y="676274"/>
            <a:ext cx="6705600" cy="5630862"/>
          </a:xfrm>
          <a:prstGeom prst="rect">
            <a:avLst/>
          </a:prstGeom>
        </p:spPr>
      </p:pic>
      <p:sp>
        <p:nvSpPr>
          <p:cNvPr id="45" name="Title 5">
            <a:extLst>
              <a:ext uri="{FF2B5EF4-FFF2-40B4-BE49-F238E27FC236}">
                <a16:creationId xmlns:a16="http://schemas.microsoft.com/office/drawing/2014/main" id="{F22CDF1E-FD20-81F3-19E6-18A66D516765}"/>
              </a:ext>
            </a:extLst>
          </p:cNvPr>
          <p:cNvSpPr>
            <a:spLocks noGrp="1"/>
          </p:cNvSpPr>
          <p:nvPr>
            <p:ph type="title"/>
          </p:nvPr>
        </p:nvSpPr>
        <p:spPr/>
        <p:txBody>
          <a:bodyPr/>
          <a:lstStyle/>
          <a:p>
            <a:r>
              <a:rPr lang="en-US" dirty="0"/>
              <a:t>Tax Due Date</a:t>
            </a:r>
          </a:p>
        </p:txBody>
      </p:sp>
      <p:grpSp>
        <p:nvGrpSpPr>
          <p:cNvPr id="51" name="Group 50">
            <a:extLst>
              <a:ext uri="{FF2B5EF4-FFF2-40B4-BE49-F238E27FC236}">
                <a16:creationId xmlns:a16="http://schemas.microsoft.com/office/drawing/2014/main" id="{F1FBF11A-4727-2430-F59B-825F211FEA00}"/>
              </a:ext>
            </a:extLst>
          </p:cNvPr>
          <p:cNvGrpSpPr/>
          <p:nvPr/>
        </p:nvGrpSpPr>
        <p:grpSpPr>
          <a:xfrm>
            <a:off x="0" y="2013533"/>
            <a:ext cx="5486400" cy="2632151"/>
            <a:chOff x="0" y="1611877"/>
            <a:chExt cx="5486400" cy="2632151"/>
          </a:xfrm>
        </p:grpSpPr>
        <p:sp>
          <p:nvSpPr>
            <p:cNvPr id="43" name="Content Placeholder 5">
              <a:extLst>
                <a:ext uri="{FF2B5EF4-FFF2-40B4-BE49-F238E27FC236}">
                  <a16:creationId xmlns:a16="http://schemas.microsoft.com/office/drawing/2014/main" id="{04F72456-3036-5768-4CA7-2A59914CEDC4}"/>
                </a:ext>
              </a:extLst>
            </p:cNvPr>
            <p:cNvSpPr txBox="1">
              <a:spLocks/>
            </p:cNvSpPr>
            <p:nvPr/>
          </p:nvSpPr>
          <p:spPr>
            <a:xfrm>
              <a:off x="0" y="2512356"/>
              <a:ext cx="5486400" cy="1387617"/>
            </a:xfrm>
            <a:prstGeom prst="rect">
              <a:avLst/>
            </a:prstGeom>
          </p:spPr>
          <p:txBody>
            <a:bodyPr vert="horz" lIns="87918" tIns="43959" rIns="87918" bIns="43959" rtlCol="0">
              <a:noAutofit/>
            </a:bodyPr>
            <a:lstStyle>
              <a:lvl1pPr marL="439577" indent="-439577" algn="l" defTabSz="1172205" rtl="0" eaLnBrk="1" latinLnBrk="0" hangingPunct="1">
                <a:spcBef>
                  <a:spcPts val="1539"/>
                </a:spcBef>
                <a:buClr>
                  <a:schemeClr val="tx2"/>
                </a:buClr>
                <a:buSzPct val="125000"/>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52416" indent="-366314" algn="l" defTabSz="1172205" rtl="0" eaLnBrk="1" latinLnBrk="0" hangingPunct="1">
                <a:spcBef>
                  <a:spcPts val="769"/>
                </a:spcBef>
                <a:buClr>
                  <a:schemeClr val="tx2"/>
                </a:buClr>
                <a:buSzPct val="110000"/>
                <a:buFont typeface="Arial" panose="020B0604020202020204" pitchFamily="34" charset="0"/>
                <a:buChar char="•"/>
                <a:defRPr lang="en-US" sz="2933" kern="1200">
                  <a:solidFill>
                    <a:schemeClr val="tx1"/>
                  </a:solidFill>
                  <a:latin typeface="Arial" panose="020B0604020202020204" pitchFamily="34" charset="0"/>
                  <a:ea typeface="+mn-ea"/>
                  <a:cs typeface="Arial" panose="020B0604020202020204" pitchFamily="34" charset="0"/>
                </a:defRPr>
              </a:lvl2pPr>
              <a:lvl3pPr marL="1540555" indent="-368349" algn="l" defTabSz="1172205" rtl="0" eaLnBrk="1" latinLnBrk="0" hangingPunct="1">
                <a:spcBef>
                  <a:spcPts val="1025"/>
                </a:spcBef>
                <a:buClr>
                  <a:schemeClr val="tx2"/>
                </a:buClr>
                <a:buFont typeface="Arial" panose="020B0604020202020204" pitchFamily="34" charset="0"/>
                <a:buChar char="−"/>
                <a:defRPr lang="en-US" sz="2667" kern="1200">
                  <a:solidFill>
                    <a:schemeClr val="tx1"/>
                  </a:solidFill>
                  <a:latin typeface="Arial" panose="020B0604020202020204" pitchFamily="34" charset="0"/>
                  <a:ea typeface="+mn-ea"/>
                  <a:cs typeface="Arial" panose="020B0604020202020204" pitchFamily="34" charset="0"/>
                </a:defRPr>
              </a:lvl3pPr>
              <a:lvl4pPr marL="2051358" indent="-293051" algn="l" defTabSz="1172205" rtl="0" eaLnBrk="1" latinLnBrk="0" hangingPunct="1">
                <a:spcBef>
                  <a:spcPts val="769"/>
                </a:spcBef>
                <a:buClr>
                  <a:schemeClr val="tx2"/>
                </a:buClr>
                <a:buSzPct val="85000"/>
                <a:buFont typeface="Arial" panose="020B0604020202020204" pitchFamily="34" charset="0"/>
                <a:buChar char="&gt;"/>
                <a:defRPr lang="en-US" sz="2667" kern="1200">
                  <a:solidFill>
                    <a:schemeClr val="tx1"/>
                  </a:solidFill>
                  <a:latin typeface="Arial" panose="020B0604020202020204" pitchFamily="34" charset="0"/>
                  <a:ea typeface="+mn-ea"/>
                  <a:cs typeface="Arial" panose="020B0604020202020204" pitchFamily="34" charset="0"/>
                </a:defRPr>
              </a:lvl4pPr>
              <a:lvl5pPr marL="2637461" indent="-293051" algn="l" defTabSz="1172205" rtl="0" eaLnBrk="1" latinLnBrk="0" hangingPunct="1">
                <a:spcBef>
                  <a:spcPts val="385"/>
                </a:spcBef>
                <a:buClr>
                  <a:schemeClr val="tx2"/>
                </a:buClr>
                <a:buFont typeface="Arial" panose="020B0604020202020204" pitchFamily="34" charset="0"/>
                <a:buChar char="»"/>
                <a:defRPr lang="en-US" sz="2267" kern="1200">
                  <a:solidFill>
                    <a:schemeClr val="tx1"/>
                  </a:solidFill>
                  <a:latin typeface="Arial" panose="020B0604020202020204" pitchFamily="34" charset="0"/>
                  <a:ea typeface="+mn-ea"/>
                  <a:cs typeface="Arial" panose="020B0604020202020204" pitchFamily="34" charset="0"/>
                </a:defRPr>
              </a:lvl5pPr>
              <a:lvl6pPr marL="3223563"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809666"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395769"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4981870"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gn="ctr">
                <a:spcBef>
                  <a:spcPts val="1333"/>
                </a:spcBef>
                <a:buNone/>
              </a:pPr>
              <a:r>
                <a:rPr lang="en-US" dirty="0">
                  <a:latin typeface="Proxima Nova Rg" panose="02000506030000020004" pitchFamily="50" charset="0"/>
                </a:rPr>
                <a:t>Taxes are due:</a:t>
              </a:r>
              <a:br>
                <a:rPr lang="en-US" dirty="0">
                  <a:latin typeface="Proxima Nova Rg" panose="02000506030000020004" pitchFamily="50" charset="0"/>
                </a:rPr>
              </a:br>
              <a:r>
                <a:rPr lang="en-US" sz="4800" b="1" dirty="0">
                  <a:solidFill>
                    <a:srgbClr val="0B5D66"/>
                  </a:solidFill>
                  <a:latin typeface="Proxima Nova Rg" panose="02000506030000020004" pitchFamily="50" charset="0"/>
                </a:rPr>
                <a:t>April 15, 2026</a:t>
              </a:r>
              <a:endParaRPr lang="en-US" sz="4800" b="1" spc="-67" dirty="0">
                <a:solidFill>
                  <a:srgbClr val="0B5D66"/>
                </a:solidFill>
                <a:latin typeface="Proxima Nova Rg" panose="02000506030000020004" pitchFamily="50" charset="0"/>
              </a:endParaRPr>
            </a:p>
          </p:txBody>
        </p:sp>
        <p:pic>
          <p:nvPicPr>
            <p:cNvPr id="9" name="Graphic 8">
              <a:extLst>
                <a:ext uri="{FF2B5EF4-FFF2-40B4-BE49-F238E27FC236}">
                  <a16:creationId xmlns:a16="http://schemas.microsoft.com/office/drawing/2014/main" id="{4D34E916-6383-581D-940E-1256707F0B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90439" y="1611877"/>
              <a:ext cx="659876" cy="659876"/>
            </a:xfrm>
            <a:prstGeom prst="rect">
              <a:avLst/>
            </a:prstGeom>
          </p:spPr>
        </p:pic>
        <p:cxnSp>
          <p:nvCxnSpPr>
            <p:cNvPr id="44" name="Straight Connector 43">
              <a:extLst>
                <a:ext uri="{FF2B5EF4-FFF2-40B4-BE49-F238E27FC236}">
                  <a16:creationId xmlns:a16="http://schemas.microsoft.com/office/drawing/2014/main" id="{AC0AC6CF-796B-4165-F358-D15778D8D5A9}"/>
                </a:ext>
              </a:extLst>
            </p:cNvPr>
            <p:cNvCxnSpPr>
              <a:cxnSpLocks/>
            </p:cNvCxnSpPr>
            <p:nvPr/>
          </p:nvCxnSpPr>
          <p:spPr>
            <a:xfrm>
              <a:off x="3223279" y="1941815"/>
              <a:ext cx="1572457"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0B3C1F07-7C4F-2B86-91C7-B3B0EF18EE12}"/>
                </a:ext>
              </a:extLst>
            </p:cNvPr>
            <p:cNvCxnSpPr>
              <a:cxnSpLocks/>
            </p:cNvCxnSpPr>
            <p:nvPr/>
          </p:nvCxnSpPr>
          <p:spPr>
            <a:xfrm>
              <a:off x="791364" y="1941815"/>
              <a:ext cx="1572457"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6341F62F-ADDC-7597-1FF3-BB7F3CDD372F}"/>
                </a:ext>
              </a:extLst>
            </p:cNvPr>
            <p:cNvCxnSpPr>
              <a:cxnSpLocks/>
            </p:cNvCxnSpPr>
            <p:nvPr/>
          </p:nvCxnSpPr>
          <p:spPr>
            <a:xfrm>
              <a:off x="791364" y="4244028"/>
              <a:ext cx="4004372" cy="0"/>
            </a:xfrm>
            <a:prstGeom prst="line">
              <a:avLst/>
            </a:prstGeom>
            <a:ln w="12700"/>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68626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FDEC9-D585-F592-D4BA-FC1741FA9260}"/>
            </a:ext>
          </a:extLst>
        </p:cNvPr>
        <p:cNvGrpSpPr/>
        <p:nvPr/>
      </p:nvGrpSpPr>
      <p:grpSpPr>
        <a:xfrm>
          <a:off x="0" y="0"/>
          <a:ext cx="0" cy="0"/>
          <a:chOff x="0" y="0"/>
          <a:chExt cx="0" cy="0"/>
        </a:xfrm>
      </p:grpSpPr>
      <p:pic>
        <p:nvPicPr>
          <p:cNvPr id="2" name="Picture 1" descr="A picture containing person, person, computer, computer&#10;&#10;AI-generated content may be incorrect.">
            <a:extLst>
              <a:ext uri="{FF2B5EF4-FFF2-40B4-BE49-F238E27FC236}">
                <a16:creationId xmlns:a16="http://schemas.microsoft.com/office/drawing/2014/main" id="{0459A119-092E-BE32-9B59-C2265E0C8AF1}"/>
              </a:ext>
            </a:extLst>
          </p:cNvPr>
          <p:cNvPicPr>
            <a:picLocks noChangeAspect="1"/>
          </p:cNvPicPr>
          <p:nvPr/>
        </p:nvPicPr>
        <p:blipFill>
          <a:blip r:embed="rId3" cstate="screen">
            <a:extLst>
              <a:ext uri="{28A0092B-C50C-407E-A947-70E740481C1C}">
                <a14:useLocalDpi xmlns:a14="http://schemas.microsoft.com/office/drawing/2010/main"/>
              </a:ext>
            </a:extLst>
          </a:blip>
          <a:srcRect l="715" t="16220" r="-78"/>
          <a:stretch/>
        </p:blipFill>
        <p:spPr>
          <a:xfrm>
            <a:off x="0" y="0"/>
            <a:ext cx="12201525" cy="6858000"/>
          </a:xfrm>
          <a:prstGeom prst="rect">
            <a:avLst/>
          </a:prstGeom>
        </p:spPr>
      </p:pic>
      <p:grpSp>
        <p:nvGrpSpPr>
          <p:cNvPr id="18" name="Group 17">
            <a:extLst>
              <a:ext uri="{FF2B5EF4-FFF2-40B4-BE49-F238E27FC236}">
                <a16:creationId xmlns:a16="http://schemas.microsoft.com/office/drawing/2014/main" id="{15644E81-B6A6-8FA8-BD19-3F35E048FCD1}"/>
              </a:ext>
            </a:extLst>
          </p:cNvPr>
          <p:cNvGrpSpPr/>
          <p:nvPr/>
        </p:nvGrpSpPr>
        <p:grpSpPr>
          <a:xfrm>
            <a:off x="0" y="4372584"/>
            <a:ext cx="12192000" cy="883658"/>
            <a:chOff x="0" y="3429000"/>
            <a:chExt cx="12192000" cy="883658"/>
          </a:xfrm>
        </p:grpSpPr>
        <p:sp>
          <p:nvSpPr>
            <p:cNvPr id="19" name="Rectangle 18">
              <a:extLst>
                <a:ext uri="{FF2B5EF4-FFF2-40B4-BE49-F238E27FC236}">
                  <a16:creationId xmlns:a16="http://schemas.microsoft.com/office/drawing/2014/main" id="{43EF5C9B-87B2-12C3-49AF-5B5F6F11BFF4}"/>
                </a:ext>
              </a:extLst>
            </p:cNvPr>
            <p:cNvSpPr/>
            <p:nvPr/>
          </p:nvSpPr>
          <p:spPr>
            <a:xfrm>
              <a:off x="0" y="3429000"/>
              <a:ext cx="12191980" cy="883658"/>
            </a:xfrm>
            <a:prstGeom prst="rect">
              <a:avLst/>
            </a:prstGeom>
            <a:solidFill>
              <a:srgbClr val="FFFFFF">
                <a:alpha val="9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cxnSp>
          <p:nvCxnSpPr>
            <p:cNvPr id="20" name="Straight Connector 19">
              <a:extLst>
                <a:ext uri="{FF2B5EF4-FFF2-40B4-BE49-F238E27FC236}">
                  <a16:creationId xmlns:a16="http://schemas.microsoft.com/office/drawing/2014/main" id="{3AF37A7D-92D1-FCB8-854D-E6C47583E778}"/>
                </a:ext>
              </a:extLst>
            </p:cNvPr>
            <p:cNvCxnSpPr>
              <a:cxnSpLocks/>
            </p:cNvCxnSpPr>
            <p:nvPr/>
          </p:nvCxnSpPr>
          <p:spPr>
            <a:xfrm>
              <a:off x="0" y="430215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CB6B025D-B437-02B4-35D4-078C7660F719}"/>
                </a:ext>
              </a:extLst>
            </p:cNvPr>
            <p:cNvSpPr txBox="1">
              <a:spLocks/>
            </p:cNvSpPr>
            <p:nvPr/>
          </p:nvSpPr>
          <p:spPr>
            <a:xfrm>
              <a:off x="0" y="3530195"/>
              <a:ext cx="12192000" cy="77334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100" b="1" dirty="0">
                  <a:solidFill>
                    <a:srgbClr val="0B5D66"/>
                  </a:solidFill>
                  <a:latin typeface="Proxima Nova Rg" panose="02000506030000020004" pitchFamily="50" charset="0"/>
                </a:rPr>
                <a:t>Software Set-up and Reminders</a:t>
              </a:r>
            </a:p>
          </p:txBody>
        </p:sp>
        <p:cxnSp>
          <p:nvCxnSpPr>
            <p:cNvPr id="22" name="Straight Connector 21">
              <a:extLst>
                <a:ext uri="{FF2B5EF4-FFF2-40B4-BE49-F238E27FC236}">
                  <a16:creationId xmlns:a16="http://schemas.microsoft.com/office/drawing/2014/main" id="{B25EBBB3-F8D7-0F1A-6E74-42233D867C78}"/>
                </a:ext>
              </a:extLst>
            </p:cNvPr>
            <p:cNvCxnSpPr>
              <a:cxnSpLocks/>
            </p:cNvCxnSpPr>
            <p:nvPr/>
          </p:nvCxnSpPr>
          <p:spPr>
            <a:xfrm>
              <a:off x="0" y="343801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5936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0C55E-7672-6BC4-76E9-946AC9B7EA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576CF2-8F4B-B86B-3612-B9ADAE45DBF1}"/>
              </a:ext>
            </a:extLst>
          </p:cNvPr>
          <p:cNvSpPr>
            <a:spLocks noGrp="1"/>
          </p:cNvSpPr>
          <p:nvPr>
            <p:ph type="title"/>
          </p:nvPr>
        </p:nvSpPr>
        <p:spPr/>
        <p:txBody>
          <a:bodyPr/>
          <a:lstStyle/>
          <a:p>
            <a:r>
              <a:rPr lang="en-US" dirty="0"/>
              <a:t>E-file Mandate </a:t>
            </a:r>
          </a:p>
        </p:txBody>
      </p:sp>
      <p:sp>
        <p:nvSpPr>
          <p:cNvPr id="4" name="Text Placeholder 3">
            <a:extLst>
              <a:ext uri="{FF2B5EF4-FFF2-40B4-BE49-F238E27FC236}">
                <a16:creationId xmlns:a16="http://schemas.microsoft.com/office/drawing/2014/main" id="{2C785D09-A834-82DF-54E7-61908A94B8CD}"/>
              </a:ext>
            </a:extLst>
          </p:cNvPr>
          <p:cNvSpPr>
            <a:spLocks noGrp="1"/>
          </p:cNvSpPr>
          <p:nvPr>
            <p:ph type="body" sz="quarter" idx="12"/>
          </p:nvPr>
        </p:nvSpPr>
        <p:spPr>
          <a:xfrm>
            <a:off x="617693" y="1278841"/>
            <a:ext cx="9964814" cy="4722565"/>
          </a:xfrm>
        </p:spPr>
        <p:txBody>
          <a:bodyPr/>
          <a:lstStyle/>
          <a:p>
            <a:r>
              <a:rPr lang="en-US" dirty="0"/>
              <a:t>All forms should be e-filed, either directly through software or by PDF attachment to the filing.</a:t>
            </a:r>
          </a:p>
          <a:p>
            <a:r>
              <a:rPr lang="en-US" dirty="0"/>
              <a:t>Volunteer preparers are not subject to e-file mandate.</a:t>
            </a:r>
          </a:p>
          <a:p>
            <a:r>
              <a:rPr lang="en-US" dirty="0"/>
              <a:t>New York State supports both linked and unlinked returns.</a:t>
            </a:r>
          </a:p>
          <a:p>
            <a:pPr lvl="1">
              <a:spcBef>
                <a:spcPts val="1200"/>
              </a:spcBef>
            </a:pPr>
            <a:r>
              <a:rPr lang="en-US" dirty="0"/>
              <a:t>IRS will not accept a return, the state return can be filed as an unlinked return</a:t>
            </a:r>
          </a:p>
          <a:p>
            <a:pPr lvl="1">
              <a:spcBef>
                <a:spcPts val="1000"/>
              </a:spcBef>
            </a:pPr>
            <a:r>
              <a:rPr lang="en-US" dirty="0"/>
              <a:t>most software (including TaxSlayer and TaxWise) allows unlinked returns</a:t>
            </a:r>
          </a:p>
          <a:p>
            <a:r>
              <a:rPr lang="en-US" dirty="0"/>
              <a:t>Volunteer preparers should not sign tax returns</a:t>
            </a:r>
          </a:p>
          <a:p>
            <a:pPr marL="64008" indent="0">
              <a:buNone/>
            </a:pPr>
            <a:endParaRPr lang="en-US" sz="2000" b="1" dirty="0">
              <a:solidFill>
                <a:srgbClr val="0B5D66"/>
              </a:solidFill>
            </a:endParaRPr>
          </a:p>
          <a:p>
            <a:pPr marL="64008" indent="0">
              <a:buNone/>
            </a:pPr>
            <a:r>
              <a:rPr lang="en-US" b="1" dirty="0">
                <a:solidFill>
                  <a:srgbClr val="0B5D66"/>
                </a:solidFill>
              </a:rPr>
              <a:t>Note: </a:t>
            </a:r>
            <a:r>
              <a:rPr lang="en-US" dirty="0"/>
              <a:t>return must list the VITA/TCE site information </a:t>
            </a:r>
          </a:p>
        </p:txBody>
      </p:sp>
    </p:spTree>
    <p:extLst>
      <p:ext uri="{BB962C8B-B14F-4D97-AF65-F5344CB8AC3E}">
        <p14:creationId xmlns:p14="http://schemas.microsoft.com/office/powerpoint/2010/main" val="2534467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903AA-39BC-A678-23F1-DA6B8C360D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9ABB31-F770-A6BF-0884-A995C190C09E}"/>
              </a:ext>
            </a:extLst>
          </p:cNvPr>
          <p:cNvSpPr>
            <a:spLocks noGrp="1"/>
          </p:cNvSpPr>
          <p:nvPr>
            <p:ph type="title"/>
          </p:nvPr>
        </p:nvSpPr>
        <p:spPr/>
        <p:txBody>
          <a:bodyPr/>
          <a:lstStyle/>
          <a:p>
            <a:r>
              <a:rPr lang="en-US" dirty="0"/>
              <a:t>VITA/TCE  Tax Preparer Code</a:t>
            </a:r>
          </a:p>
        </p:txBody>
      </p:sp>
      <p:sp>
        <p:nvSpPr>
          <p:cNvPr id="6" name="Text Placeholder 2">
            <a:extLst>
              <a:ext uri="{FF2B5EF4-FFF2-40B4-BE49-F238E27FC236}">
                <a16:creationId xmlns:a16="http://schemas.microsoft.com/office/drawing/2014/main" id="{3A6D0D60-A590-30D7-7998-9721A71A7B9A}"/>
              </a:ext>
            </a:extLst>
          </p:cNvPr>
          <p:cNvSpPr>
            <a:spLocks noGrp="1"/>
          </p:cNvSpPr>
          <p:nvPr>
            <p:ph type="body" sz="quarter" idx="11"/>
          </p:nvPr>
        </p:nvSpPr>
        <p:spPr>
          <a:xfrm>
            <a:off x="617538" y="1068566"/>
            <a:ext cx="9848850" cy="814040"/>
          </a:xfrm>
        </p:spPr>
        <p:txBody>
          <a:bodyPr/>
          <a:lstStyle/>
          <a:p>
            <a:r>
              <a:rPr lang="en-US" dirty="0"/>
              <a:t>Tax returns should include the site name and exclusion code 09 (volunteer tax preparer) </a:t>
            </a:r>
          </a:p>
        </p:txBody>
      </p:sp>
      <p:sp>
        <p:nvSpPr>
          <p:cNvPr id="7" name="Text Placeholder 3">
            <a:extLst>
              <a:ext uri="{FF2B5EF4-FFF2-40B4-BE49-F238E27FC236}">
                <a16:creationId xmlns:a16="http://schemas.microsoft.com/office/drawing/2014/main" id="{085E45FB-76CF-6D4C-D4E6-A86EC103D2C8}"/>
              </a:ext>
            </a:extLst>
          </p:cNvPr>
          <p:cNvSpPr txBox="1">
            <a:spLocks noGrp="1"/>
          </p:cNvSpPr>
          <p:nvPr>
            <p:ph type="body" sz="quarter" idx="12"/>
          </p:nvPr>
        </p:nvSpPr>
        <p:spPr>
          <a:xfrm>
            <a:off x="723900" y="2280743"/>
            <a:ext cx="9848850" cy="3720663"/>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indent="0">
              <a:spcBef>
                <a:spcPts val="1200"/>
              </a:spcBef>
              <a:buNone/>
            </a:pPr>
            <a:endParaRPr lang="en-US" b="1" dirty="0">
              <a:solidFill>
                <a:srgbClr val="0B5D66"/>
              </a:solidFill>
            </a:endParaRPr>
          </a:p>
          <a:p>
            <a:pPr marL="64008" indent="0">
              <a:spcBef>
                <a:spcPts val="1200"/>
              </a:spcBef>
              <a:buNone/>
            </a:pPr>
            <a:endParaRPr lang="en-US" b="1" dirty="0">
              <a:solidFill>
                <a:srgbClr val="0B5D66"/>
              </a:solidFill>
            </a:endParaRPr>
          </a:p>
          <a:p>
            <a:pPr marL="64008" indent="0">
              <a:spcBef>
                <a:spcPts val="1200"/>
              </a:spcBef>
              <a:buNone/>
            </a:pPr>
            <a:endParaRPr lang="en-US" b="1" dirty="0">
              <a:solidFill>
                <a:srgbClr val="0B5D66"/>
              </a:solidFill>
            </a:endParaRPr>
          </a:p>
          <a:p>
            <a:pPr marL="64008" indent="0">
              <a:spcBef>
                <a:spcPts val="1200"/>
              </a:spcBef>
              <a:buNone/>
            </a:pPr>
            <a:endParaRPr lang="en-US" b="1" dirty="0">
              <a:solidFill>
                <a:srgbClr val="0B5D66"/>
              </a:solidFill>
            </a:endParaRPr>
          </a:p>
          <a:p>
            <a:pPr marL="64008" indent="0">
              <a:spcBef>
                <a:spcPts val="1200"/>
              </a:spcBef>
              <a:buNone/>
            </a:pPr>
            <a:endParaRPr lang="en-US" b="1" dirty="0">
              <a:solidFill>
                <a:srgbClr val="0B5D66"/>
              </a:solidFill>
            </a:endParaRPr>
          </a:p>
          <a:p>
            <a:pPr marL="64008" indent="0">
              <a:spcBef>
                <a:spcPts val="1200"/>
              </a:spcBef>
              <a:buNone/>
            </a:pPr>
            <a:r>
              <a:rPr lang="en-US" b="1" dirty="0">
                <a:solidFill>
                  <a:srgbClr val="0B5D66"/>
                </a:solidFill>
              </a:rPr>
              <a:t>Note</a:t>
            </a:r>
            <a:r>
              <a:rPr lang="en-US" dirty="0">
                <a:solidFill>
                  <a:srgbClr val="0B5D66"/>
                </a:solidFill>
              </a:rPr>
              <a:t>: </a:t>
            </a:r>
            <a:r>
              <a:rPr lang="en-US" dirty="0"/>
              <a:t>you must set up the software with code 09 - volunteer tax preparer code. </a:t>
            </a:r>
          </a:p>
          <a:p>
            <a:endParaRPr lang="en-US" dirty="0">
              <a:solidFill>
                <a:srgbClr val="0B5D66"/>
              </a:solidFill>
            </a:endParaRPr>
          </a:p>
        </p:txBody>
      </p:sp>
      <p:pic>
        <p:nvPicPr>
          <p:cNvPr id="8" name="Picture 7">
            <a:extLst>
              <a:ext uri="{FF2B5EF4-FFF2-40B4-BE49-F238E27FC236}">
                <a16:creationId xmlns:a16="http://schemas.microsoft.com/office/drawing/2014/main" id="{36651D03-184E-7A3A-95D2-A90BA24CAEDA}"/>
              </a:ext>
            </a:extLst>
          </p:cNvPr>
          <p:cNvPicPr>
            <a:picLocks noChangeAspect="1"/>
          </p:cNvPicPr>
          <p:nvPr/>
        </p:nvPicPr>
        <p:blipFill>
          <a:blip r:embed="rId3"/>
          <a:stretch>
            <a:fillRect/>
          </a:stretch>
        </p:blipFill>
        <p:spPr>
          <a:xfrm>
            <a:off x="2060027" y="2280743"/>
            <a:ext cx="7438527" cy="2510273"/>
          </a:xfrm>
          <a:prstGeom prst="rect">
            <a:avLst/>
          </a:prstGeom>
        </p:spPr>
      </p:pic>
    </p:spTree>
    <p:extLst>
      <p:ext uri="{BB962C8B-B14F-4D97-AF65-F5344CB8AC3E}">
        <p14:creationId xmlns:p14="http://schemas.microsoft.com/office/powerpoint/2010/main" val="850867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2763E-32A5-054E-316C-6C4F725D59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E2ADBB-0C4D-AA66-DBFC-523ECC0442BD}"/>
              </a:ext>
            </a:extLst>
          </p:cNvPr>
          <p:cNvSpPr>
            <a:spLocks noGrp="1"/>
          </p:cNvSpPr>
          <p:nvPr>
            <p:ph type="title"/>
          </p:nvPr>
        </p:nvSpPr>
        <p:spPr/>
        <p:txBody>
          <a:bodyPr/>
          <a:lstStyle/>
          <a:p>
            <a:r>
              <a:rPr lang="en-US" dirty="0"/>
              <a:t>Driver License Information</a:t>
            </a:r>
          </a:p>
        </p:txBody>
      </p:sp>
      <p:sp>
        <p:nvSpPr>
          <p:cNvPr id="6" name="Text Placeholder 2">
            <a:extLst>
              <a:ext uri="{FF2B5EF4-FFF2-40B4-BE49-F238E27FC236}">
                <a16:creationId xmlns:a16="http://schemas.microsoft.com/office/drawing/2014/main" id="{577A46D2-B660-6ACF-9D75-90523974B49A}"/>
              </a:ext>
            </a:extLst>
          </p:cNvPr>
          <p:cNvSpPr>
            <a:spLocks noGrp="1"/>
          </p:cNvSpPr>
          <p:nvPr>
            <p:ph type="body" sz="quarter" idx="11"/>
          </p:nvPr>
        </p:nvSpPr>
        <p:spPr>
          <a:xfrm>
            <a:off x="617693" y="973973"/>
            <a:ext cx="9451372" cy="814040"/>
          </a:xfrm>
        </p:spPr>
        <p:txBody>
          <a:bodyPr/>
          <a:lstStyle/>
          <a:p>
            <a:r>
              <a:rPr lang="en-US" dirty="0"/>
              <a:t>At the submission stage taxpayers are required to provide their New York state driver license information, if they have it: </a:t>
            </a:r>
          </a:p>
        </p:txBody>
      </p:sp>
      <p:sp>
        <p:nvSpPr>
          <p:cNvPr id="7" name="Text Placeholder 3">
            <a:extLst>
              <a:ext uri="{FF2B5EF4-FFF2-40B4-BE49-F238E27FC236}">
                <a16:creationId xmlns:a16="http://schemas.microsoft.com/office/drawing/2014/main" id="{A5CB8A3F-B30D-00AA-DFC4-D2F2865B5DBB}"/>
              </a:ext>
            </a:extLst>
          </p:cNvPr>
          <p:cNvSpPr txBox="1">
            <a:spLocks noGrp="1"/>
          </p:cNvSpPr>
          <p:nvPr>
            <p:ph type="body" sz="quarter" idx="12"/>
          </p:nvPr>
        </p:nvSpPr>
        <p:spPr>
          <a:xfrm>
            <a:off x="723900" y="1957450"/>
            <a:ext cx="9848850" cy="1449173"/>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dirty="0"/>
              <a:t>ID information is used to protect taxpayers from fraud and identity theft.</a:t>
            </a:r>
          </a:p>
          <a:p>
            <a:pPr>
              <a:spcBef>
                <a:spcPts val="1200"/>
              </a:spcBef>
            </a:pPr>
            <a:r>
              <a:rPr lang="en-US" spc="-50" dirty="0"/>
              <a:t>Only the first three characters of the document number (Doc #) are required.</a:t>
            </a:r>
          </a:p>
          <a:p>
            <a:pPr>
              <a:spcBef>
                <a:spcPts val="1200"/>
              </a:spcBef>
            </a:pPr>
            <a:endParaRPr lang="en-US" i="1" spc="-50" dirty="0"/>
          </a:p>
          <a:p>
            <a:pPr marL="64008" indent="0">
              <a:buNone/>
            </a:pPr>
            <a:endParaRPr lang="en-US" dirty="0">
              <a:solidFill>
                <a:srgbClr val="0B5D66"/>
              </a:solidFill>
            </a:endParaRPr>
          </a:p>
        </p:txBody>
      </p:sp>
      <p:sp>
        <p:nvSpPr>
          <p:cNvPr id="4" name="Text Placeholder 2">
            <a:extLst>
              <a:ext uri="{FF2B5EF4-FFF2-40B4-BE49-F238E27FC236}">
                <a16:creationId xmlns:a16="http://schemas.microsoft.com/office/drawing/2014/main" id="{B7D21C11-AC7F-A6BF-4E6F-5470189E94DE}"/>
              </a:ext>
            </a:extLst>
          </p:cNvPr>
          <p:cNvSpPr txBox="1">
            <a:spLocks/>
          </p:cNvSpPr>
          <p:nvPr/>
        </p:nvSpPr>
        <p:spPr>
          <a:xfrm>
            <a:off x="723900" y="3873064"/>
            <a:ext cx="7863052" cy="541281"/>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If the taxpayer won’t disclose their ID information: </a:t>
            </a:r>
          </a:p>
        </p:txBody>
      </p:sp>
      <p:sp>
        <p:nvSpPr>
          <p:cNvPr id="5" name="Text Placeholder 3">
            <a:extLst>
              <a:ext uri="{FF2B5EF4-FFF2-40B4-BE49-F238E27FC236}">
                <a16:creationId xmlns:a16="http://schemas.microsoft.com/office/drawing/2014/main" id="{F20C4CE3-BC38-CE5D-97A7-C912BA1A1D9E}"/>
              </a:ext>
            </a:extLst>
          </p:cNvPr>
          <p:cNvSpPr txBox="1">
            <a:spLocks/>
          </p:cNvSpPr>
          <p:nvPr/>
        </p:nvSpPr>
        <p:spPr>
          <a:xfrm>
            <a:off x="723900" y="4661340"/>
            <a:ext cx="9848850" cy="1449173"/>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dirty="0"/>
              <a:t>You may check the box to indicate the taxpayer does not have an ID.</a:t>
            </a:r>
          </a:p>
          <a:p>
            <a:pPr>
              <a:spcBef>
                <a:spcPts val="1200"/>
              </a:spcBef>
            </a:pPr>
            <a:r>
              <a:rPr lang="en-US" spc="-50" dirty="0"/>
              <a:t>You must document you used due diligence to obtain the information, and the taxpayer refused.</a:t>
            </a:r>
          </a:p>
          <a:p>
            <a:pPr>
              <a:spcBef>
                <a:spcPts val="1200"/>
              </a:spcBef>
            </a:pPr>
            <a:endParaRPr lang="en-US" i="1" spc="-50" dirty="0"/>
          </a:p>
          <a:p>
            <a:pPr marL="64008" indent="0">
              <a:buFont typeface="Arial" panose="020B0604020202020204" pitchFamily="34" charset="0"/>
              <a:buNone/>
            </a:pPr>
            <a:endParaRPr lang="en-US" dirty="0">
              <a:solidFill>
                <a:srgbClr val="0B5D66"/>
              </a:solidFill>
            </a:endParaRPr>
          </a:p>
        </p:txBody>
      </p:sp>
    </p:spTree>
    <p:extLst>
      <p:ext uri="{BB962C8B-B14F-4D97-AF65-F5344CB8AC3E}">
        <p14:creationId xmlns:p14="http://schemas.microsoft.com/office/powerpoint/2010/main" val="1266399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86019-1C9F-A409-5B70-3336B856455E}"/>
              </a:ext>
            </a:extLst>
          </p:cNvPr>
          <p:cNvSpPr>
            <a:spLocks noGrp="1"/>
          </p:cNvSpPr>
          <p:nvPr>
            <p:ph type="title"/>
          </p:nvPr>
        </p:nvSpPr>
        <p:spPr/>
        <p:txBody>
          <a:bodyPr/>
          <a:lstStyle/>
          <a:p>
            <a:r>
              <a:rPr lang="en-US" dirty="0"/>
              <a:t>Amended Returns and Attachments </a:t>
            </a:r>
          </a:p>
        </p:txBody>
      </p:sp>
      <p:sp>
        <p:nvSpPr>
          <p:cNvPr id="3" name="Text Placeholder 2">
            <a:extLst>
              <a:ext uri="{FF2B5EF4-FFF2-40B4-BE49-F238E27FC236}">
                <a16:creationId xmlns:a16="http://schemas.microsoft.com/office/drawing/2014/main" id="{0F9C292F-A1F0-DBBF-AC03-A3334AC0BC22}"/>
              </a:ext>
            </a:extLst>
          </p:cNvPr>
          <p:cNvSpPr>
            <a:spLocks noGrp="1"/>
          </p:cNvSpPr>
          <p:nvPr>
            <p:ph type="body" sz="quarter" idx="11"/>
          </p:nvPr>
        </p:nvSpPr>
        <p:spPr>
          <a:xfrm>
            <a:off x="617693" y="1292663"/>
            <a:ext cx="9987246" cy="735834"/>
          </a:xfrm>
        </p:spPr>
        <p:txBody>
          <a:bodyPr/>
          <a:lstStyle/>
          <a:p>
            <a:r>
              <a:rPr lang="en-US" sz="2200" dirty="0"/>
              <a:t>We treat an amended return as the taxpayer is filing for the first time. </a:t>
            </a:r>
          </a:p>
          <a:p>
            <a:endParaRPr lang="en-US" sz="2200" dirty="0"/>
          </a:p>
          <a:p>
            <a:endParaRPr lang="en-US" sz="2200" b="0" dirty="0">
              <a:solidFill>
                <a:schemeClr val="tx1"/>
              </a:solidFill>
            </a:endParaRPr>
          </a:p>
          <a:p>
            <a:endParaRPr lang="en-US" dirty="0"/>
          </a:p>
        </p:txBody>
      </p:sp>
      <p:sp>
        <p:nvSpPr>
          <p:cNvPr id="4" name="Text Placeholder 3">
            <a:extLst>
              <a:ext uri="{FF2B5EF4-FFF2-40B4-BE49-F238E27FC236}">
                <a16:creationId xmlns:a16="http://schemas.microsoft.com/office/drawing/2014/main" id="{06487A6E-6C41-63D7-EF20-552E20B05F11}"/>
              </a:ext>
            </a:extLst>
          </p:cNvPr>
          <p:cNvSpPr>
            <a:spLocks noGrp="1"/>
          </p:cNvSpPr>
          <p:nvPr>
            <p:ph type="body" sz="quarter" idx="12"/>
          </p:nvPr>
        </p:nvSpPr>
        <p:spPr>
          <a:xfrm>
            <a:off x="746423" y="2028497"/>
            <a:ext cx="10386870" cy="3440179"/>
          </a:xfrm>
        </p:spPr>
        <p:txBody>
          <a:bodyPr/>
          <a:lstStyle/>
          <a:p>
            <a:pPr marL="64008" indent="0">
              <a:buNone/>
            </a:pPr>
            <a:r>
              <a:rPr lang="en-US" dirty="0"/>
              <a:t>Submit all forms relevant to the information on the amended return, such as:</a:t>
            </a:r>
          </a:p>
          <a:p>
            <a:r>
              <a:rPr lang="en-US" dirty="0"/>
              <a:t>forms for any credits that are claimed or amended,</a:t>
            </a:r>
          </a:p>
          <a:p>
            <a:r>
              <a:rPr lang="en-US" dirty="0"/>
              <a:t>forms submitted as attachments to the original return that are still applicable (for example, IT-196, IT-227, IT-201-ATT, or IT-203-ATT), and</a:t>
            </a:r>
          </a:p>
          <a:p>
            <a:r>
              <a:rPr lang="en-US" dirty="0"/>
              <a:t>all wage and tax statements, such as Form IT-2.</a:t>
            </a:r>
          </a:p>
          <a:p>
            <a:pPr marL="64008" indent="0">
              <a:buNone/>
            </a:pPr>
            <a:endParaRPr lang="en-US" dirty="0"/>
          </a:p>
          <a:p>
            <a:endParaRPr lang="en-US" dirty="0"/>
          </a:p>
        </p:txBody>
      </p:sp>
      <p:sp>
        <p:nvSpPr>
          <p:cNvPr id="5" name="Text Placeholder 2">
            <a:extLst>
              <a:ext uri="{FF2B5EF4-FFF2-40B4-BE49-F238E27FC236}">
                <a16:creationId xmlns:a16="http://schemas.microsoft.com/office/drawing/2014/main" id="{8CB2DFB9-B6A8-BC49-D534-C56BA6864B21}"/>
              </a:ext>
            </a:extLst>
          </p:cNvPr>
          <p:cNvSpPr txBox="1">
            <a:spLocks/>
          </p:cNvSpPr>
          <p:nvPr/>
        </p:nvSpPr>
        <p:spPr>
          <a:xfrm>
            <a:off x="746423" y="4732842"/>
            <a:ext cx="9987246" cy="735834"/>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Do not submit a copy of the original IT-201, IT-203, or IT-195.</a:t>
            </a:r>
          </a:p>
          <a:p>
            <a:endParaRPr lang="en-US" sz="2200" dirty="0"/>
          </a:p>
          <a:p>
            <a:endParaRPr lang="en-US" sz="2200" b="0" dirty="0">
              <a:solidFill>
                <a:schemeClr val="tx1"/>
              </a:solidFill>
            </a:endParaRPr>
          </a:p>
          <a:p>
            <a:endParaRPr lang="en-US" dirty="0"/>
          </a:p>
        </p:txBody>
      </p:sp>
    </p:spTree>
    <p:extLst>
      <p:ext uri="{BB962C8B-B14F-4D97-AF65-F5344CB8AC3E}">
        <p14:creationId xmlns:p14="http://schemas.microsoft.com/office/powerpoint/2010/main" val="1474325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0D2FD-316F-4045-6E37-BD49CF533A42}"/>
              </a:ext>
            </a:extLst>
          </p:cNvPr>
          <p:cNvSpPr>
            <a:spLocks noGrp="1"/>
          </p:cNvSpPr>
          <p:nvPr>
            <p:ph type="title"/>
          </p:nvPr>
        </p:nvSpPr>
        <p:spPr/>
        <p:txBody>
          <a:bodyPr/>
          <a:lstStyle/>
          <a:p>
            <a:r>
              <a:rPr lang="en-US" sz="2800" dirty="0"/>
              <a:t>New York State and Local Sales Tax</a:t>
            </a:r>
          </a:p>
        </p:txBody>
      </p:sp>
      <p:sp>
        <p:nvSpPr>
          <p:cNvPr id="3" name="Text Placeholder 2">
            <a:extLst>
              <a:ext uri="{FF2B5EF4-FFF2-40B4-BE49-F238E27FC236}">
                <a16:creationId xmlns:a16="http://schemas.microsoft.com/office/drawing/2014/main" id="{C77611F7-4CD6-3F82-FA0E-A5ACA5D95E86}"/>
              </a:ext>
            </a:extLst>
          </p:cNvPr>
          <p:cNvSpPr>
            <a:spLocks noGrp="1"/>
          </p:cNvSpPr>
          <p:nvPr>
            <p:ph type="body" sz="quarter" idx="11"/>
          </p:nvPr>
        </p:nvSpPr>
        <p:spPr>
          <a:xfrm>
            <a:off x="617692" y="1292663"/>
            <a:ext cx="10144901" cy="1093185"/>
          </a:xfrm>
        </p:spPr>
        <p:txBody>
          <a:bodyPr/>
          <a:lstStyle/>
          <a:p>
            <a:r>
              <a:rPr lang="en-US" sz="2200" dirty="0">
                <a:solidFill>
                  <a:srgbClr val="006666"/>
                </a:solidFill>
              </a:rPr>
              <a:t>New York State sales tax is owed if the taxpayer purchased property or a service delivered to them in New York State without payment of sales and use tax:</a:t>
            </a:r>
          </a:p>
          <a:p>
            <a:endParaRPr lang="en-US" dirty="0"/>
          </a:p>
        </p:txBody>
      </p:sp>
      <p:sp>
        <p:nvSpPr>
          <p:cNvPr id="4" name="Text Placeholder 3">
            <a:extLst>
              <a:ext uri="{FF2B5EF4-FFF2-40B4-BE49-F238E27FC236}">
                <a16:creationId xmlns:a16="http://schemas.microsoft.com/office/drawing/2014/main" id="{DD9C1B82-B03C-13EE-D467-1EE2BB3BD13E}"/>
              </a:ext>
            </a:extLst>
          </p:cNvPr>
          <p:cNvSpPr>
            <a:spLocks noGrp="1"/>
          </p:cNvSpPr>
          <p:nvPr>
            <p:ph type="body" sz="quarter" idx="12"/>
          </p:nvPr>
        </p:nvSpPr>
        <p:spPr>
          <a:xfrm>
            <a:off x="723899" y="2660160"/>
            <a:ext cx="9902059" cy="2513013"/>
          </a:xfrm>
        </p:spPr>
        <p:txBody>
          <a:bodyPr/>
          <a:lstStyle/>
          <a:p>
            <a:r>
              <a:rPr lang="en-US" dirty="0"/>
              <a:t>This includes purchases through the internet, by catalog, or from shopping channels on the television.	</a:t>
            </a:r>
          </a:p>
          <a:p>
            <a:pPr>
              <a:spcBef>
                <a:spcPts val="1000"/>
              </a:spcBef>
            </a:pPr>
            <a:r>
              <a:rPr lang="en-US" dirty="0"/>
              <a:t>Most tangible personal property is subject to tax.</a:t>
            </a:r>
          </a:p>
          <a:p>
            <a:pPr>
              <a:spcBef>
                <a:spcPts val="1000"/>
              </a:spcBef>
            </a:pPr>
            <a:r>
              <a:rPr lang="en-US" dirty="0"/>
              <a:t>Do not leave the line blank.</a:t>
            </a:r>
          </a:p>
          <a:p>
            <a:pPr>
              <a:spcBef>
                <a:spcPts val="1000"/>
              </a:spcBef>
            </a:pPr>
            <a:r>
              <a:rPr lang="en-US" dirty="0"/>
              <a:t>Do not set software to auto fill with zero amount.</a:t>
            </a:r>
          </a:p>
          <a:p>
            <a:endParaRPr lang="en-US" dirty="0"/>
          </a:p>
        </p:txBody>
      </p:sp>
    </p:spTree>
    <p:extLst>
      <p:ext uri="{BB962C8B-B14F-4D97-AF65-F5344CB8AC3E}">
        <p14:creationId xmlns:p14="http://schemas.microsoft.com/office/powerpoint/2010/main" val="2973855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18BC0-1EDB-09F3-3CFE-B3A5BF2CED0F}"/>
              </a:ext>
            </a:extLst>
          </p:cNvPr>
          <p:cNvSpPr>
            <a:spLocks noGrp="1"/>
          </p:cNvSpPr>
          <p:nvPr>
            <p:ph type="title"/>
          </p:nvPr>
        </p:nvSpPr>
        <p:spPr/>
        <p:txBody>
          <a:bodyPr/>
          <a:lstStyle/>
          <a:p>
            <a:r>
              <a:rPr lang="en-US" dirty="0"/>
              <a:t>Print All Worksheets</a:t>
            </a:r>
          </a:p>
        </p:txBody>
      </p:sp>
      <p:sp>
        <p:nvSpPr>
          <p:cNvPr id="3" name="Text Placeholder 2">
            <a:extLst>
              <a:ext uri="{FF2B5EF4-FFF2-40B4-BE49-F238E27FC236}">
                <a16:creationId xmlns:a16="http://schemas.microsoft.com/office/drawing/2014/main" id="{4B2ECBE6-FA32-C1EF-5B41-593A9E20C3AE}"/>
              </a:ext>
            </a:extLst>
          </p:cNvPr>
          <p:cNvSpPr>
            <a:spLocks noGrp="1"/>
          </p:cNvSpPr>
          <p:nvPr>
            <p:ph type="body" sz="quarter" idx="11"/>
          </p:nvPr>
        </p:nvSpPr>
        <p:spPr>
          <a:xfrm>
            <a:off x="617693" y="1292663"/>
            <a:ext cx="6718528" cy="503021"/>
          </a:xfrm>
        </p:spPr>
        <p:txBody>
          <a:bodyPr/>
          <a:lstStyle/>
          <a:p>
            <a:r>
              <a:rPr lang="en-US" dirty="0"/>
              <a:t>Give copy of worksheets to taxpayers:</a:t>
            </a:r>
          </a:p>
        </p:txBody>
      </p:sp>
      <p:sp>
        <p:nvSpPr>
          <p:cNvPr id="4" name="Text Placeholder 3">
            <a:extLst>
              <a:ext uri="{FF2B5EF4-FFF2-40B4-BE49-F238E27FC236}">
                <a16:creationId xmlns:a16="http://schemas.microsoft.com/office/drawing/2014/main" id="{7429B7B9-7969-663F-88EB-C51D087BBB5A}"/>
              </a:ext>
            </a:extLst>
          </p:cNvPr>
          <p:cNvSpPr>
            <a:spLocks noGrp="1"/>
          </p:cNvSpPr>
          <p:nvPr>
            <p:ph type="body" sz="quarter" idx="12"/>
          </p:nvPr>
        </p:nvSpPr>
        <p:spPr>
          <a:xfrm>
            <a:off x="617693" y="2238983"/>
            <a:ext cx="9502665" cy="3736258"/>
          </a:xfrm>
        </p:spPr>
        <p:txBody>
          <a:bodyPr/>
          <a:lstStyle/>
          <a:p>
            <a:pPr>
              <a:spcBef>
                <a:spcPts val="1800"/>
              </a:spcBef>
            </a:pPr>
            <a:r>
              <a:rPr lang="en-US" spc="-50" dirty="0"/>
              <a:t>For both the federal and New York State returns, worksheets </a:t>
            </a:r>
            <a:r>
              <a:rPr lang="en-US" dirty="0"/>
              <a:t>must be completed to support the information on a return.</a:t>
            </a:r>
          </a:p>
          <a:p>
            <a:pPr>
              <a:spcBef>
                <a:spcPts val="1600"/>
              </a:spcBef>
            </a:pPr>
            <a:r>
              <a:rPr lang="en-US" dirty="0"/>
              <a:t>A copy of the return should be printed and maintained for at least three years.  It’s important that </a:t>
            </a:r>
            <a:r>
              <a:rPr lang="en-US" b="1" dirty="0"/>
              <a:t>all worksheets be printed and kept with a copy of the return</a:t>
            </a:r>
            <a:r>
              <a:rPr lang="en-US" dirty="0"/>
              <a:t>. </a:t>
            </a:r>
          </a:p>
          <a:p>
            <a:pPr>
              <a:spcBef>
                <a:spcPts val="1600"/>
              </a:spcBef>
            </a:pPr>
            <a:r>
              <a:rPr lang="en-US" dirty="0"/>
              <a:t>Taxpayers must maintain all documents that substantiate entries on a return.  Worksheets are part of their supporting documentation.	</a:t>
            </a:r>
          </a:p>
          <a:p>
            <a:endParaRPr lang="en-US" dirty="0"/>
          </a:p>
        </p:txBody>
      </p:sp>
    </p:spTree>
    <p:extLst>
      <p:ext uri="{BB962C8B-B14F-4D97-AF65-F5344CB8AC3E}">
        <p14:creationId xmlns:p14="http://schemas.microsoft.com/office/powerpoint/2010/main" val="126535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B7BFA-A20C-F042-BCD9-2DABB5E180B4}"/>
            </a:ext>
          </a:extLst>
        </p:cNvPr>
        <p:cNvGrpSpPr/>
        <p:nvPr/>
      </p:nvGrpSpPr>
      <p:grpSpPr>
        <a:xfrm>
          <a:off x="0" y="0"/>
          <a:ext cx="0" cy="0"/>
          <a:chOff x="0" y="0"/>
          <a:chExt cx="0" cy="0"/>
        </a:xfrm>
      </p:grpSpPr>
      <p:pic>
        <p:nvPicPr>
          <p:cNvPr id="3" name="Picture 2" descr="A picture containing place of worship&#10;&#10;AI-generated content may be incorrect.">
            <a:extLst>
              <a:ext uri="{FF2B5EF4-FFF2-40B4-BE49-F238E27FC236}">
                <a16:creationId xmlns:a16="http://schemas.microsoft.com/office/drawing/2014/main" id="{B41337AD-7A0E-129A-1EA3-D5398ED05386}"/>
              </a:ext>
            </a:extLst>
          </p:cNvPr>
          <p:cNvPicPr>
            <a:picLocks noChangeAspect="1"/>
          </p:cNvPicPr>
          <p:nvPr/>
        </p:nvPicPr>
        <p:blipFill>
          <a:blip r:embed="rId2">
            <a:extLst>
              <a:ext uri="{28A0092B-C50C-407E-A947-70E740481C1C}">
                <a14:useLocalDpi xmlns:a14="http://schemas.microsoft.com/office/drawing/2010/main" val="0"/>
              </a:ext>
            </a:extLst>
          </a:blip>
          <a:srcRect t="16044"/>
          <a:stretch/>
        </p:blipFill>
        <p:spPr>
          <a:xfrm>
            <a:off x="1" y="0"/>
            <a:ext cx="12192000" cy="6858000"/>
          </a:xfrm>
          <a:prstGeom prst="rect">
            <a:avLst/>
          </a:prstGeom>
        </p:spPr>
      </p:pic>
      <p:grpSp>
        <p:nvGrpSpPr>
          <p:cNvPr id="4" name="Group 3">
            <a:extLst>
              <a:ext uri="{FF2B5EF4-FFF2-40B4-BE49-F238E27FC236}">
                <a16:creationId xmlns:a16="http://schemas.microsoft.com/office/drawing/2014/main" id="{8B02B800-CA05-188A-6352-AFCB2BA388BD}"/>
              </a:ext>
            </a:extLst>
          </p:cNvPr>
          <p:cNvGrpSpPr/>
          <p:nvPr/>
        </p:nvGrpSpPr>
        <p:grpSpPr>
          <a:xfrm>
            <a:off x="0" y="4372584"/>
            <a:ext cx="12192000" cy="883658"/>
            <a:chOff x="0" y="3429000"/>
            <a:chExt cx="12192000" cy="883658"/>
          </a:xfrm>
        </p:grpSpPr>
        <p:sp>
          <p:nvSpPr>
            <p:cNvPr id="8" name="Rectangle 7">
              <a:extLst>
                <a:ext uri="{FF2B5EF4-FFF2-40B4-BE49-F238E27FC236}">
                  <a16:creationId xmlns:a16="http://schemas.microsoft.com/office/drawing/2014/main" id="{5A33CA77-4FA2-CA12-4AB8-31AD8599968B}"/>
                </a:ext>
              </a:extLst>
            </p:cNvPr>
            <p:cNvSpPr/>
            <p:nvPr/>
          </p:nvSpPr>
          <p:spPr>
            <a:xfrm>
              <a:off x="0" y="3429000"/>
              <a:ext cx="12191980" cy="883658"/>
            </a:xfrm>
            <a:prstGeom prst="rect">
              <a:avLst/>
            </a:prstGeom>
            <a:solidFill>
              <a:srgbClr val="FFFFFF">
                <a:alpha val="9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cxnSp>
          <p:nvCxnSpPr>
            <p:cNvPr id="9" name="Straight Connector 8">
              <a:extLst>
                <a:ext uri="{FF2B5EF4-FFF2-40B4-BE49-F238E27FC236}">
                  <a16:creationId xmlns:a16="http://schemas.microsoft.com/office/drawing/2014/main" id="{E417EDD5-4250-0B3C-A2A3-071002535E5A}"/>
                </a:ext>
              </a:extLst>
            </p:cNvPr>
            <p:cNvCxnSpPr>
              <a:cxnSpLocks/>
            </p:cNvCxnSpPr>
            <p:nvPr/>
          </p:nvCxnSpPr>
          <p:spPr>
            <a:xfrm>
              <a:off x="0" y="430215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B9EAC4E4-3C92-9AEF-7D37-AD31539DC993}"/>
                </a:ext>
              </a:extLst>
            </p:cNvPr>
            <p:cNvSpPr txBox="1">
              <a:spLocks/>
            </p:cNvSpPr>
            <p:nvPr/>
          </p:nvSpPr>
          <p:spPr>
            <a:xfrm>
              <a:off x="0" y="3517500"/>
              <a:ext cx="12192000" cy="77334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100" b="1" dirty="0">
                  <a:solidFill>
                    <a:srgbClr val="0B5D66"/>
                  </a:solidFill>
                  <a:latin typeface="Proxima Nova Rg" panose="02000506030000020004" pitchFamily="50" charset="0"/>
                </a:rPr>
                <a:t>Federal Legislation </a:t>
              </a:r>
            </a:p>
          </p:txBody>
        </p:sp>
        <p:cxnSp>
          <p:nvCxnSpPr>
            <p:cNvPr id="11" name="Straight Connector 10">
              <a:extLst>
                <a:ext uri="{FF2B5EF4-FFF2-40B4-BE49-F238E27FC236}">
                  <a16:creationId xmlns:a16="http://schemas.microsoft.com/office/drawing/2014/main" id="{AC5636DA-5AD9-6952-C3AB-CB4020EF6FDE}"/>
                </a:ext>
              </a:extLst>
            </p:cNvPr>
            <p:cNvCxnSpPr>
              <a:cxnSpLocks/>
            </p:cNvCxnSpPr>
            <p:nvPr/>
          </p:nvCxnSpPr>
          <p:spPr>
            <a:xfrm>
              <a:off x="0" y="343801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556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3F3F84-0B2F-4ADD-4E41-43282276FD71}"/>
              </a:ext>
            </a:extLst>
          </p:cNvPr>
          <p:cNvSpPr>
            <a:spLocks noGrp="1"/>
          </p:cNvSpPr>
          <p:nvPr>
            <p:ph type="title"/>
          </p:nvPr>
        </p:nvSpPr>
        <p:spPr/>
        <p:txBody>
          <a:bodyPr/>
          <a:lstStyle/>
          <a:p>
            <a:r>
              <a:rPr lang="en-US" dirty="0"/>
              <a:t>Compliance Continuum</a:t>
            </a:r>
          </a:p>
        </p:txBody>
      </p:sp>
      <p:sp>
        <p:nvSpPr>
          <p:cNvPr id="6" name="Text Placeholder 5">
            <a:extLst>
              <a:ext uri="{FF2B5EF4-FFF2-40B4-BE49-F238E27FC236}">
                <a16:creationId xmlns:a16="http://schemas.microsoft.com/office/drawing/2014/main" id="{F0DD86D5-6B04-E2C1-DAE3-42154FA2BCBA}"/>
              </a:ext>
            </a:extLst>
          </p:cNvPr>
          <p:cNvSpPr>
            <a:spLocks noGrp="1"/>
          </p:cNvSpPr>
          <p:nvPr>
            <p:ph type="body" sz="quarter" idx="12"/>
          </p:nvPr>
        </p:nvSpPr>
        <p:spPr>
          <a:xfrm>
            <a:off x="720119" y="1535191"/>
            <a:ext cx="9758706" cy="2198790"/>
          </a:xfrm>
        </p:spPr>
        <p:txBody>
          <a:bodyPr/>
          <a:lstStyle/>
          <a:p>
            <a:pPr marL="0" indent="0">
              <a:buNone/>
            </a:pPr>
            <a:r>
              <a:rPr lang="en-US" spc="-24" dirty="0">
                <a:solidFill>
                  <a:prstClr val="black"/>
                </a:solidFill>
              </a:rPr>
              <a:t>A key department focus is the balance of efforts to promote voluntary compliance—the cornerstone of the State's system of taxation—with the duty to enforce New York's tax laws. </a:t>
            </a:r>
            <a:endParaRPr lang="en-US" spc="-8" dirty="0">
              <a:solidFill>
                <a:prstClr val="black"/>
              </a:solidFill>
            </a:endParaRPr>
          </a:p>
        </p:txBody>
      </p:sp>
      <p:grpSp>
        <p:nvGrpSpPr>
          <p:cNvPr id="108" name="Group 107">
            <a:extLst>
              <a:ext uri="{FF2B5EF4-FFF2-40B4-BE49-F238E27FC236}">
                <a16:creationId xmlns:a16="http://schemas.microsoft.com/office/drawing/2014/main" id="{34042348-855E-9DF8-388F-5737A07C7898}"/>
              </a:ext>
            </a:extLst>
          </p:cNvPr>
          <p:cNvGrpSpPr>
            <a:grpSpLocks noChangeAspect="1"/>
          </p:cNvGrpSpPr>
          <p:nvPr/>
        </p:nvGrpSpPr>
        <p:grpSpPr>
          <a:xfrm>
            <a:off x="732468" y="3037957"/>
            <a:ext cx="10286049" cy="2159232"/>
            <a:chOff x="699846" y="3171258"/>
            <a:chExt cx="9583151" cy="2037011"/>
          </a:xfrm>
        </p:grpSpPr>
        <p:grpSp>
          <p:nvGrpSpPr>
            <p:cNvPr id="57" name="Group 56">
              <a:extLst>
                <a:ext uri="{FF2B5EF4-FFF2-40B4-BE49-F238E27FC236}">
                  <a16:creationId xmlns:a16="http://schemas.microsoft.com/office/drawing/2014/main" id="{E7E143C8-CA5B-C004-1166-95B4DEA60009}"/>
                </a:ext>
              </a:extLst>
            </p:cNvPr>
            <p:cNvGrpSpPr/>
            <p:nvPr/>
          </p:nvGrpSpPr>
          <p:grpSpPr>
            <a:xfrm>
              <a:off x="723901" y="3171258"/>
              <a:ext cx="9559096" cy="866606"/>
              <a:chOff x="723901" y="3707031"/>
              <a:chExt cx="9559096" cy="866606"/>
            </a:xfrm>
          </p:grpSpPr>
          <p:sp>
            <p:nvSpPr>
              <p:cNvPr id="3" name="Rectangle 2">
                <a:extLst>
                  <a:ext uri="{FF2B5EF4-FFF2-40B4-BE49-F238E27FC236}">
                    <a16:creationId xmlns:a16="http://schemas.microsoft.com/office/drawing/2014/main" id="{7F2771D9-EE93-4796-3911-9E6CA262DCA0}"/>
                  </a:ext>
                </a:extLst>
              </p:cNvPr>
              <p:cNvSpPr/>
              <p:nvPr/>
            </p:nvSpPr>
            <p:spPr>
              <a:xfrm>
                <a:off x="723901" y="3707036"/>
                <a:ext cx="866601" cy="866601"/>
              </a:xfrm>
              <a:prstGeom prst="rect">
                <a:avLst/>
              </a:prstGeom>
              <a:solidFill>
                <a:srgbClr val="0B5D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7" name="Text Placeholder 4">
                <a:extLst>
                  <a:ext uri="{FF2B5EF4-FFF2-40B4-BE49-F238E27FC236}">
                    <a16:creationId xmlns:a16="http://schemas.microsoft.com/office/drawing/2014/main" id="{DD92AA44-4C5D-AB18-4F91-D2926D84FD7A}"/>
                  </a:ext>
                </a:extLst>
              </p:cNvPr>
              <p:cNvSpPr txBox="1">
                <a:spLocks/>
              </p:cNvSpPr>
              <p:nvPr/>
            </p:nvSpPr>
            <p:spPr>
              <a:xfrm>
                <a:off x="723901" y="3907057"/>
                <a:ext cx="866602" cy="433305"/>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spc="30" dirty="0">
                    <a:solidFill>
                      <a:schemeClr val="bg1"/>
                    </a:solidFill>
                    <a:latin typeface="Proxima Nova Rg" panose="02000506030000020004" pitchFamily="50" charset="0"/>
                  </a:rPr>
                  <a:t>TAX</a:t>
                </a:r>
                <a:br>
                  <a:rPr lang="en-US" sz="1400" spc="30" dirty="0">
                    <a:solidFill>
                      <a:schemeClr val="bg1"/>
                    </a:solidFill>
                    <a:latin typeface="Proxima Nova Rg" panose="02000506030000020004" pitchFamily="50" charset="0"/>
                  </a:rPr>
                </a:br>
                <a:r>
                  <a:rPr lang="en-US" sz="1400" spc="30" dirty="0">
                    <a:solidFill>
                      <a:schemeClr val="bg1"/>
                    </a:solidFill>
                    <a:latin typeface="Proxima Nova Rg" panose="02000506030000020004" pitchFamily="50" charset="0"/>
                  </a:rPr>
                  <a:t>DEPT</a:t>
                </a:r>
              </a:p>
            </p:txBody>
          </p:sp>
          <p:sp>
            <p:nvSpPr>
              <p:cNvPr id="8" name="Rectangle 7">
                <a:extLst>
                  <a:ext uri="{FF2B5EF4-FFF2-40B4-BE49-F238E27FC236}">
                    <a16:creationId xmlns:a16="http://schemas.microsoft.com/office/drawing/2014/main" id="{638D9C97-5096-74DC-9DA2-95A5A9369ACF}"/>
                  </a:ext>
                </a:extLst>
              </p:cNvPr>
              <p:cNvSpPr/>
              <p:nvPr/>
            </p:nvSpPr>
            <p:spPr>
              <a:xfrm>
                <a:off x="1590502" y="3707036"/>
                <a:ext cx="866601" cy="866601"/>
              </a:xfrm>
              <a:prstGeom prst="rect">
                <a:avLst/>
              </a:prstGeom>
              <a:solidFill>
                <a:srgbClr val="65999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9" name="Rectangle 8">
                <a:extLst>
                  <a:ext uri="{FF2B5EF4-FFF2-40B4-BE49-F238E27FC236}">
                    <a16:creationId xmlns:a16="http://schemas.microsoft.com/office/drawing/2014/main" id="{F4EAC100-5126-8E57-E026-F1A65B2283D9}"/>
                  </a:ext>
                </a:extLst>
              </p:cNvPr>
              <p:cNvSpPr/>
              <p:nvPr/>
            </p:nvSpPr>
            <p:spPr>
              <a:xfrm>
                <a:off x="2457103" y="3707035"/>
                <a:ext cx="866601" cy="866601"/>
              </a:xfrm>
              <a:prstGeom prst="rect">
                <a:avLst/>
              </a:prstGeom>
              <a:solidFill>
                <a:srgbClr val="65999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0" name="Rectangle 9">
                <a:extLst>
                  <a:ext uri="{FF2B5EF4-FFF2-40B4-BE49-F238E27FC236}">
                    <a16:creationId xmlns:a16="http://schemas.microsoft.com/office/drawing/2014/main" id="{3EF1DC8B-9B42-5EBD-294B-C257F643418D}"/>
                  </a:ext>
                </a:extLst>
              </p:cNvPr>
              <p:cNvSpPr/>
              <p:nvPr/>
            </p:nvSpPr>
            <p:spPr>
              <a:xfrm>
                <a:off x="3323703" y="3707034"/>
                <a:ext cx="866601" cy="866601"/>
              </a:xfrm>
              <a:prstGeom prst="rect">
                <a:avLst/>
              </a:prstGeom>
              <a:solidFill>
                <a:srgbClr val="65999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1" name="Rectangle 10">
                <a:extLst>
                  <a:ext uri="{FF2B5EF4-FFF2-40B4-BE49-F238E27FC236}">
                    <a16:creationId xmlns:a16="http://schemas.microsoft.com/office/drawing/2014/main" id="{BED79223-CE66-EAB4-9D5C-0B1A343DDA53}"/>
                  </a:ext>
                </a:extLst>
              </p:cNvPr>
              <p:cNvSpPr/>
              <p:nvPr/>
            </p:nvSpPr>
            <p:spPr>
              <a:xfrm>
                <a:off x="4190303" y="3707034"/>
                <a:ext cx="866601" cy="866601"/>
              </a:xfrm>
              <a:prstGeom prst="rect">
                <a:avLst/>
              </a:prstGeom>
              <a:solidFill>
                <a:srgbClr val="65999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2" name="Rectangle 11">
                <a:extLst>
                  <a:ext uri="{FF2B5EF4-FFF2-40B4-BE49-F238E27FC236}">
                    <a16:creationId xmlns:a16="http://schemas.microsoft.com/office/drawing/2014/main" id="{0F9ADB6F-69BB-194E-0FDC-91B158254F3B}"/>
                  </a:ext>
                </a:extLst>
              </p:cNvPr>
              <p:cNvSpPr/>
              <p:nvPr/>
            </p:nvSpPr>
            <p:spPr>
              <a:xfrm>
                <a:off x="5056904" y="3707034"/>
                <a:ext cx="866601" cy="866601"/>
              </a:xfrm>
              <a:prstGeom prst="rect">
                <a:avLst/>
              </a:prstGeom>
              <a:solidFill>
                <a:srgbClr val="65999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3" name="Rectangle 12">
                <a:extLst>
                  <a:ext uri="{FF2B5EF4-FFF2-40B4-BE49-F238E27FC236}">
                    <a16:creationId xmlns:a16="http://schemas.microsoft.com/office/drawing/2014/main" id="{2894B119-83FB-534C-961F-14FFC3B8AD8D}"/>
                  </a:ext>
                </a:extLst>
              </p:cNvPr>
              <p:cNvSpPr/>
              <p:nvPr/>
            </p:nvSpPr>
            <p:spPr>
              <a:xfrm>
                <a:off x="5923504" y="3707033"/>
                <a:ext cx="866601" cy="866601"/>
              </a:xfrm>
              <a:prstGeom prst="rect">
                <a:avLst/>
              </a:prstGeom>
              <a:solidFill>
                <a:srgbClr val="65999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4" name="Rectangle 13">
                <a:extLst>
                  <a:ext uri="{FF2B5EF4-FFF2-40B4-BE49-F238E27FC236}">
                    <a16:creationId xmlns:a16="http://schemas.microsoft.com/office/drawing/2014/main" id="{9407FC3B-0D73-CCA6-F7F2-DB11870EF974}"/>
                  </a:ext>
                </a:extLst>
              </p:cNvPr>
              <p:cNvSpPr/>
              <p:nvPr/>
            </p:nvSpPr>
            <p:spPr>
              <a:xfrm>
                <a:off x="6789314" y="3707033"/>
                <a:ext cx="866601" cy="866601"/>
              </a:xfrm>
              <a:prstGeom prst="rect">
                <a:avLst/>
              </a:prstGeom>
              <a:solidFill>
                <a:srgbClr val="65999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5" name="Rectangle 14">
                <a:extLst>
                  <a:ext uri="{FF2B5EF4-FFF2-40B4-BE49-F238E27FC236}">
                    <a16:creationId xmlns:a16="http://schemas.microsoft.com/office/drawing/2014/main" id="{E4261241-FDB7-B499-DD19-E44C59909748}"/>
                  </a:ext>
                </a:extLst>
              </p:cNvPr>
              <p:cNvSpPr/>
              <p:nvPr/>
            </p:nvSpPr>
            <p:spPr>
              <a:xfrm>
                <a:off x="7651782" y="3707033"/>
                <a:ext cx="866601" cy="865171"/>
              </a:xfrm>
              <a:prstGeom prst="rect">
                <a:avLst/>
              </a:prstGeom>
              <a:solidFill>
                <a:srgbClr val="65999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Proxima Nova Rg" panose="02000506030000020004" pitchFamily="50" charset="0"/>
                </a:endParaRPr>
              </a:p>
            </p:txBody>
          </p:sp>
          <p:sp>
            <p:nvSpPr>
              <p:cNvPr id="16" name="Rectangle 15">
                <a:extLst>
                  <a:ext uri="{FF2B5EF4-FFF2-40B4-BE49-F238E27FC236}">
                    <a16:creationId xmlns:a16="http://schemas.microsoft.com/office/drawing/2014/main" id="{49483F2F-AC56-FFA4-B003-5E0B93D7DE3F}"/>
                  </a:ext>
                </a:extLst>
              </p:cNvPr>
              <p:cNvSpPr/>
              <p:nvPr/>
            </p:nvSpPr>
            <p:spPr>
              <a:xfrm>
                <a:off x="8524071" y="3707031"/>
                <a:ext cx="868545" cy="863709"/>
              </a:xfrm>
              <a:prstGeom prst="rect">
                <a:avLst/>
              </a:prstGeom>
              <a:solidFill>
                <a:srgbClr val="65999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7" name="Rectangle 16">
                <a:extLst>
                  <a:ext uri="{FF2B5EF4-FFF2-40B4-BE49-F238E27FC236}">
                    <a16:creationId xmlns:a16="http://schemas.microsoft.com/office/drawing/2014/main" id="{259C67E3-435C-2A52-1F90-A00290053503}"/>
                  </a:ext>
                </a:extLst>
              </p:cNvPr>
              <p:cNvSpPr/>
              <p:nvPr/>
            </p:nvSpPr>
            <p:spPr>
              <a:xfrm>
                <a:off x="9384982" y="3707033"/>
                <a:ext cx="866601" cy="863707"/>
              </a:xfrm>
              <a:prstGeom prst="rect">
                <a:avLst/>
              </a:prstGeom>
              <a:solidFill>
                <a:srgbClr val="65999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cxnSp>
            <p:nvCxnSpPr>
              <p:cNvPr id="19" name="Straight Connector 18">
                <a:extLst>
                  <a:ext uri="{FF2B5EF4-FFF2-40B4-BE49-F238E27FC236}">
                    <a16:creationId xmlns:a16="http://schemas.microsoft.com/office/drawing/2014/main" id="{6D359E57-D24E-B4F6-0040-9A361B6F77BD}"/>
                  </a:ext>
                </a:extLst>
              </p:cNvPr>
              <p:cNvCxnSpPr>
                <a:cxnSpLocks/>
              </p:cNvCxnSpPr>
              <p:nvPr/>
            </p:nvCxnSpPr>
            <p:spPr>
              <a:xfrm>
                <a:off x="2457098" y="3707033"/>
                <a:ext cx="0" cy="866601"/>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987695ED-993A-FEF7-02AA-589A4FE663B6}"/>
                  </a:ext>
                </a:extLst>
              </p:cNvPr>
              <p:cNvCxnSpPr>
                <a:cxnSpLocks/>
              </p:cNvCxnSpPr>
              <p:nvPr/>
            </p:nvCxnSpPr>
            <p:spPr>
              <a:xfrm>
                <a:off x="3323703" y="3707033"/>
                <a:ext cx="0" cy="866601"/>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F0FF87B-3DFC-BB29-805C-49C6AF531702}"/>
                  </a:ext>
                </a:extLst>
              </p:cNvPr>
              <p:cNvCxnSpPr>
                <a:cxnSpLocks/>
              </p:cNvCxnSpPr>
              <p:nvPr/>
            </p:nvCxnSpPr>
            <p:spPr>
              <a:xfrm>
                <a:off x="4190303" y="3707033"/>
                <a:ext cx="0" cy="866601"/>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DAC10F8-5355-360E-F969-40611B05CB97}"/>
                  </a:ext>
                </a:extLst>
              </p:cNvPr>
              <p:cNvCxnSpPr>
                <a:cxnSpLocks/>
              </p:cNvCxnSpPr>
              <p:nvPr/>
            </p:nvCxnSpPr>
            <p:spPr>
              <a:xfrm>
                <a:off x="5056904" y="3707033"/>
                <a:ext cx="0" cy="866601"/>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804496D-6278-79A0-1AC6-7D165E6ED676}"/>
                  </a:ext>
                </a:extLst>
              </p:cNvPr>
              <p:cNvCxnSpPr>
                <a:cxnSpLocks/>
              </p:cNvCxnSpPr>
              <p:nvPr/>
            </p:nvCxnSpPr>
            <p:spPr>
              <a:xfrm>
                <a:off x="5923504" y="3707033"/>
                <a:ext cx="0" cy="866601"/>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CFC1BF9-EC67-117A-8C37-049EE28A9973}"/>
                  </a:ext>
                </a:extLst>
              </p:cNvPr>
              <p:cNvCxnSpPr>
                <a:cxnSpLocks/>
              </p:cNvCxnSpPr>
              <p:nvPr/>
            </p:nvCxnSpPr>
            <p:spPr>
              <a:xfrm>
                <a:off x="6795799" y="3707031"/>
                <a:ext cx="0" cy="866603"/>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E6F5703-571A-5DE0-7E0F-5BEBEEDA183C}"/>
                  </a:ext>
                </a:extLst>
              </p:cNvPr>
              <p:cNvCxnSpPr>
                <a:cxnSpLocks/>
              </p:cNvCxnSpPr>
              <p:nvPr/>
            </p:nvCxnSpPr>
            <p:spPr>
              <a:xfrm flipH="1">
                <a:off x="7651782" y="3707033"/>
                <a:ext cx="2393" cy="866601"/>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7D3A216-B878-1A33-6CF7-CEEB4D150DE5}"/>
                  </a:ext>
                </a:extLst>
              </p:cNvPr>
              <p:cNvCxnSpPr>
                <a:cxnSpLocks/>
              </p:cNvCxnSpPr>
              <p:nvPr/>
            </p:nvCxnSpPr>
            <p:spPr>
              <a:xfrm>
                <a:off x="8521727" y="3707032"/>
                <a:ext cx="0" cy="863708"/>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2E84546-B640-B233-306B-D6113E8837D1}"/>
                  </a:ext>
                </a:extLst>
              </p:cNvPr>
              <p:cNvCxnSpPr>
                <a:cxnSpLocks/>
              </p:cNvCxnSpPr>
              <p:nvPr/>
            </p:nvCxnSpPr>
            <p:spPr>
              <a:xfrm>
                <a:off x="9388992" y="3707032"/>
                <a:ext cx="1" cy="863708"/>
              </a:xfrm>
              <a:prstGeom prst="line">
                <a:avLst/>
              </a:prstGeom>
              <a:ln w="12700">
                <a:solidFill>
                  <a:srgbClr val="0B5D66"/>
                </a:solidFill>
              </a:ln>
            </p:spPr>
            <p:style>
              <a:lnRef idx="2">
                <a:schemeClr val="accent1"/>
              </a:lnRef>
              <a:fillRef idx="0">
                <a:schemeClr val="accent1"/>
              </a:fillRef>
              <a:effectRef idx="1">
                <a:schemeClr val="accent1"/>
              </a:effectRef>
              <a:fontRef idx="minor">
                <a:schemeClr val="tx1"/>
              </a:fontRef>
            </p:style>
          </p:cxnSp>
          <p:sp>
            <p:nvSpPr>
              <p:cNvPr id="47" name="Text Placeholder 4">
                <a:extLst>
                  <a:ext uri="{FF2B5EF4-FFF2-40B4-BE49-F238E27FC236}">
                    <a16:creationId xmlns:a16="http://schemas.microsoft.com/office/drawing/2014/main" id="{5D1A1965-C6EA-B1C6-3D14-BD5D0058C881}"/>
                  </a:ext>
                </a:extLst>
              </p:cNvPr>
              <p:cNvSpPr txBox="1">
                <a:spLocks/>
              </p:cNvSpPr>
              <p:nvPr/>
            </p:nvSpPr>
            <p:spPr>
              <a:xfrm>
                <a:off x="1584015" y="4011939"/>
                <a:ext cx="866602" cy="368827"/>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latin typeface="Proxima Nova Rg" panose="02000506030000020004" pitchFamily="50" charset="0"/>
                  </a:rPr>
                  <a:t>Propose tax legislation</a:t>
                </a:r>
              </a:p>
            </p:txBody>
          </p:sp>
          <p:sp>
            <p:nvSpPr>
              <p:cNvPr id="48" name="Text Placeholder 4">
                <a:extLst>
                  <a:ext uri="{FF2B5EF4-FFF2-40B4-BE49-F238E27FC236}">
                    <a16:creationId xmlns:a16="http://schemas.microsoft.com/office/drawing/2014/main" id="{F1C8558F-7E7F-E0EB-228C-F91CA12399B2}"/>
                  </a:ext>
                </a:extLst>
              </p:cNvPr>
              <p:cNvSpPr txBox="1">
                <a:spLocks/>
              </p:cNvSpPr>
              <p:nvPr/>
            </p:nvSpPr>
            <p:spPr>
              <a:xfrm>
                <a:off x="2433047" y="3923971"/>
                <a:ext cx="914711" cy="433305"/>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latin typeface="Proxima Nova Rg" panose="02000506030000020004" pitchFamily="50" charset="0"/>
                  </a:rPr>
                  <a:t>Publish forms, instructions and guidance</a:t>
                </a:r>
              </a:p>
            </p:txBody>
          </p:sp>
          <p:sp>
            <p:nvSpPr>
              <p:cNvPr id="49" name="Text Placeholder 4">
                <a:extLst>
                  <a:ext uri="{FF2B5EF4-FFF2-40B4-BE49-F238E27FC236}">
                    <a16:creationId xmlns:a16="http://schemas.microsoft.com/office/drawing/2014/main" id="{05EE30C0-0E29-07F3-B5D1-9235634249FE}"/>
                  </a:ext>
                </a:extLst>
              </p:cNvPr>
              <p:cNvSpPr txBox="1">
                <a:spLocks/>
              </p:cNvSpPr>
              <p:nvPr/>
            </p:nvSpPr>
            <p:spPr>
              <a:xfrm>
                <a:off x="3325275" y="3929094"/>
                <a:ext cx="873302" cy="473142"/>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latin typeface="Proxima Nova Rg" panose="02000506030000020004" pitchFamily="50" charset="0"/>
                  </a:rPr>
                  <a:t>Assist and educate taxpayers</a:t>
                </a:r>
              </a:p>
            </p:txBody>
          </p:sp>
          <p:sp>
            <p:nvSpPr>
              <p:cNvPr id="50" name="Text Placeholder 4">
                <a:extLst>
                  <a:ext uri="{FF2B5EF4-FFF2-40B4-BE49-F238E27FC236}">
                    <a16:creationId xmlns:a16="http://schemas.microsoft.com/office/drawing/2014/main" id="{AC905427-8FB8-3277-4692-893FD62A676E}"/>
                  </a:ext>
                </a:extLst>
              </p:cNvPr>
              <p:cNvSpPr txBox="1">
                <a:spLocks/>
              </p:cNvSpPr>
              <p:nvPr/>
            </p:nvSpPr>
            <p:spPr>
              <a:xfrm>
                <a:off x="4164669" y="3870496"/>
                <a:ext cx="914711" cy="552572"/>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latin typeface="Proxima Nova Rg" panose="02000506030000020004" pitchFamily="50" charset="0"/>
                  </a:rPr>
                  <a:t>Capture return data and process payments</a:t>
                </a:r>
              </a:p>
            </p:txBody>
          </p:sp>
          <p:sp>
            <p:nvSpPr>
              <p:cNvPr id="51" name="Text Placeholder 4">
                <a:extLst>
                  <a:ext uri="{FF2B5EF4-FFF2-40B4-BE49-F238E27FC236}">
                    <a16:creationId xmlns:a16="http://schemas.microsoft.com/office/drawing/2014/main" id="{B42069BD-B527-39BB-04A2-F6503746AA12}"/>
                  </a:ext>
                </a:extLst>
              </p:cNvPr>
              <p:cNvSpPr txBox="1">
                <a:spLocks/>
              </p:cNvSpPr>
              <p:nvPr/>
            </p:nvSpPr>
            <p:spPr>
              <a:xfrm>
                <a:off x="5055898" y="3946256"/>
                <a:ext cx="873302" cy="433162"/>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latin typeface="Proxima Nova Rg" panose="02000506030000020004" pitchFamily="50" charset="0"/>
                  </a:rPr>
                  <a:t>Resolve errors and issue bills</a:t>
                </a:r>
              </a:p>
            </p:txBody>
          </p:sp>
          <p:sp>
            <p:nvSpPr>
              <p:cNvPr id="52" name="Text Placeholder 4">
                <a:extLst>
                  <a:ext uri="{FF2B5EF4-FFF2-40B4-BE49-F238E27FC236}">
                    <a16:creationId xmlns:a16="http://schemas.microsoft.com/office/drawing/2014/main" id="{38C31A56-D355-3200-3137-EF22B8173067}"/>
                  </a:ext>
                </a:extLst>
              </p:cNvPr>
              <p:cNvSpPr txBox="1">
                <a:spLocks/>
              </p:cNvSpPr>
              <p:nvPr/>
            </p:nvSpPr>
            <p:spPr>
              <a:xfrm>
                <a:off x="5929192" y="4009842"/>
                <a:ext cx="866602" cy="292210"/>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latin typeface="Proxima Nova Rg" panose="02000506030000020004" pitchFamily="50" charset="0"/>
                  </a:rPr>
                  <a:t>Resolve protests</a:t>
                </a:r>
              </a:p>
            </p:txBody>
          </p:sp>
          <p:sp>
            <p:nvSpPr>
              <p:cNvPr id="53" name="Text Placeholder 4">
                <a:extLst>
                  <a:ext uri="{FF2B5EF4-FFF2-40B4-BE49-F238E27FC236}">
                    <a16:creationId xmlns:a16="http://schemas.microsoft.com/office/drawing/2014/main" id="{BDA1DF54-AFDD-1D30-9366-FEB3B6039A36}"/>
                  </a:ext>
                </a:extLst>
              </p:cNvPr>
              <p:cNvSpPr txBox="1">
                <a:spLocks/>
              </p:cNvSpPr>
              <p:nvPr/>
            </p:nvSpPr>
            <p:spPr>
              <a:xfrm>
                <a:off x="6795790" y="4083841"/>
                <a:ext cx="846944" cy="215594"/>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latin typeface="Proxima Nova Rg" panose="02000506030000020004" pitchFamily="50" charset="0"/>
                  </a:rPr>
                  <a:t>Audit</a:t>
                </a:r>
              </a:p>
            </p:txBody>
          </p:sp>
          <p:sp>
            <p:nvSpPr>
              <p:cNvPr id="54" name="Text Placeholder 4">
                <a:extLst>
                  <a:ext uri="{FF2B5EF4-FFF2-40B4-BE49-F238E27FC236}">
                    <a16:creationId xmlns:a16="http://schemas.microsoft.com/office/drawing/2014/main" id="{23A99AC4-2113-9D90-9D4A-D18F3D9930F8}"/>
                  </a:ext>
                </a:extLst>
              </p:cNvPr>
              <p:cNvSpPr txBox="1">
                <a:spLocks/>
              </p:cNvSpPr>
              <p:nvPr/>
            </p:nvSpPr>
            <p:spPr>
              <a:xfrm>
                <a:off x="7663399" y="4083841"/>
                <a:ext cx="846944" cy="215594"/>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latin typeface="Proxima Nova Rg" panose="02000506030000020004" pitchFamily="50" charset="0"/>
                  </a:rPr>
                  <a:t>Collection</a:t>
                </a:r>
              </a:p>
            </p:txBody>
          </p:sp>
          <p:sp>
            <p:nvSpPr>
              <p:cNvPr id="55" name="Text Placeholder 4">
                <a:extLst>
                  <a:ext uri="{FF2B5EF4-FFF2-40B4-BE49-F238E27FC236}">
                    <a16:creationId xmlns:a16="http://schemas.microsoft.com/office/drawing/2014/main" id="{4DF34E2F-7FE2-2A66-CBE9-1284629B9ADE}"/>
                  </a:ext>
                </a:extLst>
              </p:cNvPr>
              <p:cNvSpPr txBox="1">
                <a:spLocks/>
              </p:cNvSpPr>
              <p:nvPr/>
            </p:nvSpPr>
            <p:spPr>
              <a:xfrm>
                <a:off x="8534685" y="4057136"/>
                <a:ext cx="846944" cy="215594"/>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latin typeface="Proxima Nova Rg" panose="02000506030000020004" pitchFamily="50" charset="0"/>
                  </a:rPr>
                  <a:t>Litigation</a:t>
                </a:r>
              </a:p>
            </p:txBody>
          </p:sp>
          <p:sp>
            <p:nvSpPr>
              <p:cNvPr id="56" name="Text Placeholder 4">
                <a:extLst>
                  <a:ext uri="{FF2B5EF4-FFF2-40B4-BE49-F238E27FC236}">
                    <a16:creationId xmlns:a16="http://schemas.microsoft.com/office/drawing/2014/main" id="{893ACD6F-2BEE-3042-601F-B828B1D80F38}"/>
                  </a:ext>
                </a:extLst>
              </p:cNvPr>
              <p:cNvSpPr txBox="1">
                <a:spLocks/>
              </p:cNvSpPr>
              <p:nvPr/>
            </p:nvSpPr>
            <p:spPr>
              <a:xfrm>
                <a:off x="9357100" y="4007224"/>
                <a:ext cx="925897" cy="368827"/>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latin typeface="Proxima Nova Rg" panose="02000506030000020004" pitchFamily="50" charset="0"/>
                  </a:rPr>
                  <a:t>Criminal enforcement</a:t>
                </a:r>
              </a:p>
            </p:txBody>
          </p:sp>
        </p:grpSp>
        <p:grpSp>
          <p:nvGrpSpPr>
            <p:cNvPr id="58" name="Group 57">
              <a:extLst>
                <a:ext uri="{FF2B5EF4-FFF2-40B4-BE49-F238E27FC236}">
                  <a16:creationId xmlns:a16="http://schemas.microsoft.com/office/drawing/2014/main" id="{82B82885-7F54-2DAE-D5BA-D210A2291CE7}"/>
                </a:ext>
              </a:extLst>
            </p:cNvPr>
            <p:cNvGrpSpPr/>
            <p:nvPr/>
          </p:nvGrpSpPr>
          <p:grpSpPr>
            <a:xfrm>
              <a:off x="699846" y="4341124"/>
              <a:ext cx="9583151" cy="867145"/>
              <a:chOff x="699846" y="3707032"/>
              <a:chExt cx="9583151" cy="867145"/>
            </a:xfrm>
          </p:grpSpPr>
          <p:sp>
            <p:nvSpPr>
              <p:cNvPr id="59" name="Rectangle 58">
                <a:extLst>
                  <a:ext uri="{FF2B5EF4-FFF2-40B4-BE49-F238E27FC236}">
                    <a16:creationId xmlns:a16="http://schemas.microsoft.com/office/drawing/2014/main" id="{8067A601-AD08-14B9-CC08-870BC76AD447}"/>
                  </a:ext>
                </a:extLst>
              </p:cNvPr>
              <p:cNvSpPr/>
              <p:nvPr/>
            </p:nvSpPr>
            <p:spPr>
              <a:xfrm>
                <a:off x="723901" y="3707036"/>
                <a:ext cx="866601" cy="866601"/>
              </a:xfrm>
              <a:prstGeom prst="rect">
                <a:avLst/>
              </a:prstGeom>
              <a:solidFill>
                <a:srgbClr val="6266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60" name="Text Placeholder 4">
                <a:extLst>
                  <a:ext uri="{FF2B5EF4-FFF2-40B4-BE49-F238E27FC236}">
                    <a16:creationId xmlns:a16="http://schemas.microsoft.com/office/drawing/2014/main" id="{12BF9429-1542-1CBA-1FDF-CE0FDF28F615}"/>
                  </a:ext>
                </a:extLst>
              </p:cNvPr>
              <p:cNvSpPr txBox="1">
                <a:spLocks/>
              </p:cNvSpPr>
              <p:nvPr/>
            </p:nvSpPr>
            <p:spPr>
              <a:xfrm>
                <a:off x="699846" y="4038524"/>
                <a:ext cx="914710" cy="218338"/>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solidFill>
                      <a:schemeClr val="bg1"/>
                    </a:solidFill>
                    <a:latin typeface="Proxima Nova Rg" panose="02000506030000020004" pitchFamily="50" charset="0"/>
                  </a:rPr>
                  <a:t>TAXPAYER</a:t>
                </a:r>
              </a:p>
            </p:txBody>
          </p:sp>
          <p:sp>
            <p:nvSpPr>
              <p:cNvPr id="61" name="Rectangle 60">
                <a:extLst>
                  <a:ext uri="{FF2B5EF4-FFF2-40B4-BE49-F238E27FC236}">
                    <a16:creationId xmlns:a16="http://schemas.microsoft.com/office/drawing/2014/main" id="{A5F5262B-ABDD-67F0-5A3F-E691815611BB}"/>
                  </a:ext>
                </a:extLst>
              </p:cNvPr>
              <p:cNvSpPr/>
              <p:nvPr/>
            </p:nvSpPr>
            <p:spPr>
              <a:xfrm>
                <a:off x="1590502" y="3707036"/>
                <a:ext cx="866601" cy="866601"/>
              </a:xfrm>
              <a:prstGeom prst="rect">
                <a:avLst/>
              </a:prstGeom>
              <a:solidFill>
                <a:schemeClr val="bg1">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62" name="Rectangle 61">
                <a:extLst>
                  <a:ext uri="{FF2B5EF4-FFF2-40B4-BE49-F238E27FC236}">
                    <a16:creationId xmlns:a16="http://schemas.microsoft.com/office/drawing/2014/main" id="{A103F92D-2453-0DD6-618A-2781F0DDD243}"/>
                  </a:ext>
                </a:extLst>
              </p:cNvPr>
              <p:cNvSpPr/>
              <p:nvPr/>
            </p:nvSpPr>
            <p:spPr>
              <a:xfrm>
                <a:off x="2457103" y="3707035"/>
                <a:ext cx="866601" cy="866601"/>
              </a:xfrm>
              <a:prstGeom prst="rect">
                <a:avLst/>
              </a:prstGeom>
              <a:solidFill>
                <a:schemeClr val="bg1">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63" name="Rectangle 62">
                <a:extLst>
                  <a:ext uri="{FF2B5EF4-FFF2-40B4-BE49-F238E27FC236}">
                    <a16:creationId xmlns:a16="http://schemas.microsoft.com/office/drawing/2014/main" id="{93C5530D-4127-EC12-25FE-4B09DF866EF0}"/>
                  </a:ext>
                </a:extLst>
              </p:cNvPr>
              <p:cNvSpPr/>
              <p:nvPr/>
            </p:nvSpPr>
            <p:spPr>
              <a:xfrm>
                <a:off x="3323703" y="3707034"/>
                <a:ext cx="866601" cy="866601"/>
              </a:xfrm>
              <a:prstGeom prst="rect">
                <a:avLst/>
              </a:prstGeom>
              <a:solidFill>
                <a:schemeClr val="bg1">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64" name="Rectangle 63">
                <a:extLst>
                  <a:ext uri="{FF2B5EF4-FFF2-40B4-BE49-F238E27FC236}">
                    <a16:creationId xmlns:a16="http://schemas.microsoft.com/office/drawing/2014/main" id="{91EF156A-A510-FFC5-0547-97D71E419CFE}"/>
                  </a:ext>
                </a:extLst>
              </p:cNvPr>
              <p:cNvSpPr/>
              <p:nvPr/>
            </p:nvSpPr>
            <p:spPr>
              <a:xfrm>
                <a:off x="4190303" y="3707034"/>
                <a:ext cx="866601" cy="866601"/>
              </a:xfrm>
              <a:prstGeom prst="rect">
                <a:avLst/>
              </a:prstGeom>
              <a:solidFill>
                <a:schemeClr val="bg1">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65" name="Rectangle 64">
                <a:extLst>
                  <a:ext uri="{FF2B5EF4-FFF2-40B4-BE49-F238E27FC236}">
                    <a16:creationId xmlns:a16="http://schemas.microsoft.com/office/drawing/2014/main" id="{87315515-5DCC-0CC8-2783-CFC3CF93B2DD}"/>
                  </a:ext>
                </a:extLst>
              </p:cNvPr>
              <p:cNvSpPr/>
              <p:nvPr/>
            </p:nvSpPr>
            <p:spPr>
              <a:xfrm>
                <a:off x="5056904" y="3707034"/>
                <a:ext cx="866601" cy="866601"/>
              </a:xfrm>
              <a:prstGeom prst="rect">
                <a:avLst/>
              </a:prstGeom>
              <a:solidFill>
                <a:schemeClr val="bg1">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66" name="Rectangle 65">
                <a:extLst>
                  <a:ext uri="{FF2B5EF4-FFF2-40B4-BE49-F238E27FC236}">
                    <a16:creationId xmlns:a16="http://schemas.microsoft.com/office/drawing/2014/main" id="{C17AE79A-D99A-7B79-031A-97F4513143F2}"/>
                  </a:ext>
                </a:extLst>
              </p:cNvPr>
              <p:cNvSpPr/>
              <p:nvPr/>
            </p:nvSpPr>
            <p:spPr>
              <a:xfrm>
                <a:off x="5923504" y="3707033"/>
                <a:ext cx="866601" cy="866601"/>
              </a:xfrm>
              <a:prstGeom prst="rect">
                <a:avLst/>
              </a:prstGeom>
              <a:solidFill>
                <a:schemeClr val="bg1">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67" name="Rectangle 66">
                <a:extLst>
                  <a:ext uri="{FF2B5EF4-FFF2-40B4-BE49-F238E27FC236}">
                    <a16:creationId xmlns:a16="http://schemas.microsoft.com/office/drawing/2014/main" id="{039A543B-15EB-5F3C-235B-A52CE1A63953}"/>
                  </a:ext>
                </a:extLst>
              </p:cNvPr>
              <p:cNvSpPr/>
              <p:nvPr/>
            </p:nvSpPr>
            <p:spPr>
              <a:xfrm>
                <a:off x="6790104" y="3707033"/>
                <a:ext cx="866601" cy="866601"/>
              </a:xfrm>
              <a:prstGeom prst="rect">
                <a:avLst/>
              </a:prstGeom>
              <a:solidFill>
                <a:schemeClr val="bg1">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68" name="Rectangle 67">
                <a:extLst>
                  <a:ext uri="{FF2B5EF4-FFF2-40B4-BE49-F238E27FC236}">
                    <a16:creationId xmlns:a16="http://schemas.microsoft.com/office/drawing/2014/main" id="{9AC41799-EBB9-5AF8-FFAE-97A3DDF81D41}"/>
                  </a:ext>
                </a:extLst>
              </p:cNvPr>
              <p:cNvSpPr/>
              <p:nvPr/>
            </p:nvSpPr>
            <p:spPr>
              <a:xfrm>
                <a:off x="7656704" y="3707576"/>
                <a:ext cx="866601" cy="866601"/>
              </a:xfrm>
              <a:prstGeom prst="rect">
                <a:avLst/>
              </a:prstGeom>
              <a:solidFill>
                <a:schemeClr val="bg1">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69" name="Rectangle 68">
                <a:extLst>
                  <a:ext uri="{FF2B5EF4-FFF2-40B4-BE49-F238E27FC236}">
                    <a16:creationId xmlns:a16="http://schemas.microsoft.com/office/drawing/2014/main" id="{343C4A61-4DFE-D8C4-11AF-87B5E4CE9AE4}"/>
                  </a:ext>
                </a:extLst>
              </p:cNvPr>
              <p:cNvSpPr/>
              <p:nvPr/>
            </p:nvSpPr>
            <p:spPr>
              <a:xfrm>
                <a:off x="8523299" y="3707033"/>
                <a:ext cx="866601" cy="866601"/>
              </a:xfrm>
              <a:prstGeom prst="rect">
                <a:avLst/>
              </a:prstGeom>
              <a:solidFill>
                <a:schemeClr val="bg1">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70" name="Rectangle 69">
                <a:extLst>
                  <a:ext uri="{FF2B5EF4-FFF2-40B4-BE49-F238E27FC236}">
                    <a16:creationId xmlns:a16="http://schemas.microsoft.com/office/drawing/2014/main" id="{DC60B50F-8A54-7998-36AE-E551C068E794}"/>
                  </a:ext>
                </a:extLst>
              </p:cNvPr>
              <p:cNvSpPr/>
              <p:nvPr/>
            </p:nvSpPr>
            <p:spPr>
              <a:xfrm>
                <a:off x="9386749" y="3707032"/>
                <a:ext cx="866601" cy="866601"/>
              </a:xfrm>
              <a:prstGeom prst="rect">
                <a:avLst/>
              </a:prstGeom>
              <a:solidFill>
                <a:schemeClr val="bg1">
                  <a:lumMod val="7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cxnSp>
            <p:nvCxnSpPr>
              <p:cNvPr id="71" name="Straight Connector 70">
                <a:extLst>
                  <a:ext uri="{FF2B5EF4-FFF2-40B4-BE49-F238E27FC236}">
                    <a16:creationId xmlns:a16="http://schemas.microsoft.com/office/drawing/2014/main" id="{23FC3C0C-5DCB-94B8-B5CE-E350DA876853}"/>
                  </a:ext>
                </a:extLst>
              </p:cNvPr>
              <p:cNvCxnSpPr>
                <a:cxnSpLocks/>
              </p:cNvCxnSpPr>
              <p:nvPr/>
            </p:nvCxnSpPr>
            <p:spPr>
              <a:xfrm>
                <a:off x="2457098" y="3707033"/>
                <a:ext cx="0" cy="866601"/>
              </a:xfrm>
              <a:prstGeom prst="line">
                <a:avLst/>
              </a:prstGeom>
              <a:ln w="12700">
                <a:solidFill>
                  <a:srgbClr val="62666A"/>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CC0BD5E7-7940-EEF5-A363-6C099E6D4566}"/>
                  </a:ext>
                </a:extLst>
              </p:cNvPr>
              <p:cNvCxnSpPr>
                <a:cxnSpLocks/>
              </p:cNvCxnSpPr>
              <p:nvPr/>
            </p:nvCxnSpPr>
            <p:spPr>
              <a:xfrm>
                <a:off x="3323703" y="3707033"/>
                <a:ext cx="0" cy="866601"/>
              </a:xfrm>
              <a:prstGeom prst="line">
                <a:avLst/>
              </a:prstGeom>
              <a:ln w="12700">
                <a:solidFill>
                  <a:srgbClr val="62666A"/>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78F1B190-FEF5-C7EA-EF01-FE090C23499F}"/>
                  </a:ext>
                </a:extLst>
              </p:cNvPr>
              <p:cNvCxnSpPr>
                <a:cxnSpLocks/>
              </p:cNvCxnSpPr>
              <p:nvPr/>
            </p:nvCxnSpPr>
            <p:spPr>
              <a:xfrm>
                <a:off x="4190303" y="3707033"/>
                <a:ext cx="0" cy="866601"/>
              </a:xfrm>
              <a:prstGeom prst="line">
                <a:avLst/>
              </a:prstGeom>
              <a:ln w="12700">
                <a:solidFill>
                  <a:srgbClr val="62666A"/>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9D990F98-3AC3-556E-CA81-58047EEF517E}"/>
                  </a:ext>
                </a:extLst>
              </p:cNvPr>
              <p:cNvCxnSpPr>
                <a:cxnSpLocks/>
              </p:cNvCxnSpPr>
              <p:nvPr/>
            </p:nvCxnSpPr>
            <p:spPr>
              <a:xfrm>
                <a:off x="5056904" y="3707033"/>
                <a:ext cx="0" cy="866601"/>
              </a:xfrm>
              <a:prstGeom prst="line">
                <a:avLst/>
              </a:prstGeom>
              <a:ln w="12700">
                <a:solidFill>
                  <a:srgbClr val="62666A"/>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63BE679A-2900-5B3B-EF1C-1CE858E01092}"/>
                  </a:ext>
                </a:extLst>
              </p:cNvPr>
              <p:cNvCxnSpPr>
                <a:cxnSpLocks/>
              </p:cNvCxnSpPr>
              <p:nvPr/>
            </p:nvCxnSpPr>
            <p:spPr>
              <a:xfrm>
                <a:off x="5923504" y="3707033"/>
                <a:ext cx="0" cy="866601"/>
              </a:xfrm>
              <a:prstGeom prst="line">
                <a:avLst/>
              </a:prstGeom>
              <a:ln w="12700">
                <a:solidFill>
                  <a:srgbClr val="62666A"/>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A8CA1405-AB98-E57E-7DE7-E6A444F36688}"/>
                  </a:ext>
                </a:extLst>
              </p:cNvPr>
              <p:cNvCxnSpPr>
                <a:cxnSpLocks/>
              </p:cNvCxnSpPr>
              <p:nvPr/>
            </p:nvCxnSpPr>
            <p:spPr>
              <a:xfrm>
                <a:off x="6795799" y="3707032"/>
                <a:ext cx="0" cy="866601"/>
              </a:xfrm>
              <a:prstGeom prst="line">
                <a:avLst/>
              </a:prstGeom>
              <a:ln w="12700">
                <a:solidFill>
                  <a:srgbClr val="62666A"/>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909981B6-3F54-CDEA-3FDA-D05DB07CDFE9}"/>
                  </a:ext>
                </a:extLst>
              </p:cNvPr>
              <p:cNvCxnSpPr>
                <a:cxnSpLocks/>
              </p:cNvCxnSpPr>
              <p:nvPr/>
            </p:nvCxnSpPr>
            <p:spPr>
              <a:xfrm>
                <a:off x="7648429" y="3707033"/>
                <a:ext cx="0" cy="866600"/>
              </a:xfrm>
              <a:prstGeom prst="line">
                <a:avLst/>
              </a:prstGeom>
              <a:ln w="12700">
                <a:solidFill>
                  <a:srgbClr val="62666A"/>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46FB44E2-4AF9-E5D7-8537-4EB5CEB65C1F}"/>
                  </a:ext>
                </a:extLst>
              </p:cNvPr>
              <p:cNvCxnSpPr>
                <a:cxnSpLocks/>
              </p:cNvCxnSpPr>
              <p:nvPr/>
            </p:nvCxnSpPr>
            <p:spPr>
              <a:xfrm>
                <a:off x="8521727" y="3707032"/>
                <a:ext cx="0" cy="866601"/>
              </a:xfrm>
              <a:prstGeom prst="line">
                <a:avLst/>
              </a:prstGeom>
              <a:ln w="12700">
                <a:solidFill>
                  <a:srgbClr val="62666A"/>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A3CCC8F7-3C74-30BE-862E-6C63DD18A7C1}"/>
                  </a:ext>
                </a:extLst>
              </p:cNvPr>
              <p:cNvCxnSpPr>
                <a:cxnSpLocks/>
              </p:cNvCxnSpPr>
              <p:nvPr/>
            </p:nvCxnSpPr>
            <p:spPr>
              <a:xfrm>
                <a:off x="9386749" y="3707032"/>
                <a:ext cx="0" cy="866601"/>
              </a:xfrm>
              <a:prstGeom prst="line">
                <a:avLst/>
              </a:prstGeom>
              <a:ln w="12700">
                <a:solidFill>
                  <a:srgbClr val="62666A"/>
                </a:solidFill>
              </a:ln>
            </p:spPr>
            <p:style>
              <a:lnRef idx="2">
                <a:schemeClr val="accent1"/>
              </a:lnRef>
              <a:fillRef idx="0">
                <a:schemeClr val="accent1"/>
              </a:fillRef>
              <a:effectRef idx="1">
                <a:schemeClr val="accent1"/>
              </a:effectRef>
              <a:fontRef idx="minor">
                <a:schemeClr val="tx1"/>
              </a:fontRef>
            </p:style>
          </p:cxnSp>
          <p:sp>
            <p:nvSpPr>
              <p:cNvPr id="80" name="Text Placeholder 4">
                <a:extLst>
                  <a:ext uri="{FF2B5EF4-FFF2-40B4-BE49-F238E27FC236}">
                    <a16:creationId xmlns:a16="http://schemas.microsoft.com/office/drawing/2014/main" id="{9B8F6964-9078-198A-4557-685A99486CAB}"/>
                  </a:ext>
                </a:extLst>
              </p:cNvPr>
              <p:cNvSpPr txBox="1">
                <a:spLocks/>
              </p:cNvSpPr>
              <p:nvPr/>
            </p:nvSpPr>
            <p:spPr>
              <a:xfrm>
                <a:off x="1590494" y="3919419"/>
                <a:ext cx="866602" cy="492250"/>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solidFill>
                      <a:srgbClr val="62666A"/>
                    </a:solidFill>
                    <a:latin typeface="Proxima Nova Rg" panose="02000506030000020004" pitchFamily="50" charset="0"/>
                  </a:rPr>
                  <a:t>Learn about tax</a:t>
                </a:r>
                <a:br>
                  <a:rPr lang="en-US" sz="950" dirty="0">
                    <a:solidFill>
                      <a:srgbClr val="62666A"/>
                    </a:solidFill>
                    <a:latin typeface="Proxima Nova Rg" panose="02000506030000020004" pitchFamily="50" charset="0"/>
                  </a:rPr>
                </a:br>
                <a:r>
                  <a:rPr lang="en-US" sz="950" dirty="0">
                    <a:solidFill>
                      <a:srgbClr val="62666A"/>
                    </a:solidFill>
                    <a:latin typeface="Proxima Nova Rg" panose="02000506030000020004" pitchFamily="50" charset="0"/>
                  </a:rPr>
                  <a:t>obligations</a:t>
                </a:r>
              </a:p>
            </p:txBody>
          </p:sp>
          <p:sp>
            <p:nvSpPr>
              <p:cNvPr id="81" name="Text Placeholder 4">
                <a:extLst>
                  <a:ext uri="{FF2B5EF4-FFF2-40B4-BE49-F238E27FC236}">
                    <a16:creationId xmlns:a16="http://schemas.microsoft.com/office/drawing/2014/main" id="{BEED7968-FC23-F087-B4D1-C74DBB7B6B41}"/>
                  </a:ext>
                </a:extLst>
              </p:cNvPr>
              <p:cNvSpPr txBox="1">
                <a:spLocks/>
              </p:cNvSpPr>
              <p:nvPr/>
            </p:nvSpPr>
            <p:spPr>
              <a:xfrm>
                <a:off x="2433047" y="3995474"/>
                <a:ext cx="914711" cy="302975"/>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solidFill>
                      <a:srgbClr val="62666A"/>
                    </a:solidFill>
                    <a:latin typeface="Proxima Nova Rg" panose="02000506030000020004" pitchFamily="50" charset="0"/>
                  </a:rPr>
                  <a:t>Review</a:t>
                </a:r>
                <a:br>
                  <a:rPr lang="en-US" sz="950" dirty="0">
                    <a:solidFill>
                      <a:srgbClr val="62666A"/>
                    </a:solidFill>
                    <a:latin typeface="Proxima Nova Rg" panose="02000506030000020004" pitchFamily="50" charset="0"/>
                  </a:rPr>
                </a:br>
                <a:r>
                  <a:rPr lang="en-US" sz="950" dirty="0">
                    <a:solidFill>
                      <a:srgbClr val="62666A"/>
                    </a:solidFill>
                    <a:latin typeface="Proxima Nova Rg" panose="02000506030000020004" pitchFamily="50" charset="0"/>
                  </a:rPr>
                  <a:t>information</a:t>
                </a:r>
              </a:p>
            </p:txBody>
          </p:sp>
          <p:sp>
            <p:nvSpPr>
              <p:cNvPr id="82" name="Text Placeholder 4">
                <a:extLst>
                  <a:ext uri="{FF2B5EF4-FFF2-40B4-BE49-F238E27FC236}">
                    <a16:creationId xmlns:a16="http://schemas.microsoft.com/office/drawing/2014/main" id="{67B6A80B-1079-E035-8E89-A5946D997209}"/>
                  </a:ext>
                </a:extLst>
              </p:cNvPr>
              <p:cNvSpPr txBox="1">
                <a:spLocks/>
              </p:cNvSpPr>
              <p:nvPr/>
            </p:nvSpPr>
            <p:spPr>
              <a:xfrm>
                <a:off x="3325275" y="3920108"/>
                <a:ext cx="873302" cy="473142"/>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solidFill>
                      <a:srgbClr val="62666A"/>
                    </a:solidFill>
                    <a:latin typeface="Proxima Nova Rg" panose="02000506030000020004" pitchFamily="50" charset="0"/>
                  </a:rPr>
                  <a:t>File returns and make payments</a:t>
                </a:r>
              </a:p>
            </p:txBody>
          </p:sp>
          <p:sp>
            <p:nvSpPr>
              <p:cNvPr id="83" name="Text Placeholder 4">
                <a:extLst>
                  <a:ext uri="{FF2B5EF4-FFF2-40B4-BE49-F238E27FC236}">
                    <a16:creationId xmlns:a16="http://schemas.microsoft.com/office/drawing/2014/main" id="{22515D39-B2EC-8873-E308-53C01439CD5B}"/>
                  </a:ext>
                </a:extLst>
              </p:cNvPr>
              <p:cNvSpPr txBox="1">
                <a:spLocks/>
              </p:cNvSpPr>
              <p:nvPr/>
            </p:nvSpPr>
            <p:spPr>
              <a:xfrm>
                <a:off x="4164669" y="3861510"/>
                <a:ext cx="914711" cy="552572"/>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solidFill>
                      <a:srgbClr val="62666A"/>
                    </a:solidFill>
                    <a:latin typeface="Proxima Nova Rg" panose="02000506030000020004" pitchFamily="50" charset="0"/>
                  </a:rPr>
                  <a:t>Answer questions about filing errors</a:t>
                </a:r>
              </a:p>
            </p:txBody>
          </p:sp>
          <p:sp>
            <p:nvSpPr>
              <p:cNvPr id="84" name="Text Placeholder 4">
                <a:extLst>
                  <a:ext uri="{FF2B5EF4-FFF2-40B4-BE49-F238E27FC236}">
                    <a16:creationId xmlns:a16="http://schemas.microsoft.com/office/drawing/2014/main" id="{667800A3-8664-C5C3-8C90-647E9471625B}"/>
                  </a:ext>
                </a:extLst>
              </p:cNvPr>
              <p:cNvSpPr txBox="1">
                <a:spLocks/>
              </p:cNvSpPr>
              <p:nvPr/>
            </p:nvSpPr>
            <p:spPr>
              <a:xfrm>
                <a:off x="5055898" y="3920108"/>
                <a:ext cx="873302" cy="428181"/>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solidFill>
                      <a:srgbClr val="62666A"/>
                    </a:solidFill>
                    <a:latin typeface="Proxima Nova Rg" panose="02000506030000020004" pitchFamily="50" charset="0"/>
                  </a:rPr>
                  <a:t>Review bills and pay or protest</a:t>
                </a:r>
              </a:p>
            </p:txBody>
          </p:sp>
          <p:sp>
            <p:nvSpPr>
              <p:cNvPr id="85" name="Text Placeholder 4">
                <a:extLst>
                  <a:ext uri="{FF2B5EF4-FFF2-40B4-BE49-F238E27FC236}">
                    <a16:creationId xmlns:a16="http://schemas.microsoft.com/office/drawing/2014/main" id="{8F0758E8-BD0F-2C07-0565-17FC48809612}"/>
                  </a:ext>
                </a:extLst>
              </p:cNvPr>
              <p:cNvSpPr txBox="1">
                <a:spLocks/>
              </p:cNvSpPr>
              <p:nvPr/>
            </p:nvSpPr>
            <p:spPr>
              <a:xfrm>
                <a:off x="5889996" y="3919419"/>
                <a:ext cx="949038" cy="478479"/>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solidFill>
                      <a:srgbClr val="62666A"/>
                    </a:solidFill>
                    <a:latin typeface="Proxima Nova Rg" panose="02000506030000020004" pitchFamily="50" charset="0"/>
                  </a:rPr>
                  <a:t>Pay taxes</a:t>
                </a:r>
                <a:br>
                  <a:rPr lang="en-US" sz="950" dirty="0">
                    <a:solidFill>
                      <a:srgbClr val="62666A"/>
                    </a:solidFill>
                    <a:latin typeface="Proxima Nova Rg" panose="02000506030000020004" pitchFamily="50" charset="0"/>
                  </a:rPr>
                </a:br>
                <a:r>
                  <a:rPr lang="en-US" sz="950" dirty="0">
                    <a:solidFill>
                      <a:srgbClr val="62666A"/>
                    </a:solidFill>
                    <a:latin typeface="Proxima Nova Rg" panose="02000506030000020004" pitchFamily="50" charset="0"/>
                  </a:rPr>
                  <a:t>found due</a:t>
                </a:r>
                <a:br>
                  <a:rPr lang="en-US" sz="950" dirty="0">
                    <a:solidFill>
                      <a:srgbClr val="62666A"/>
                    </a:solidFill>
                    <a:latin typeface="Proxima Nova Rg" panose="02000506030000020004" pitchFamily="50" charset="0"/>
                  </a:rPr>
                </a:br>
                <a:r>
                  <a:rPr lang="en-US" sz="950" dirty="0">
                    <a:solidFill>
                      <a:srgbClr val="62666A"/>
                    </a:solidFill>
                    <a:latin typeface="Proxima Nova Rg" panose="02000506030000020004" pitchFamily="50" charset="0"/>
                  </a:rPr>
                  <a:t>after protest</a:t>
                </a:r>
              </a:p>
            </p:txBody>
          </p:sp>
          <p:sp>
            <p:nvSpPr>
              <p:cNvPr id="86" name="Text Placeholder 4">
                <a:extLst>
                  <a:ext uri="{FF2B5EF4-FFF2-40B4-BE49-F238E27FC236}">
                    <a16:creationId xmlns:a16="http://schemas.microsoft.com/office/drawing/2014/main" id="{90045DDF-B7CF-EA3E-F919-A75BB27EAAF7}"/>
                  </a:ext>
                </a:extLst>
              </p:cNvPr>
              <p:cNvSpPr txBox="1">
                <a:spLocks/>
              </p:cNvSpPr>
              <p:nvPr/>
            </p:nvSpPr>
            <p:spPr>
              <a:xfrm>
                <a:off x="6795790" y="3998311"/>
                <a:ext cx="846944" cy="300138"/>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solidFill>
                      <a:srgbClr val="62666A"/>
                    </a:solidFill>
                    <a:latin typeface="Proxima Nova Rg" panose="02000506030000020004" pitchFamily="50" charset="0"/>
                  </a:rPr>
                  <a:t>Undergo</a:t>
                </a:r>
                <a:br>
                  <a:rPr lang="en-US" sz="950" dirty="0">
                    <a:solidFill>
                      <a:srgbClr val="62666A"/>
                    </a:solidFill>
                    <a:latin typeface="Proxima Nova Rg" panose="02000506030000020004" pitchFamily="50" charset="0"/>
                  </a:rPr>
                </a:br>
                <a:r>
                  <a:rPr lang="en-US" sz="950" dirty="0">
                    <a:solidFill>
                      <a:srgbClr val="62666A"/>
                    </a:solidFill>
                    <a:latin typeface="Proxima Nova Rg" panose="02000506030000020004" pitchFamily="50" charset="0"/>
                  </a:rPr>
                  <a:t>audit</a:t>
                </a:r>
              </a:p>
            </p:txBody>
          </p:sp>
          <p:sp>
            <p:nvSpPr>
              <p:cNvPr id="87" name="Text Placeholder 4">
                <a:extLst>
                  <a:ext uri="{FF2B5EF4-FFF2-40B4-BE49-F238E27FC236}">
                    <a16:creationId xmlns:a16="http://schemas.microsoft.com/office/drawing/2014/main" id="{2C0ADBF2-338A-5244-A3A6-A9BD48D50C25}"/>
                  </a:ext>
                </a:extLst>
              </p:cNvPr>
              <p:cNvSpPr txBox="1">
                <a:spLocks/>
              </p:cNvSpPr>
              <p:nvPr/>
            </p:nvSpPr>
            <p:spPr>
              <a:xfrm>
                <a:off x="7654174" y="3995632"/>
                <a:ext cx="846944" cy="313654"/>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solidFill>
                      <a:srgbClr val="62666A"/>
                    </a:solidFill>
                    <a:latin typeface="Proxima Nova Rg" panose="02000506030000020004" pitchFamily="50" charset="0"/>
                  </a:rPr>
                  <a:t>Collection</a:t>
                </a:r>
                <a:br>
                  <a:rPr lang="en-US" sz="950" dirty="0">
                    <a:solidFill>
                      <a:srgbClr val="62666A"/>
                    </a:solidFill>
                    <a:latin typeface="Proxima Nova Rg" panose="02000506030000020004" pitchFamily="50" charset="0"/>
                  </a:rPr>
                </a:br>
                <a:r>
                  <a:rPr lang="en-US" sz="950" dirty="0">
                    <a:solidFill>
                      <a:srgbClr val="62666A"/>
                    </a:solidFill>
                    <a:latin typeface="Proxima Nova Rg" panose="02000506030000020004" pitchFamily="50" charset="0"/>
                  </a:rPr>
                  <a:t>defense</a:t>
                </a:r>
              </a:p>
            </p:txBody>
          </p:sp>
          <p:sp>
            <p:nvSpPr>
              <p:cNvPr id="88" name="Text Placeholder 4">
                <a:extLst>
                  <a:ext uri="{FF2B5EF4-FFF2-40B4-BE49-F238E27FC236}">
                    <a16:creationId xmlns:a16="http://schemas.microsoft.com/office/drawing/2014/main" id="{474D9E6F-D32F-4732-C1CE-A1AAEC13740C}"/>
                  </a:ext>
                </a:extLst>
              </p:cNvPr>
              <p:cNvSpPr txBox="1">
                <a:spLocks/>
              </p:cNvSpPr>
              <p:nvPr/>
            </p:nvSpPr>
            <p:spPr>
              <a:xfrm>
                <a:off x="8534685" y="4006926"/>
                <a:ext cx="846944" cy="302360"/>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solidFill>
                      <a:srgbClr val="62666A"/>
                    </a:solidFill>
                    <a:latin typeface="Proxima Nova Rg" panose="02000506030000020004" pitchFamily="50" charset="0"/>
                  </a:rPr>
                  <a:t>Litigation</a:t>
                </a:r>
                <a:br>
                  <a:rPr lang="en-US" sz="950" dirty="0">
                    <a:solidFill>
                      <a:srgbClr val="62666A"/>
                    </a:solidFill>
                    <a:latin typeface="Proxima Nova Rg" panose="02000506030000020004" pitchFamily="50" charset="0"/>
                  </a:rPr>
                </a:br>
                <a:r>
                  <a:rPr lang="en-US" sz="950" dirty="0">
                    <a:solidFill>
                      <a:srgbClr val="62666A"/>
                    </a:solidFill>
                    <a:latin typeface="Proxima Nova Rg" panose="02000506030000020004" pitchFamily="50" charset="0"/>
                  </a:rPr>
                  <a:t>defense</a:t>
                </a:r>
              </a:p>
            </p:txBody>
          </p:sp>
          <p:sp>
            <p:nvSpPr>
              <p:cNvPr id="89" name="Text Placeholder 4">
                <a:extLst>
                  <a:ext uri="{FF2B5EF4-FFF2-40B4-BE49-F238E27FC236}">
                    <a16:creationId xmlns:a16="http://schemas.microsoft.com/office/drawing/2014/main" id="{4141A1DB-A980-ED0A-DAF6-9321B80BEEA2}"/>
                  </a:ext>
                </a:extLst>
              </p:cNvPr>
              <p:cNvSpPr txBox="1">
                <a:spLocks/>
              </p:cNvSpPr>
              <p:nvPr/>
            </p:nvSpPr>
            <p:spPr>
              <a:xfrm>
                <a:off x="9357100" y="3935544"/>
                <a:ext cx="925897" cy="368827"/>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950" dirty="0">
                    <a:solidFill>
                      <a:srgbClr val="62666A"/>
                    </a:solidFill>
                    <a:latin typeface="Proxima Nova Rg" panose="02000506030000020004" pitchFamily="50" charset="0"/>
                  </a:rPr>
                  <a:t>Criminal enforcement</a:t>
                </a:r>
                <a:br>
                  <a:rPr lang="en-US" sz="950" dirty="0">
                    <a:solidFill>
                      <a:srgbClr val="62666A"/>
                    </a:solidFill>
                    <a:latin typeface="Proxima Nova Rg" panose="02000506030000020004" pitchFamily="50" charset="0"/>
                  </a:rPr>
                </a:br>
                <a:r>
                  <a:rPr lang="en-US" sz="950" dirty="0">
                    <a:solidFill>
                      <a:srgbClr val="62666A"/>
                    </a:solidFill>
                    <a:latin typeface="Proxima Nova Rg" panose="02000506030000020004" pitchFamily="50" charset="0"/>
                  </a:rPr>
                  <a:t>defense</a:t>
                </a:r>
              </a:p>
            </p:txBody>
          </p:sp>
        </p:grpSp>
        <p:sp>
          <p:nvSpPr>
            <p:cNvPr id="91" name="Arrow: Pentagon 90">
              <a:extLst>
                <a:ext uri="{FF2B5EF4-FFF2-40B4-BE49-F238E27FC236}">
                  <a16:creationId xmlns:a16="http://schemas.microsoft.com/office/drawing/2014/main" id="{3173CE4E-3C63-68A6-2464-5CA7BD3056DD}"/>
                </a:ext>
              </a:extLst>
            </p:cNvPr>
            <p:cNvSpPr/>
            <p:nvPr/>
          </p:nvSpPr>
          <p:spPr>
            <a:xfrm rot="10800000">
              <a:off x="1519507" y="4085915"/>
              <a:ext cx="8732464" cy="209341"/>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105" name="Text Placeholder 4">
              <a:extLst>
                <a:ext uri="{FF2B5EF4-FFF2-40B4-BE49-F238E27FC236}">
                  <a16:creationId xmlns:a16="http://schemas.microsoft.com/office/drawing/2014/main" id="{DF0931A0-9AFC-5692-4298-74CFCF8E41D0}"/>
                </a:ext>
              </a:extLst>
            </p:cNvPr>
            <p:cNvSpPr txBox="1">
              <a:spLocks/>
            </p:cNvSpPr>
            <p:nvPr/>
          </p:nvSpPr>
          <p:spPr>
            <a:xfrm>
              <a:off x="1568185" y="4082360"/>
              <a:ext cx="3559145" cy="215879"/>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bg1"/>
                  </a:solidFill>
                  <a:latin typeface="Proxima Nova Rg" panose="02000506030000020004" pitchFamily="50" charset="0"/>
                </a:rPr>
                <a:t>VOLUNTARY—LESS EXPENSIVE—MORE EFFICIENT</a:t>
              </a:r>
            </a:p>
          </p:txBody>
        </p:sp>
        <p:sp>
          <p:nvSpPr>
            <p:cNvPr id="107" name="Text Placeholder 4">
              <a:extLst>
                <a:ext uri="{FF2B5EF4-FFF2-40B4-BE49-F238E27FC236}">
                  <a16:creationId xmlns:a16="http://schemas.microsoft.com/office/drawing/2014/main" id="{42403CCC-C531-0888-6673-68EBDBFCC1A4}"/>
                </a:ext>
              </a:extLst>
            </p:cNvPr>
            <p:cNvSpPr txBox="1">
              <a:spLocks/>
            </p:cNvSpPr>
            <p:nvPr/>
          </p:nvSpPr>
          <p:spPr>
            <a:xfrm>
              <a:off x="6555442" y="4080838"/>
              <a:ext cx="3696141" cy="215879"/>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100" dirty="0">
                  <a:solidFill>
                    <a:schemeClr val="bg1"/>
                  </a:solidFill>
                  <a:latin typeface="Proxima Nova Rg" panose="02000506030000020004" pitchFamily="50" charset="0"/>
                </a:rPr>
                <a:t>INVOLUNTARY—MORE EXPENSIVE—LESS EFFICIENT</a:t>
              </a:r>
            </a:p>
          </p:txBody>
        </p:sp>
      </p:grpSp>
    </p:spTree>
    <p:extLst>
      <p:ext uri="{BB962C8B-B14F-4D97-AF65-F5344CB8AC3E}">
        <p14:creationId xmlns:p14="http://schemas.microsoft.com/office/powerpoint/2010/main" val="3537002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F0D8E6A-8FE5-38E9-B634-AD8BB2252DBD}"/>
              </a:ext>
            </a:extLst>
          </p:cNvPr>
          <p:cNvSpPr>
            <a:spLocks noGrp="1"/>
          </p:cNvSpPr>
          <p:nvPr>
            <p:ph type="title"/>
          </p:nvPr>
        </p:nvSpPr>
        <p:spPr>
          <a:xfrm>
            <a:off x="617693" y="177250"/>
            <a:ext cx="10515600" cy="347779"/>
          </a:xfrm>
        </p:spPr>
        <p:txBody>
          <a:bodyPr/>
          <a:lstStyle/>
          <a:p>
            <a:r>
              <a:rPr lang="en-US" dirty="0"/>
              <a:t>Federal Legislation H.R. 1 </a:t>
            </a:r>
            <a:r>
              <a:rPr lang="en-US" sz="2000" b="0" i="1" dirty="0"/>
              <a:t>(Public Law 119-21)                                          </a:t>
            </a:r>
          </a:p>
        </p:txBody>
      </p:sp>
      <p:sp>
        <p:nvSpPr>
          <p:cNvPr id="10" name="Text Placeholder 3">
            <a:extLst>
              <a:ext uri="{FF2B5EF4-FFF2-40B4-BE49-F238E27FC236}">
                <a16:creationId xmlns:a16="http://schemas.microsoft.com/office/drawing/2014/main" id="{7571A432-B819-D65E-A86F-E25BA00DAB9D}"/>
              </a:ext>
            </a:extLst>
          </p:cNvPr>
          <p:cNvSpPr txBox="1">
            <a:spLocks/>
          </p:cNvSpPr>
          <p:nvPr/>
        </p:nvSpPr>
        <p:spPr>
          <a:xfrm>
            <a:off x="723901" y="1619678"/>
            <a:ext cx="10197528" cy="3618644"/>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1200"/>
              </a:spcAft>
              <a:tabLst>
                <a:tab pos="6057900" algn="l"/>
              </a:tabLst>
            </a:pPr>
            <a:r>
              <a:rPr lang="en-US" b="1" dirty="0">
                <a:solidFill>
                  <a:srgbClr val="0B5D66"/>
                </a:solidFill>
              </a:rPr>
              <a:t>New federal deductions: </a:t>
            </a:r>
            <a:r>
              <a:rPr lang="en-US" dirty="0">
                <a:solidFill>
                  <a:srgbClr val="000000"/>
                </a:solidFill>
              </a:rPr>
              <a:t>H.R. 1 provides new temporary deductions</a:t>
            </a:r>
            <a:br>
              <a:rPr lang="en-US" dirty="0">
                <a:solidFill>
                  <a:srgbClr val="000000"/>
                </a:solidFill>
              </a:rPr>
            </a:br>
            <a:r>
              <a:rPr lang="en-US" dirty="0">
                <a:solidFill>
                  <a:srgbClr val="000000"/>
                </a:solidFill>
              </a:rPr>
              <a:t>for individuals, including tipped income, overtime pay, seniors (aged 65+), and auto loan interest. </a:t>
            </a:r>
          </a:p>
          <a:p>
            <a:pPr>
              <a:spcBef>
                <a:spcPts val="1200"/>
              </a:spcBef>
              <a:spcAft>
                <a:spcPts val="1200"/>
              </a:spcAft>
              <a:tabLst>
                <a:tab pos="6057900" algn="l"/>
              </a:tabLst>
            </a:pPr>
            <a:r>
              <a:rPr lang="en-US" b="1" dirty="0">
                <a:solidFill>
                  <a:srgbClr val="006666"/>
                </a:solidFill>
              </a:rPr>
              <a:t>Federal adjusted gross income (FAGI): </a:t>
            </a:r>
            <a:r>
              <a:rPr lang="en-US" dirty="0">
                <a:solidFill>
                  <a:srgbClr val="000000"/>
                </a:solidFill>
              </a:rPr>
              <a:t>is the starting point for computing New York State tax income tax. </a:t>
            </a:r>
          </a:p>
          <a:p>
            <a:pPr>
              <a:spcBef>
                <a:spcPts val="1200"/>
              </a:spcBef>
              <a:spcAft>
                <a:spcPts val="1200"/>
              </a:spcAft>
              <a:tabLst>
                <a:tab pos="6057900" algn="l"/>
              </a:tabLst>
            </a:pPr>
            <a:r>
              <a:rPr lang="en-US" b="1" dirty="0">
                <a:solidFill>
                  <a:srgbClr val="0B5D66"/>
                </a:solidFill>
              </a:rPr>
              <a:t>New York tax treatment</a:t>
            </a:r>
            <a:r>
              <a:rPr lang="en-US" dirty="0">
                <a:solidFill>
                  <a:srgbClr val="000000"/>
                </a:solidFill>
              </a:rPr>
              <a:t>: As the new federal deductions under H.R. 1</a:t>
            </a:r>
            <a:br>
              <a:rPr lang="en-US" dirty="0">
                <a:solidFill>
                  <a:srgbClr val="000000"/>
                </a:solidFill>
              </a:rPr>
            </a:br>
            <a:r>
              <a:rPr lang="en-US" dirty="0">
                <a:solidFill>
                  <a:srgbClr val="000000"/>
                </a:solidFill>
              </a:rPr>
              <a:t>are taken after the computation of FAGI, they will not flow through to</a:t>
            </a:r>
            <a:br>
              <a:rPr lang="en-US" dirty="0">
                <a:solidFill>
                  <a:srgbClr val="000000"/>
                </a:solidFill>
              </a:rPr>
            </a:br>
            <a:r>
              <a:rPr lang="en-US" dirty="0">
                <a:solidFill>
                  <a:srgbClr val="000000"/>
                </a:solidFill>
              </a:rPr>
              <a:t>New York unless the state specifically acts to adopt the changes. </a:t>
            </a:r>
            <a:endParaRPr lang="en-US" dirty="0">
              <a:solidFill>
                <a:srgbClr val="0B5D66"/>
              </a:solidFill>
            </a:endParaRPr>
          </a:p>
          <a:p>
            <a:pPr marL="64008" indent="0">
              <a:buFont typeface="Arial" panose="020B0604020202020204" pitchFamily="34" charset="0"/>
              <a:buNone/>
              <a:tabLst>
                <a:tab pos="6057900" algn="l"/>
              </a:tabLst>
            </a:pPr>
            <a:endParaRPr lang="en-US" dirty="0">
              <a:solidFill>
                <a:srgbClr val="0B5D66"/>
              </a:solidFill>
            </a:endParaRPr>
          </a:p>
          <a:p>
            <a:pPr>
              <a:tabLst>
                <a:tab pos="6057900" algn="l"/>
              </a:tabLst>
            </a:pPr>
            <a:endParaRPr lang="en-US" b="1" dirty="0">
              <a:solidFill>
                <a:srgbClr val="006666"/>
              </a:solidFill>
            </a:endParaRPr>
          </a:p>
          <a:p>
            <a:pPr>
              <a:tabLst>
                <a:tab pos="6057900" algn="l"/>
              </a:tabLst>
            </a:pPr>
            <a:endParaRPr lang="en-US" dirty="0"/>
          </a:p>
        </p:txBody>
      </p:sp>
    </p:spTree>
    <p:extLst>
      <p:ext uri="{BB962C8B-B14F-4D97-AF65-F5344CB8AC3E}">
        <p14:creationId xmlns:p14="http://schemas.microsoft.com/office/powerpoint/2010/main" val="3946182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EA2F6-5AB9-59F3-F5EA-6EE15B9DF5E9}"/>
            </a:ext>
          </a:extLst>
        </p:cNvPr>
        <p:cNvGrpSpPr/>
        <p:nvPr/>
      </p:nvGrpSpPr>
      <p:grpSpPr>
        <a:xfrm>
          <a:off x="0" y="0"/>
          <a:ext cx="0" cy="0"/>
          <a:chOff x="0" y="0"/>
          <a:chExt cx="0" cy="0"/>
        </a:xfrm>
      </p:grpSpPr>
      <p:pic>
        <p:nvPicPr>
          <p:cNvPr id="2" name="Picture 1" descr="A person writing on a piece of paper&#10;&#10;AI-generated content may be incorrect.">
            <a:extLst>
              <a:ext uri="{FF2B5EF4-FFF2-40B4-BE49-F238E27FC236}">
                <a16:creationId xmlns:a16="http://schemas.microsoft.com/office/drawing/2014/main" id="{BDF65C0C-A192-2740-A39E-28C5EBB2740B}"/>
              </a:ext>
            </a:extLst>
          </p:cNvPr>
          <p:cNvPicPr>
            <a:picLocks noChangeAspect="1"/>
          </p:cNvPicPr>
          <p:nvPr/>
        </p:nvPicPr>
        <p:blipFill>
          <a:blip r:embed="rId3" cstate="screen">
            <a:extLst>
              <a:ext uri="{28A0092B-C50C-407E-A947-70E740481C1C}">
                <a14:useLocalDpi xmlns:a14="http://schemas.microsoft.com/office/drawing/2010/main"/>
              </a:ext>
            </a:extLst>
          </a:blip>
          <a:srcRect t="15629"/>
          <a:stretch/>
        </p:blipFill>
        <p:spPr>
          <a:xfrm>
            <a:off x="-40" y="-1"/>
            <a:ext cx="12192000" cy="6858000"/>
          </a:xfrm>
          <a:prstGeom prst="rect">
            <a:avLst/>
          </a:prstGeom>
        </p:spPr>
      </p:pic>
      <p:grpSp>
        <p:nvGrpSpPr>
          <p:cNvPr id="18" name="Group 17">
            <a:extLst>
              <a:ext uri="{FF2B5EF4-FFF2-40B4-BE49-F238E27FC236}">
                <a16:creationId xmlns:a16="http://schemas.microsoft.com/office/drawing/2014/main" id="{C3BAFDEB-9BAB-C72A-D6CE-7FC51AFF79ED}"/>
              </a:ext>
            </a:extLst>
          </p:cNvPr>
          <p:cNvGrpSpPr/>
          <p:nvPr/>
        </p:nvGrpSpPr>
        <p:grpSpPr>
          <a:xfrm>
            <a:off x="0" y="4372584"/>
            <a:ext cx="12192000" cy="883658"/>
            <a:chOff x="0" y="3429000"/>
            <a:chExt cx="12192000" cy="883658"/>
          </a:xfrm>
        </p:grpSpPr>
        <p:sp>
          <p:nvSpPr>
            <p:cNvPr id="19" name="Rectangle 18">
              <a:extLst>
                <a:ext uri="{FF2B5EF4-FFF2-40B4-BE49-F238E27FC236}">
                  <a16:creationId xmlns:a16="http://schemas.microsoft.com/office/drawing/2014/main" id="{2C8508DE-6773-AE7A-A25F-8B800197F823}"/>
                </a:ext>
              </a:extLst>
            </p:cNvPr>
            <p:cNvSpPr/>
            <p:nvPr/>
          </p:nvSpPr>
          <p:spPr>
            <a:xfrm>
              <a:off x="0" y="3429000"/>
              <a:ext cx="12191980" cy="883658"/>
            </a:xfrm>
            <a:prstGeom prst="rect">
              <a:avLst/>
            </a:prstGeom>
            <a:solidFill>
              <a:srgbClr val="FFFFFF">
                <a:alpha val="9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cxnSp>
          <p:nvCxnSpPr>
            <p:cNvPr id="20" name="Straight Connector 19">
              <a:extLst>
                <a:ext uri="{FF2B5EF4-FFF2-40B4-BE49-F238E27FC236}">
                  <a16:creationId xmlns:a16="http://schemas.microsoft.com/office/drawing/2014/main" id="{6ADD26DE-B40B-0028-31C1-B26E59C42285}"/>
                </a:ext>
              </a:extLst>
            </p:cNvPr>
            <p:cNvCxnSpPr>
              <a:cxnSpLocks/>
            </p:cNvCxnSpPr>
            <p:nvPr/>
          </p:nvCxnSpPr>
          <p:spPr>
            <a:xfrm>
              <a:off x="0" y="430215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939319B6-D86B-FEE3-664F-1C6F327D41F5}"/>
                </a:ext>
              </a:extLst>
            </p:cNvPr>
            <p:cNvSpPr txBox="1">
              <a:spLocks/>
            </p:cNvSpPr>
            <p:nvPr/>
          </p:nvSpPr>
          <p:spPr>
            <a:xfrm>
              <a:off x="0" y="3530195"/>
              <a:ext cx="12192000" cy="77334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000" b="1" dirty="0">
                  <a:solidFill>
                    <a:srgbClr val="0B5D66"/>
                  </a:solidFill>
                  <a:latin typeface="Proxima Nova Rg" panose="02000506030000020004" pitchFamily="50" charset="0"/>
                </a:rPr>
                <a:t>Income Tax Changes</a:t>
              </a:r>
            </a:p>
          </p:txBody>
        </p:sp>
        <p:cxnSp>
          <p:nvCxnSpPr>
            <p:cNvPr id="22" name="Straight Connector 21">
              <a:extLst>
                <a:ext uri="{FF2B5EF4-FFF2-40B4-BE49-F238E27FC236}">
                  <a16:creationId xmlns:a16="http://schemas.microsoft.com/office/drawing/2014/main" id="{4C668BCE-4953-883C-29C4-54DD09543858}"/>
                </a:ext>
              </a:extLst>
            </p:cNvPr>
            <p:cNvCxnSpPr>
              <a:cxnSpLocks/>
            </p:cNvCxnSpPr>
            <p:nvPr/>
          </p:nvCxnSpPr>
          <p:spPr>
            <a:xfrm>
              <a:off x="0" y="343801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7740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C3E26-CB43-839B-0340-CD78E714EE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2669FC-B527-14A4-0C7D-F20C6F63356B}"/>
              </a:ext>
            </a:extLst>
          </p:cNvPr>
          <p:cNvSpPr>
            <a:spLocks noGrp="1"/>
          </p:cNvSpPr>
          <p:nvPr>
            <p:ph type="title"/>
          </p:nvPr>
        </p:nvSpPr>
        <p:spPr/>
        <p:txBody>
          <a:bodyPr/>
          <a:lstStyle/>
          <a:p>
            <a:r>
              <a:rPr lang="en-US" dirty="0"/>
              <a:t>Servicemembers Relief Act </a:t>
            </a:r>
            <a:r>
              <a:rPr lang="en-US" sz="2000" b="0" i="1" dirty="0"/>
              <a:t>(Public Law 117-333) </a:t>
            </a:r>
            <a:endParaRPr lang="en-US" b="0" dirty="0"/>
          </a:p>
        </p:txBody>
      </p:sp>
      <p:sp>
        <p:nvSpPr>
          <p:cNvPr id="5" name="Text Placeholder 2">
            <a:extLst>
              <a:ext uri="{FF2B5EF4-FFF2-40B4-BE49-F238E27FC236}">
                <a16:creationId xmlns:a16="http://schemas.microsoft.com/office/drawing/2014/main" id="{8567B87B-927E-BEE8-6BF7-5E89A2832FA7}"/>
              </a:ext>
            </a:extLst>
          </p:cNvPr>
          <p:cNvSpPr txBox="1">
            <a:spLocks/>
          </p:cNvSpPr>
          <p:nvPr/>
        </p:nvSpPr>
        <p:spPr>
          <a:xfrm>
            <a:off x="723900" y="3837534"/>
            <a:ext cx="9177661" cy="503021"/>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Proxima Nova Rg" panose="02000506030000020004" pitchFamily="50" charset="0"/>
            </a:endParaRPr>
          </a:p>
        </p:txBody>
      </p:sp>
      <p:sp>
        <p:nvSpPr>
          <p:cNvPr id="6" name="Text Placeholder 3">
            <a:extLst>
              <a:ext uri="{FF2B5EF4-FFF2-40B4-BE49-F238E27FC236}">
                <a16:creationId xmlns:a16="http://schemas.microsoft.com/office/drawing/2014/main" id="{6A8786FF-9F9E-5D19-D2D6-7702032A31E6}"/>
              </a:ext>
            </a:extLst>
          </p:cNvPr>
          <p:cNvSpPr txBox="1">
            <a:spLocks/>
          </p:cNvSpPr>
          <p:nvPr/>
        </p:nvSpPr>
        <p:spPr>
          <a:xfrm>
            <a:off x="830107" y="4374117"/>
            <a:ext cx="9992381" cy="503022"/>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buSzPct val="100000"/>
            </a:pPr>
            <a:endParaRPr lang="en-US" dirty="0">
              <a:solidFill>
                <a:srgbClr val="111111"/>
              </a:solidFill>
            </a:endParaRPr>
          </a:p>
        </p:txBody>
      </p:sp>
      <p:sp>
        <p:nvSpPr>
          <p:cNvPr id="12" name="Text Placeholder 11">
            <a:extLst>
              <a:ext uri="{FF2B5EF4-FFF2-40B4-BE49-F238E27FC236}">
                <a16:creationId xmlns:a16="http://schemas.microsoft.com/office/drawing/2014/main" id="{63C94388-F92C-1BEE-9AE5-43FA75158DC7}"/>
              </a:ext>
            </a:extLst>
          </p:cNvPr>
          <p:cNvSpPr>
            <a:spLocks noGrp="1"/>
          </p:cNvSpPr>
          <p:nvPr>
            <p:ph type="body" sz="quarter" idx="12"/>
          </p:nvPr>
        </p:nvSpPr>
        <p:spPr>
          <a:xfrm>
            <a:off x="723900" y="1239188"/>
            <a:ext cx="10098588" cy="3650435"/>
          </a:xfrm>
        </p:spPr>
        <p:txBody>
          <a:bodyPr/>
          <a:lstStyle/>
          <a:p>
            <a:r>
              <a:rPr lang="en-US" dirty="0"/>
              <a:t>New York State conforms to the Servicemembers Civil Relief Act (SCRA). </a:t>
            </a:r>
          </a:p>
          <a:p>
            <a:r>
              <a:rPr lang="en-US" dirty="0"/>
              <a:t>Under SCRA, a service member (and their spouse) may each elect, for purposes of taxation, any of the following (regardless of the date they were married):</a:t>
            </a:r>
          </a:p>
          <a:p>
            <a:pPr lvl="1">
              <a:spcBef>
                <a:spcPts val="100"/>
              </a:spcBef>
              <a:spcAft>
                <a:spcPts val="100"/>
              </a:spcAft>
            </a:pPr>
            <a:r>
              <a:rPr lang="en-US" sz="2400" dirty="0"/>
              <a:t>the residence or domicile of the servicemember,</a:t>
            </a:r>
          </a:p>
          <a:p>
            <a:pPr lvl="1">
              <a:spcBef>
                <a:spcPts val="100"/>
              </a:spcBef>
              <a:spcAft>
                <a:spcPts val="100"/>
              </a:spcAft>
            </a:pPr>
            <a:r>
              <a:rPr lang="en-US" sz="2400" dirty="0"/>
              <a:t>the residence or domicile of the spouse, or</a:t>
            </a:r>
          </a:p>
          <a:p>
            <a:pPr lvl="1">
              <a:spcBef>
                <a:spcPts val="100"/>
              </a:spcBef>
              <a:spcAft>
                <a:spcPts val="100"/>
              </a:spcAft>
            </a:pPr>
            <a:r>
              <a:rPr lang="en-US" sz="2400" dirty="0"/>
              <a:t>the permanent duty station of the servicemember. </a:t>
            </a:r>
          </a:p>
          <a:p>
            <a:pPr marL="231775" indent="0">
              <a:buNone/>
            </a:pPr>
            <a:r>
              <a:rPr lang="en-US" sz="2200" b="1" dirty="0">
                <a:solidFill>
                  <a:srgbClr val="0B5D66"/>
                </a:solidFill>
              </a:rPr>
              <a:t>Important:</a:t>
            </a:r>
            <a:r>
              <a:rPr lang="en-US" sz="2200" dirty="0"/>
              <a:t> to make this election, enter the applicable special condition code on the IT-201 or IT-203 return. </a:t>
            </a:r>
          </a:p>
          <a:p>
            <a:endParaRPr lang="en-US" dirty="0"/>
          </a:p>
        </p:txBody>
      </p:sp>
      <p:sp>
        <p:nvSpPr>
          <p:cNvPr id="14" name="Freeform: Shape 13">
            <a:extLst>
              <a:ext uri="{FF2B5EF4-FFF2-40B4-BE49-F238E27FC236}">
                <a16:creationId xmlns:a16="http://schemas.microsoft.com/office/drawing/2014/main" id="{261F5FD5-81DA-E75F-EDA3-6F2835959ED0}"/>
              </a:ext>
            </a:extLst>
          </p:cNvPr>
          <p:cNvSpPr/>
          <p:nvPr/>
        </p:nvSpPr>
        <p:spPr>
          <a:xfrm>
            <a:off x="-909" y="5511634"/>
            <a:ext cx="5429249" cy="546752"/>
          </a:xfrm>
          <a:custGeom>
            <a:avLst/>
            <a:gdLst>
              <a:gd name="connsiteX0" fmla="*/ 0 w 5250573"/>
              <a:gd name="connsiteY0" fmla="*/ 0 h 546752"/>
              <a:gd name="connsiteX1" fmla="*/ 4977197 w 5250573"/>
              <a:gd name="connsiteY1" fmla="*/ 0 h 546752"/>
              <a:gd name="connsiteX2" fmla="*/ 5250573 w 5250573"/>
              <a:gd name="connsiteY2" fmla="*/ 273376 h 546752"/>
              <a:gd name="connsiteX3" fmla="*/ 5250572 w 5250573"/>
              <a:gd name="connsiteY3" fmla="*/ 273376 h 546752"/>
              <a:gd name="connsiteX4" fmla="*/ 4977196 w 5250573"/>
              <a:gd name="connsiteY4" fmla="*/ 546752 h 546752"/>
              <a:gd name="connsiteX5" fmla="*/ 0 w 5250573"/>
              <a:gd name="connsiteY5" fmla="*/ 546751 h 546752"/>
              <a:gd name="connsiteX0" fmla="*/ 0 w 5324146"/>
              <a:gd name="connsiteY0" fmla="*/ 0 h 546752"/>
              <a:gd name="connsiteX1" fmla="*/ 5050770 w 5324146"/>
              <a:gd name="connsiteY1" fmla="*/ 0 h 546752"/>
              <a:gd name="connsiteX2" fmla="*/ 5324146 w 5324146"/>
              <a:gd name="connsiteY2" fmla="*/ 273376 h 546752"/>
              <a:gd name="connsiteX3" fmla="*/ 5324145 w 5324146"/>
              <a:gd name="connsiteY3" fmla="*/ 273376 h 546752"/>
              <a:gd name="connsiteX4" fmla="*/ 5050769 w 5324146"/>
              <a:gd name="connsiteY4" fmla="*/ 546752 h 546752"/>
              <a:gd name="connsiteX5" fmla="*/ 73573 w 5324146"/>
              <a:gd name="connsiteY5" fmla="*/ 546751 h 546752"/>
              <a:gd name="connsiteX6" fmla="*/ 0 w 5324146"/>
              <a:gd name="connsiteY6" fmla="*/ 0 h 546752"/>
              <a:gd name="connsiteX0" fmla="*/ 0 w 5324146"/>
              <a:gd name="connsiteY0" fmla="*/ 0 h 546752"/>
              <a:gd name="connsiteX1" fmla="*/ 5050770 w 5324146"/>
              <a:gd name="connsiteY1" fmla="*/ 0 h 546752"/>
              <a:gd name="connsiteX2" fmla="*/ 5324146 w 5324146"/>
              <a:gd name="connsiteY2" fmla="*/ 273376 h 546752"/>
              <a:gd name="connsiteX3" fmla="*/ 5324145 w 5324146"/>
              <a:gd name="connsiteY3" fmla="*/ 273376 h 546752"/>
              <a:gd name="connsiteX4" fmla="*/ 5050769 w 5324146"/>
              <a:gd name="connsiteY4" fmla="*/ 546752 h 546752"/>
              <a:gd name="connsiteX5" fmla="*/ 1 w 5324146"/>
              <a:gd name="connsiteY5" fmla="*/ 546751 h 546752"/>
              <a:gd name="connsiteX6" fmla="*/ 0 w 5324146"/>
              <a:gd name="connsiteY6" fmla="*/ 0 h 546752"/>
              <a:gd name="connsiteX0" fmla="*/ 0 w 5324146"/>
              <a:gd name="connsiteY0" fmla="*/ 0 h 546752"/>
              <a:gd name="connsiteX1" fmla="*/ 5050770 w 5324146"/>
              <a:gd name="connsiteY1" fmla="*/ 0 h 546752"/>
              <a:gd name="connsiteX2" fmla="*/ 5324146 w 5324146"/>
              <a:gd name="connsiteY2" fmla="*/ 273376 h 546752"/>
              <a:gd name="connsiteX3" fmla="*/ 5324145 w 5324146"/>
              <a:gd name="connsiteY3" fmla="*/ 273376 h 546752"/>
              <a:gd name="connsiteX4" fmla="*/ 5050769 w 5324146"/>
              <a:gd name="connsiteY4" fmla="*/ 546752 h 546752"/>
              <a:gd name="connsiteX5" fmla="*/ 1 w 5324146"/>
              <a:gd name="connsiteY5" fmla="*/ 546751 h 546752"/>
              <a:gd name="connsiteX6" fmla="*/ 0 w 5324146"/>
              <a:gd name="connsiteY6" fmla="*/ 0 h 546752"/>
              <a:gd name="connsiteX0" fmla="*/ 0 w 5429249"/>
              <a:gd name="connsiteY0" fmla="*/ 0 h 546752"/>
              <a:gd name="connsiteX1" fmla="*/ 5155873 w 5429249"/>
              <a:gd name="connsiteY1" fmla="*/ 0 h 546752"/>
              <a:gd name="connsiteX2" fmla="*/ 5429249 w 5429249"/>
              <a:gd name="connsiteY2" fmla="*/ 273376 h 546752"/>
              <a:gd name="connsiteX3" fmla="*/ 5429248 w 5429249"/>
              <a:gd name="connsiteY3" fmla="*/ 273376 h 546752"/>
              <a:gd name="connsiteX4" fmla="*/ 5155872 w 5429249"/>
              <a:gd name="connsiteY4" fmla="*/ 546752 h 546752"/>
              <a:gd name="connsiteX5" fmla="*/ 105104 w 5429249"/>
              <a:gd name="connsiteY5" fmla="*/ 546751 h 546752"/>
              <a:gd name="connsiteX6" fmla="*/ 0 w 5429249"/>
              <a:gd name="connsiteY6" fmla="*/ 0 h 546752"/>
              <a:gd name="connsiteX0" fmla="*/ 0 w 5429249"/>
              <a:gd name="connsiteY0" fmla="*/ 0 h 546752"/>
              <a:gd name="connsiteX1" fmla="*/ 5155873 w 5429249"/>
              <a:gd name="connsiteY1" fmla="*/ 0 h 546752"/>
              <a:gd name="connsiteX2" fmla="*/ 5429249 w 5429249"/>
              <a:gd name="connsiteY2" fmla="*/ 273376 h 546752"/>
              <a:gd name="connsiteX3" fmla="*/ 5429248 w 5429249"/>
              <a:gd name="connsiteY3" fmla="*/ 273376 h 546752"/>
              <a:gd name="connsiteX4" fmla="*/ 5155872 w 5429249"/>
              <a:gd name="connsiteY4" fmla="*/ 546752 h 546752"/>
              <a:gd name="connsiteX5" fmla="*/ 1 w 5429249"/>
              <a:gd name="connsiteY5" fmla="*/ 546751 h 546752"/>
              <a:gd name="connsiteX6" fmla="*/ 0 w 5429249"/>
              <a:gd name="connsiteY6" fmla="*/ 0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49" h="546752">
                <a:moveTo>
                  <a:pt x="0" y="0"/>
                </a:moveTo>
                <a:lnTo>
                  <a:pt x="5155873" y="0"/>
                </a:lnTo>
                <a:cubicBezTo>
                  <a:pt x="5306854" y="0"/>
                  <a:pt x="5429249" y="122395"/>
                  <a:pt x="5429249" y="273376"/>
                </a:cubicBezTo>
                <a:lnTo>
                  <a:pt x="5429248" y="273376"/>
                </a:lnTo>
                <a:cubicBezTo>
                  <a:pt x="5429248" y="424357"/>
                  <a:pt x="5306853" y="546752"/>
                  <a:pt x="5155872" y="546752"/>
                </a:cubicBezTo>
                <a:lnTo>
                  <a:pt x="1" y="546751"/>
                </a:lnTo>
                <a:cubicBezTo>
                  <a:pt x="1" y="364501"/>
                  <a:pt x="0" y="182250"/>
                  <a:pt x="0" y="0"/>
                </a:cubicBez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571D41EE-A8FE-D980-8535-61E15528DBB9}"/>
              </a:ext>
            </a:extLst>
          </p:cNvPr>
          <p:cNvSpPr txBox="1"/>
          <p:nvPr/>
        </p:nvSpPr>
        <p:spPr>
          <a:xfrm>
            <a:off x="782018" y="5591298"/>
            <a:ext cx="4681788"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military</a:t>
            </a:r>
            <a:r>
              <a:rPr lang="en-US" sz="2000" dirty="0">
                <a:latin typeface="Proxima Nova Rg" panose="02000506030000020004" pitchFamily="50" charset="0"/>
              </a:rPr>
              <a:t>)  </a:t>
            </a:r>
          </a:p>
        </p:txBody>
      </p:sp>
      <p:pic>
        <p:nvPicPr>
          <p:cNvPr id="9" name="Graphic 8">
            <a:extLst>
              <a:ext uri="{FF2B5EF4-FFF2-40B4-BE49-F238E27FC236}">
                <a16:creationId xmlns:a16="http://schemas.microsoft.com/office/drawing/2014/main" id="{120F9F15-14A6-5CE0-9BE8-F3EAA3D1F5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881" y="5519727"/>
            <a:ext cx="629615" cy="629615"/>
          </a:xfrm>
          <a:prstGeom prst="rect">
            <a:avLst/>
          </a:prstGeom>
        </p:spPr>
      </p:pic>
    </p:spTree>
    <p:extLst>
      <p:ext uri="{BB962C8B-B14F-4D97-AF65-F5344CB8AC3E}">
        <p14:creationId xmlns:p14="http://schemas.microsoft.com/office/powerpoint/2010/main" val="3051295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83686-15A6-EF67-BD14-B43AEEF332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B8156E-4AD4-3758-2806-A37E80003B77}"/>
              </a:ext>
            </a:extLst>
          </p:cNvPr>
          <p:cNvSpPr>
            <a:spLocks noGrp="1"/>
          </p:cNvSpPr>
          <p:nvPr>
            <p:ph type="title"/>
          </p:nvPr>
        </p:nvSpPr>
        <p:spPr/>
        <p:txBody>
          <a:bodyPr/>
          <a:lstStyle/>
          <a:p>
            <a:r>
              <a:rPr lang="en-US" dirty="0"/>
              <a:t>Personal Income Tax Rates </a:t>
            </a:r>
          </a:p>
        </p:txBody>
      </p:sp>
      <p:sp>
        <p:nvSpPr>
          <p:cNvPr id="5" name="Text Placeholder 2">
            <a:extLst>
              <a:ext uri="{FF2B5EF4-FFF2-40B4-BE49-F238E27FC236}">
                <a16:creationId xmlns:a16="http://schemas.microsoft.com/office/drawing/2014/main" id="{5EC7E681-08FB-51E3-A37E-8FF676B98211}"/>
              </a:ext>
            </a:extLst>
          </p:cNvPr>
          <p:cNvSpPr txBox="1">
            <a:spLocks/>
          </p:cNvSpPr>
          <p:nvPr/>
        </p:nvSpPr>
        <p:spPr>
          <a:xfrm>
            <a:off x="723900" y="3837534"/>
            <a:ext cx="9177661" cy="503021"/>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mn-lt"/>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Proxima Nova Rg" panose="02000506030000020004" pitchFamily="50" charset="0"/>
            </a:endParaRPr>
          </a:p>
        </p:txBody>
      </p:sp>
      <p:sp>
        <p:nvSpPr>
          <p:cNvPr id="6" name="Text Placeholder 3">
            <a:extLst>
              <a:ext uri="{FF2B5EF4-FFF2-40B4-BE49-F238E27FC236}">
                <a16:creationId xmlns:a16="http://schemas.microsoft.com/office/drawing/2014/main" id="{50C208F5-7080-C2C0-DF8E-256994F46D0D}"/>
              </a:ext>
            </a:extLst>
          </p:cNvPr>
          <p:cNvSpPr txBox="1">
            <a:spLocks/>
          </p:cNvSpPr>
          <p:nvPr/>
        </p:nvSpPr>
        <p:spPr>
          <a:xfrm>
            <a:off x="830107" y="4374117"/>
            <a:ext cx="9992381" cy="503022"/>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buSzPct val="100000"/>
            </a:pPr>
            <a:endParaRPr lang="en-US" dirty="0">
              <a:solidFill>
                <a:srgbClr val="111111"/>
              </a:solidFill>
            </a:endParaRPr>
          </a:p>
        </p:txBody>
      </p:sp>
      <p:sp>
        <p:nvSpPr>
          <p:cNvPr id="12" name="Text Placeholder 11">
            <a:extLst>
              <a:ext uri="{FF2B5EF4-FFF2-40B4-BE49-F238E27FC236}">
                <a16:creationId xmlns:a16="http://schemas.microsoft.com/office/drawing/2014/main" id="{C2012159-8102-C364-A7A9-C79053FC762B}"/>
              </a:ext>
            </a:extLst>
          </p:cNvPr>
          <p:cNvSpPr>
            <a:spLocks noGrp="1"/>
          </p:cNvSpPr>
          <p:nvPr>
            <p:ph type="body" sz="quarter" idx="12"/>
          </p:nvPr>
        </p:nvSpPr>
        <p:spPr>
          <a:xfrm>
            <a:off x="723899" y="1485816"/>
            <a:ext cx="9177661" cy="3078699"/>
          </a:xfrm>
        </p:spPr>
        <p:txBody>
          <a:bodyPr/>
          <a:lstStyle/>
          <a:p>
            <a:pPr>
              <a:spcBef>
                <a:spcPts val="800"/>
              </a:spcBef>
              <a:spcAft>
                <a:spcPts val="800"/>
              </a:spcAft>
            </a:pPr>
            <a:r>
              <a:rPr lang="en-US" dirty="0">
                <a:cs typeface="Arial" panose="020B0604020202020204" pitchFamily="34" charset="0"/>
              </a:rPr>
              <a:t>For tax years beginning on or after January 1, 2026, </a:t>
            </a:r>
            <a:r>
              <a:rPr lang="en-US" dirty="0"/>
              <a:t>tax rates are reduced for several income brackets. Most rate reductions will be phased in over two years and fully implemented by 2027.</a:t>
            </a:r>
          </a:p>
          <a:p>
            <a:pPr>
              <a:spcBef>
                <a:spcPts val="800"/>
              </a:spcBef>
              <a:spcAft>
                <a:spcPts val="800"/>
              </a:spcAft>
            </a:pPr>
            <a:r>
              <a:rPr lang="en-US" dirty="0"/>
              <a:t>The temporary top tax rates, previously scheduled to expire after tax year 2027, are extended through tax year 2032.</a:t>
            </a:r>
          </a:p>
          <a:p>
            <a:pPr>
              <a:spcBef>
                <a:spcPts val="800"/>
              </a:spcBef>
              <a:spcAft>
                <a:spcPts val="800"/>
              </a:spcAft>
            </a:pPr>
            <a:r>
              <a:rPr lang="en-US" dirty="0"/>
              <a:t>The tax table benefit recapture provisions are also amended to conform with these rate reductions. </a:t>
            </a:r>
          </a:p>
          <a:p>
            <a:endParaRPr lang="en-US" dirty="0"/>
          </a:p>
        </p:txBody>
      </p:sp>
      <p:sp>
        <p:nvSpPr>
          <p:cNvPr id="14" name="Freeform: Shape 13">
            <a:extLst>
              <a:ext uri="{FF2B5EF4-FFF2-40B4-BE49-F238E27FC236}">
                <a16:creationId xmlns:a16="http://schemas.microsoft.com/office/drawing/2014/main" id="{A5A6272B-24A8-2342-A75F-2448A26F449D}"/>
              </a:ext>
            </a:extLst>
          </p:cNvPr>
          <p:cNvSpPr/>
          <p:nvPr/>
        </p:nvSpPr>
        <p:spPr>
          <a:xfrm>
            <a:off x="0" y="5511634"/>
            <a:ext cx="5250573" cy="546752"/>
          </a:xfrm>
          <a:custGeom>
            <a:avLst/>
            <a:gdLst>
              <a:gd name="connsiteX0" fmla="*/ 0 w 5250573"/>
              <a:gd name="connsiteY0" fmla="*/ 0 h 546752"/>
              <a:gd name="connsiteX1" fmla="*/ 4977197 w 5250573"/>
              <a:gd name="connsiteY1" fmla="*/ 0 h 546752"/>
              <a:gd name="connsiteX2" fmla="*/ 5250573 w 5250573"/>
              <a:gd name="connsiteY2" fmla="*/ 273376 h 546752"/>
              <a:gd name="connsiteX3" fmla="*/ 5250572 w 5250573"/>
              <a:gd name="connsiteY3" fmla="*/ 273376 h 546752"/>
              <a:gd name="connsiteX4" fmla="*/ 4977196 w 5250573"/>
              <a:gd name="connsiteY4" fmla="*/ 546752 h 546752"/>
              <a:gd name="connsiteX5" fmla="*/ 0 w 5250573"/>
              <a:gd name="connsiteY5" fmla="*/ 546751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50573" h="546752">
                <a:moveTo>
                  <a:pt x="0" y="0"/>
                </a:moveTo>
                <a:lnTo>
                  <a:pt x="4977197" y="0"/>
                </a:lnTo>
                <a:cubicBezTo>
                  <a:pt x="5128178" y="0"/>
                  <a:pt x="5250573" y="122395"/>
                  <a:pt x="5250573" y="273376"/>
                </a:cubicBezTo>
                <a:lnTo>
                  <a:pt x="5250572" y="273376"/>
                </a:lnTo>
                <a:cubicBezTo>
                  <a:pt x="5250572" y="424357"/>
                  <a:pt x="5128177" y="546752"/>
                  <a:pt x="4977196" y="546752"/>
                </a:cubicBezTo>
                <a:lnTo>
                  <a:pt x="0" y="54675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380F55BC-4DD4-33E1-3178-DBE6D5A3DA94}"/>
              </a:ext>
            </a:extLst>
          </p:cNvPr>
          <p:cNvSpPr txBox="1"/>
          <p:nvPr/>
        </p:nvSpPr>
        <p:spPr>
          <a:xfrm>
            <a:off x="782018" y="5591298"/>
            <a:ext cx="4681788"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tables</a:t>
            </a:r>
            <a:r>
              <a:rPr lang="en-US" sz="2000" dirty="0">
                <a:latin typeface="Proxima Nova Rg" panose="02000506030000020004" pitchFamily="50" charset="0"/>
              </a:rPr>
              <a:t>)  </a:t>
            </a:r>
          </a:p>
        </p:txBody>
      </p:sp>
      <p:pic>
        <p:nvPicPr>
          <p:cNvPr id="9" name="Graphic 8">
            <a:extLst>
              <a:ext uri="{FF2B5EF4-FFF2-40B4-BE49-F238E27FC236}">
                <a16:creationId xmlns:a16="http://schemas.microsoft.com/office/drawing/2014/main" id="{A65DBC50-2C82-82EB-18AB-8BE02B83C8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881" y="5519727"/>
            <a:ext cx="629615" cy="629615"/>
          </a:xfrm>
          <a:prstGeom prst="rect">
            <a:avLst/>
          </a:prstGeom>
        </p:spPr>
      </p:pic>
    </p:spTree>
    <p:extLst>
      <p:ext uri="{BB962C8B-B14F-4D97-AF65-F5344CB8AC3E}">
        <p14:creationId xmlns:p14="http://schemas.microsoft.com/office/powerpoint/2010/main" val="40320109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C7F36-6776-1672-15E8-0B5674EB6B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1AB57D-F1FB-D498-FDDC-9B4241A1E2B4}"/>
              </a:ext>
            </a:extLst>
          </p:cNvPr>
          <p:cNvSpPr>
            <a:spLocks noGrp="1"/>
          </p:cNvSpPr>
          <p:nvPr>
            <p:ph type="title"/>
          </p:nvPr>
        </p:nvSpPr>
        <p:spPr>
          <a:xfrm>
            <a:off x="617693" y="177250"/>
            <a:ext cx="10922666" cy="347779"/>
          </a:xfrm>
        </p:spPr>
        <p:txBody>
          <a:bodyPr/>
          <a:lstStyle/>
          <a:p>
            <a:r>
              <a:rPr lang="en-US" dirty="0"/>
              <a:t>Metropolitan Commuter Transportation Mobility Tax Calculation</a:t>
            </a:r>
            <a:br>
              <a:rPr lang="en-US" dirty="0"/>
            </a:br>
            <a:endParaRPr lang="en-US" dirty="0"/>
          </a:p>
        </p:txBody>
      </p:sp>
      <p:sp>
        <p:nvSpPr>
          <p:cNvPr id="3" name="Text Placeholder 2">
            <a:extLst>
              <a:ext uri="{FF2B5EF4-FFF2-40B4-BE49-F238E27FC236}">
                <a16:creationId xmlns:a16="http://schemas.microsoft.com/office/drawing/2014/main" id="{3178121F-58C2-2313-C82A-A34BB78E9D4B}"/>
              </a:ext>
            </a:extLst>
          </p:cNvPr>
          <p:cNvSpPr>
            <a:spLocks noGrp="1"/>
          </p:cNvSpPr>
          <p:nvPr>
            <p:ph type="body" sz="quarter" idx="11"/>
          </p:nvPr>
        </p:nvSpPr>
        <p:spPr>
          <a:xfrm>
            <a:off x="0" y="1307829"/>
            <a:ext cx="12192000" cy="936187"/>
          </a:xfrm>
        </p:spPr>
        <p:txBody>
          <a:bodyPr/>
          <a:lstStyle/>
          <a:p>
            <a:pPr lvl="0" algn="ctr" defTabSz="879176">
              <a:lnSpc>
                <a:spcPct val="100000"/>
              </a:lnSpc>
              <a:spcBef>
                <a:spcPts val="1154"/>
              </a:spcBef>
              <a:buClr>
                <a:srgbClr val="007681"/>
              </a:buClr>
              <a:buSzPct val="125000"/>
              <a:defRPr/>
            </a:pPr>
            <a:r>
              <a:rPr lang="en-US" b="0" dirty="0">
                <a:solidFill>
                  <a:schemeClr val="tx1"/>
                </a:solidFill>
                <a:latin typeface="Proxima Nova Rg" panose="02000506030000020004" pitchFamily="50" charset="0"/>
                <a:cs typeface="Arial" panose="020B0604020202020204" pitchFamily="34" charset="0"/>
              </a:rPr>
              <a:t>The Metropolitan Commuter Transportation</a:t>
            </a:r>
            <a:br>
              <a:rPr lang="en-US" b="0" dirty="0">
                <a:solidFill>
                  <a:schemeClr val="tx1"/>
                </a:solidFill>
                <a:latin typeface="Proxima Nova Rg" panose="02000506030000020004" pitchFamily="50" charset="0"/>
                <a:cs typeface="Arial" panose="020B0604020202020204" pitchFamily="34" charset="0"/>
              </a:rPr>
            </a:br>
            <a:r>
              <a:rPr lang="en-US" b="0" dirty="0">
                <a:solidFill>
                  <a:schemeClr val="tx1"/>
                </a:solidFill>
                <a:latin typeface="Proxima Nova Rg" panose="02000506030000020004" pitchFamily="50" charset="0"/>
                <a:cs typeface="Arial" panose="020B0604020202020204" pitchFamily="34" charset="0"/>
              </a:rPr>
              <a:t>District (</a:t>
            </a:r>
            <a:r>
              <a:rPr lang="en-US" dirty="0">
                <a:latin typeface="Proxima Nova Rg" panose="02000506030000020004" pitchFamily="50" charset="0"/>
                <a:cs typeface="Arial" panose="020B0604020202020204" pitchFamily="34" charset="0"/>
              </a:rPr>
              <a:t>MCTD</a:t>
            </a:r>
            <a:r>
              <a:rPr lang="en-US" b="0" dirty="0">
                <a:solidFill>
                  <a:schemeClr val="tx1"/>
                </a:solidFill>
                <a:latin typeface="Proxima Nova Rg" panose="02000506030000020004" pitchFamily="50" charset="0"/>
                <a:cs typeface="Arial" panose="020B0604020202020204" pitchFamily="34" charset="0"/>
              </a:rPr>
              <a:t>) is now divided into two zones:</a:t>
            </a:r>
          </a:p>
          <a:p>
            <a:endParaRPr lang="en-US" dirty="0">
              <a:latin typeface="Proxima Nova Rg" panose="02000506030000020004" pitchFamily="50" charset="0"/>
            </a:endParaRPr>
          </a:p>
        </p:txBody>
      </p:sp>
      <p:sp>
        <p:nvSpPr>
          <p:cNvPr id="4" name="Text Placeholder 3">
            <a:extLst>
              <a:ext uri="{FF2B5EF4-FFF2-40B4-BE49-F238E27FC236}">
                <a16:creationId xmlns:a16="http://schemas.microsoft.com/office/drawing/2014/main" id="{386E9F98-26A4-4699-3F2A-E392A68C6A38}"/>
              </a:ext>
            </a:extLst>
          </p:cNvPr>
          <p:cNvSpPr>
            <a:spLocks noGrp="1"/>
          </p:cNvSpPr>
          <p:nvPr>
            <p:ph type="body" sz="quarter" idx="12"/>
          </p:nvPr>
        </p:nvSpPr>
        <p:spPr>
          <a:xfrm>
            <a:off x="1296298" y="3849650"/>
            <a:ext cx="4170784" cy="1697354"/>
          </a:xfrm>
        </p:spPr>
        <p:txBody>
          <a:bodyPr/>
          <a:lstStyle/>
          <a:p>
            <a:pPr marL="0" indent="0" algn="ctr">
              <a:buSzPct val="100000"/>
              <a:buNone/>
            </a:pPr>
            <a:r>
              <a:rPr lang="en-US" dirty="0">
                <a:solidFill>
                  <a:srgbClr val="111111"/>
                </a:solidFill>
              </a:rPr>
              <a:t>includes the counties of</a:t>
            </a:r>
            <a:br>
              <a:rPr lang="en-US" dirty="0">
                <a:solidFill>
                  <a:srgbClr val="111111"/>
                </a:solidFill>
              </a:rPr>
            </a:br>
            <a:r>
              <a:rPr lang="en-US" dirty="0">
                <a:solidFill>
                  <a:srgbClr val="111111"/>
                </a:solidFill>
              </a:rPr>
              <a:t>New York (Manhattan), Bronx, Kings (Brooklyn), Queens, and Richmond (Staten Island).</a:t>
            </a:r>
          </a:p>
        </p:txBody>
      </p:sp>
      <p:sp>
        <p:nvSpPr>
          <p:cNvPr id="8" name="Text Placeholder 3">
            <a:extLst>
              <a:ext uri="{FF2B5EF4-FFF2-40B4-BE49-F238E27FC236}">
                <a16:creationId xmlns:a16="http://schemas.microsoft.com/office/drawing/2014/main" id="{062A6EFA-5428-964D-DE46-73830273A120}"/>
              </a:ext>
            </a:extLst>
          </p:cNvPr>
          <p:cNvSpPr txBox="1">
            <a:spLocks/>
          </p:cNvSpPr>
          <p:nvPr/>
        </p:nvSpPr>
        <p:spPr>
          <a:xfrm>
            <a:off x="6706141" y="3849650"/>
            <a:ext cx="3880277" cy="1697354"/>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SzPct val="100000"/>
              <a:buNone/>
            </a:pPr>
            <a:r>
              <a:rPr lang="en-US" dirty="0">
                <a:solidFill>
                  <a:srgbClr val="111111"/>
                </a:solidFill>
              </a:rPr>
              <a:t>includes the counties of Rockland, Nassau, Suffolk, Orange, Putnam, Dutchess, and Westchester.</a:t>
            </a:r>
          </a:p>
        </p:txBody>
      </p:sp>
      <p:grpSp>
        <p:nvGrpSpPr>
          <p:cNvPr id="18" name="Group 17">
            <a:extLst>
              <a:ext uri="{FF2B5EF4-FFF2-40B4-BE49-F238E27FC236}">
                <a16:creationId xmlns:a16="http://schemas.microsoft.com/office/drawing/2014/main" id="{8781A31C-B8C2-2705-338F-33B8CE43D307}"/>
              </a:ext>
            </a:extLst>
          </p:cNvPr>
          <p:cNvGrpSpPr/>
          <p:nvPr/>
        </p:nvGrpSpPr>
        <p:grpSpPr>
          <a:xfrm>
            <a:off x="2291054" y="2658543"/>
            <a:ext cx="2181272" cy="952500"/>
            <a:chOff x="1745407" y="2658543"/>
            <a:chExt cx="2181272" cy="952500"/>
          </a:xfrm>
        </p:grpSpPr>
        <p:pic>
          <p:nvPicPr>
            <p:cNvPr id="7" name="Graphic 6">
              <a:extLst>
                <a:ext uri="{FF2B5EF4-FFF2-40B4-BE49-F238E27FC236}">
                  <a16:creationId xmlns:a16="http://schemas.microsoft.com/office/drawing/2014/main" id="{CB58A9B5-55B2-7562-4DE9-5BA0E38B3F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5407" y="2658543"/>
              <a:ext cx="952500" cy="952500"/>
            </a:xfrm>
            <a:prstGeom prst="rect">
              <a:avLst/>
            </a:prstGeom>
          </p:spPr>
        </p:pic>
        <p:sp>
          <p:nvSpPr>
            <p:cNvPr id="9" name="Text Placeholder 3">
              <a:extLst>
                <a:ext uri="{FF2B5EF4-FFF2-40B4-BE49-F238E27FC236}">
                  <a16:creationId xmlns:a16="http://schemas.microsoft.com/office/drawing/2014/main" id="{EFEDF42B-A189-5B4C-C30D-2D50D1B5973B}"/>
                </a:ext>
              </a:extLst>
            </p:cNvPr>
            <p:cNvSpPr txBox="1">
              <a:spLocks/>
            </p:cNvSpPr>
            <p:nvPr/>
          </p:nvSpPr>
          <p:spPr>
            <a:xfrm>
              <a:off x="2610872" y="2979192"/>
              <a:ext cx="1315807" cy="471194"/>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SzPct val="100000"/>
                <a:buFont typeface="Arial" panose="020B0604020202020204" pitchFamily="34" charset="0"/>
                <a:buNone/>
              </a:pPr>
              <a:r>
                <a:rPr lang="en-US" b="1" dirty="0">
                  <a:solidFill>
                    <a:srgbClr val="0B5D66"/>
                  </a:solidFill>
                </a:rPr>
                <a:t>Zone 1:</a:t>
              </a:r>
            </a:p>
          </p:txBody>
        </p:sp>
      </p:grpSp>
      <p:cxnSp>
        <p:nvCxnSpPr>
          <p:cNvPr id="10" name="Straight Connector 9">
            <a:extLst>
              <a:ext uri="{FF2B5EF4-FFF2-40B4-BE49-F238E27FC236}">
                <a16:creationId xmlns:a16="http://schemas.microsoft.com/office/drawing/2014/main" id="{956DDF77-A701-93D3-312E-0681F7077CA7}"/>
              </a:ext>
            </a:extLst>
          </p:cNvPr>
          <p:cNvCxnSpPr>
            <a:cxnSpLocks/>
          </p:cNvCxnSpPr>
          <p:nvPr/>
        </p:nvCxnSpPr>
        <p:spPr>
          <a:xfrm>
            <a:off x="1441552" y="3721015"/>
            <a:ext cx="3880277"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19B1032-E00B-70A2-4131-DEF838483790}"/>
              </a:ext>
            </a:extLst>
          </p:cNvPr>
          <p:cNvCxnSpPr>
            <a:cxnSpLocks/>
          </p:cNvCxnSpPr>
          <p:nvPr/>
        </p:nvCxnSpPr>
        <p:spPr>
          <a:xfrm>
            <a:off x="6706141" y="3721015"/>
            <a:ext cx="3880277" cy="0"/>
          </a:xfrm>
          <a:prstGeom prst="line">
            <a:avLst/>
          </a:prstGeom>
          <a:ln w="12700"/>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FEA9B069-1872-CA24-C656-7CFBC6DDA1F5}"/>
              </a:ext>
            </a:extLst>
          </p:cNvPr>
          <p:cNvGrpSpPr/>
          <p:nvPr/>
        </p:nvGrpSpPr>
        <p:grpSpPr>
          <a:xfrm>
            <a:off x="7555643" y="2658543"/>
            <a:ext cx="2181272" cy="952500"/>
            <a:chOff x="1745407" y="2658543"/>
            <a:chExt cx="2181272" cy="952500"/>
          </a:xfrm>
        </p:grpSpPr>
        <p:pic>
          <p:nvPicPr>
            <p:cNvPr id="20" name="Graphic 19">
              <a:extLst>
                <a:ext uri="{FF2B5EF4-FFF2-40B4-BE49-F238E27FC236}">
                  <a16:creationId xmlns:a16="http://schemas.microsoft.com/office/drawing/2014/main" id="{2B1C9A7B-8996-056D-1940-7A276D8D3B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5407" y="2658543"/>
              <a:ext cx="952500" cy="952500"/>
            </a:xfrm>
            <a:prstGeom prst="rect">
              <a:avLst/>
            </a:prstGeom>
          </p:spPr>
        </p:pic>
        <p:sp>
          <p:nvSpPr>
            <p:cNvPr id="21" name="Text Placeholder 3">
              <a:extLst>
                <a:ext uri="{FF2B5EF4-FFF2-40B4-BE49-F238E27FC236}">
                  <a16:creationId xmlns:a16="http://schemas.microsoft.com/office/drawing/2014/main" id="{1369C063-7495-10C3-5009-87F9970636D9}"/>
                </a:ext>
              </a:extLst>
            </p:cNvPr>
            <p:cNvSpPr txBox="1">
              <a:spLocks/>
            </p:cNvSpPr>
            <p:nvPr/>
          </p:nvSpPr>
          <p:spPr>
            <a:xfrm>
              <a:off x="2610872" y="2979192"/>
              <a:ext cx="1315807" cy="471194"/>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SzPct val="100000"/>
                <a:buFont typeface="Arial" panose="020B0604020202020204" pitchFamily="34" charset="0"/>
                <a:buNone/>
              </a:pPr>
              <a:r>
                <a:rPr lang="en-US" b="1" dirty="0">
                  <a:solidFill>
                    <a:srgbClr val="0B5D66"/>
                  </a:solidFill>
                </a:rPr>
                <a:t>Zone 2:</a:t>
              </a:r>
            </a:p>
          </p:txBody>
        </p:sp>
      </p:grpSp>
    </p:spTree>
    <p:extLst>
      <p:ext uri="{BB962C8B-B14F-4D97-AF65-F5344CB8AC3E}">
        <p14:creationId xmlns:p14="http://schemas.microsoft.com/office/powerpoint/2010/main" val="17758576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DB7B3-7F75-D3EB-8EC8-45B09C20E5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957687-03D8-09D5-77D8-898C0C220F3A}"/>
              </a:ext>
            </a:extLst>
          </p:cNvPr>
          <p:cNvSpPr>
            <a:spLocks noGrp="1"/>
          </p:cNvSpPr>
          <p:nvPr>
            <p:ph type="title"/>
          </p:nvPr>
        </p:nvSpPr>
        <p:spPr/>
        <p:txBody>
          <a:bodyPr/>
          <a:lstStyle/>
          <a:p>
            <a:r>
              <a:rPr lang="en-US" dirty="0"/>
              <a:t>Self-employed Individuals Subject to the MCTMT </a:t>
            </a:r>
            <a:r>
              <a:rPr lang="en-US" sz="2000" b="0" i="1" dirty="0"/>
              <a:t>(Article 23) </a:t>
            </a:r>
            <a:endParaRPr lang="en-US" dirty="0"/>
          </a:p>
        </p:txBody>
      </p:sp>
      <p:sp>
        <p:nvSpPr>
          <p:cNvPr id="21" name="Freeform: Shape 20">
            <a:extLst>
              <a:ext uri="{FF2B5EF4-FFF2-40B4-BE49-F238E27FC236}">
                <a16:creationId xmlns:a16="http://schemas.microsoft.com/office/drawing/2014/main" id="{C1E769D8-7ADA-704D-6FC8-068DB193C4BB}"/>
              </a:ext>
            </a:extLst>
          </p:cNvPr>
          <p:cNvSpPr/>
          <p:nvPr/>
        </p:nvSpPr>
        <p:spPr>
          <a:xfrm>
            <a:off x="0" y="5511634"/>
            <a:ext cx="5287108" cy="546752"/>
          </a:xfrm>
          <a:custGeom>
            <a:avLst/>
            <a:gdLst>
              <a:gd name="connsiteX0" fmla="*/ 0 w 5287108"/>
              <a:gd name="connsiteY0" fmla="*/ 0 h 546752"/>
              <a:gd name="connsiteX1" fmla="*/ 5013732 w 5287108"/>
              <a:gd name="connsiteY1" fmla="*/ 0 h 546752"/>
              <a:gd name="connsiteX2" fmla="*/ 5287108 w 5287108"/>
              <a:gd name="connsiteY2" fmla="*/ 273376 h 546752"/>
              <a:gd name="connsiteX3" fmla="*/ 5287107 w 5287108"/>
              <a:gd name="connsiteY3" fmla="*/ 273376 h 546752"/>
              <a:gd name="connsiteX4" fmla="*/ 5013731 w 5287108"/>
              <a:gd name="connsiteY4" fmla="*/ 546752 h 546752"/>
              <a:gd name="connsiteX5" fmla="*/ 0 w 5287108"/>
              <a:gd name="connsiteY5" fmla="*/ 546751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7108" h="546752">
                <a:moveTo>
                  <a:pt x="0" y="0"/>
                </a:moveTo>
                <a:lnTo>
                  <a:pt x="5013732" y="0"/>
                </a:lnTo>
                <a:cubicBezTo>
                  <a:pt x="5164713" y="0"/>
                  <a:pt x="5287108" y="122395"/>
                  <a:pt x="5287108" y="273376"/>
                </a:cubicBezTo>
                <a:lnTo>
                  <a:pt x="5287107" y="273376"/>
                </a:lnTo>
                <a:cubicBezTo>
                  <a:pt x="5287107" y="424357"/>
                  <a:pt x="5164712" y="546752"/>
                  <a:pt x="5013731" y="546752"/>
                </a:cubicBezTo>
                <a:lnTo>
                  <a:pt x="0" y="54675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AACA344A-151A-CB7D-ADD5-C40AF10E4752}"/>
              </a:ext>
            </a:extLst>
          </p:cNvPr>
          <p:cNvSpPr txBox="1"/>
          <p:nvPr/>
        </p:nvSpPr>
        <p:spPr>
          <a:xfrm>
            <a:off x="782018" y="5591298"/>
            <a:ext cx="4505090"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err="1">
                <a:solidFill>
                  <a:srgbClr val="0B5D66"/>
                </a:solidFill>
                <a:latin typeface="Proxima Nova Rg" panose="02000506030000020004" pitchFamily="50" charset="0"/>
              </a:rPr>
              <a:t>mctmt</a:t>
            </a:r>
            <a:r>
              <a:rPr lang="en-US" sz="2000" dirty="0">
                <a:latin typeface="Proxima Nova Rg" panose="02000506030000020004" pitchFamily="50" charset="0"/>
              </a:rPr>
              <a:t>)  </a:t>
            </a:r>
          </a:p>
        </p:txBody>
      </p:sp>
      <p:pic>
        <p:nvPicPr>
          <p:cNvPr id="12" name="Graphic 11">
            <a:extLst>
              <a:ext uri="{FF2B5EF4-FFF2-40B4-BE49-F238E27FC236}">
                <a16:creationId xmlns:a16="http://schemas.microsoft.com/office/drawing/2014/main" id="{D11B1C81-8624-E2A8-B7B5-80D34E8F56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881" y="5519727"/>
            <a:ext cx="629615" cy="629615"/>
          </a:xfrm>
          <a:prstGeom prst="rect">
            <a:avLst/>
          </a:prstGeom>
        </p:spPr>
      </p:pic>
      <p:sp>
        <p:nvSpPr>
          <p:cNvPr id="19" name="Text Placeholder 9">
            <a:extLst>
              <a:ext uri="{FF2B5EF4-FFF2-40B4-BE49-F238E27FC236}">
                <a16:creationId xmlns:a16="http://schemas.microsoft.com/office/drawing/2014/main" id="{B0BF895D-54F2-22D1-AF48-6386D4C4AF04}"/>
              </a:ext>
            </a:extLst>
          </p:cNvPr>
          <p:cNvSpPr txBox="1">
            <a:spLocks/>
          </p:cNvSpPr>
          <p:nvPr/>
        </p:nvSpPr>
        <p:spPr>
          <a:xfrm>
            <a:off x="617538" y="1259816"/>
            <a:ext cx="9777193" cy="3580093"/>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 tax years beginning on or after January 1, 2026, the MCTMT rates on net earnings from self-employment for individuals engaging in the business within MCTD are:</a:t>
            </a:r>
          </a:p>
          <a:p>
            <a:pPr lvl="1"/>
            <a:r>
              <a:rPr lang="en-US" dirty="0"/>
              <a:t>.60% (.0060) of the net earnings attributable to the MCTD within </a:t>
            </a:r>
            <a:r>
              <a:rPr lang="en-US" b="1" dirty="0">
                <a:solidFill>
                  <a:srgbClr val="0B5D66"/>
                </a:solidFill>
              </a:rPr>
              <a:t>Zone 1</a:t>
            </a:r>
            <a:r>
              <a:rPr lang="en-US" dirty="0"/>
              <a:t>, if such earnings exceed $150,000 for the tax year, and</a:t>
            </a:r>
          </a:p>
          <a:p>
            <a:pPr lvl="1"/>
            <a:r>
              <a:rPr lang="en-US" dirty="0"/>
              <a:t>.34% (.0034) of the net earnings attributable to the MCTD within </a:t>
            </a:r>
            <a:r>
              <a:rPr lang="en-US" b="1" dirty="0">
                <a:solidFill>
                  <a:srgbClr val="0B5D66"/>
                </a:solidFill>
              </a:rPr>
              <a:t>Zone 2</a:t>
            </a:r>
            <a:r>
              <a:rPr lang="en-US" dirty="0"/>
              <a:t>, if such earnings exceed $150,000 for the tax year.</a:t>
            </a:r>
          </a:p>
          <a:p>
            <a:r>
              <a:rPr lang="en-US" dirty="0"/>
              <a:t>The $150,000 thresholds are computed on an individual basis for each zone, even if you file a joint income tax return.</a:t>
            </a:r>
          </a:p>
          <a:p>
            <a:endParaRPr lang="en-US" dirty="0"/>
          </a:p>
        </p:txBody>
      </p:sp>
    </p:spTree>
    <p:extLst>
      <p:ext uri="{BB962C8B-B14F-4D97-AF65-F5344CB8AC3E}">
        <p14:creationId xmlns:p14="http://schemas.microsoft.com/office/powerpoint/2010/main" val="1152581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B7BFA-A20C-F042-BCD9-2DABB5E180B4}"/>
            </a:ext>
          </a:extLst>
        </p:cNvPr>
        <p:cNvGrpSpPr/>
        <p:nvPr/>
      </p:nvGrpSpPr>
      <p:grpSpPr>
        <a:xfrm>
          <a:off x="0" y="0"/>
          <a:ext cx="0" cy="0"/>
          <a:chOff x="0" y="0"/>
          <a:chExt cx="0" cy="0"/>
        </a:xfrm>
      </p:grpSpPr>
      <p:pic>
        <p:nvPicPr>
          <p:cNvPr id="2" name="Picture 1" descr="A family sitting on a couch&#10;&#10;AI-generated content may be incorrect.">
            <a:extLst>
              <a:ext uri="{FF2B5EF4-FFF2-40B4-BE49-F238E27FC236}">
                <a16:creationId xmlns:a16="http://schemas.microsoft.com/office/drawing/2014/main" id="{EE548428-7528-7356-22EC-077DF483A9EC}"/>
              </a:ext>
            </a:extLst>
          </p:cNvPr>
          <p:cNvPicPr>
            <a:picLocks noChangeAspect="1"/>
          </p:cNvPicPr>
          <p:nvPr/>
        </p:nvPicPr>
        <p:blipFill>
          <a:blip r:embed="rId2" cstate="screen">
            <a:extLst>
              <a:ext uri="{28A0092B-C50C-407E-A947-70E740481C1C}">
                <a14:useLocalDpi xmlns:a14="http://schemas.microsoft.com/office/drawing/2010/main"/>
              </a:ext>
            </a:extLst>
          </a:blip>
          <a:srcRect l="8779" t="19782" r="310"/>
          <a:stretch/>
        </p:blipFill>
        <p:spPr>
          <a:xfrm>
            <a:off x="19" y="0"/>
            <a:ext cx="12191981" cy="7175355"/>
          </a:xfrm>
          <a:prstGeom prst="rect">
            <a:avLst/>
          </a:prstGeom>
        </p:spPr>
      </p:pic>
      <p:grpSp>
        <p:nvGrpSpPr>
          <p:cNvPr id="4" name="Group 3">
            <a:extLst>
              <a:ext uri="{FF2B5EF4-FFF2-40B4-BE49-F238E27FC236}">
                <a16:creationId xmlns:a16="http://schemas.microsoft.com/office/drawing/2014/main" id="{8B02B800-CA05-188A-6352-AFCB2BA388BD}"/>
              </a:ext>
            </a:extLst>
          </p:cNvPr>
          <p:cNvGrpSpPr/>
          <p:nvPr/>
        </p:nvGrpSpPr>
        <p:grpSpPr>
          <a:xfrm>
            <a:off x="0" y="4372584"/>
            <a:ext cx="12192000" cy="883658"/>
            <a:chOff x="0" y="3429000"/>
            <a:chExt cx="12192000" cy="883658"/>
          </a:xfrm>
        </p:grpSpPr>
        <p:sp>
          <p:nvSpPr>
            <p:cNvPr id="8" name="Rectangle 7">
              <a:extLst>
                <a:ext uri="{FF2B5EF4-FFF2-40B4-BE49-F238E27FC236}">
                  <a16:creationId xmlns:a16="http://schemas.microsoft.com/office/drawing/2014/main" id="{5A33CA77-4FA2-CA12-4AB8-31AD8599968B}"/>
                </a:ext>
              </a:extLst>
            </p:cNvPr>
            <p:cNvSpPr/>
            <p:nvPr/>
          </p:nvSpPr>
          <p:spPr>
            <a:xfrm>
              <a:off x="0" y="3429000"/>
              <a:ext cx="12191980" cy="883658"/>
            </a:xfrm>
            <a:prstGeom prst="rect">
              <a:avLst/>
            </a:prstGeom>
            <a:solidFill>
              <a:srgbClr val="FFFFFF">
                <a:alpha val="9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cxnSp>
          <p:nvCxnSpPr>
            <p:cNvPr id="9" name="Straight Connector 8">
              <a:extLst>
                <a:ext uri="{FF2B5EF4-FFF2-40B4-BE49-F238E27FC236}">
                  <a16:creationId xmlns:a16="http://schemas.microsoft.com/office/drawing/2014/main" id="{E417EDD5-4250-0B3C-A2A3-071002535E5A}"/>
                </a:ext>
              </a:extLst>
            </p:cNvPr>
            <p:cNvCxnSpPr>
              <a:cxnSpLocks/>
            </p:cNvCxnSpPr>
            <p:nvPr/>
          </p:nvCxnSpPr>
          <p:spPr>
            <a:xfrm>
              <a:off x="0" y="430215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B9EAC4E4-3C92-9AEF-7D37-AD31539DC993}"/>
                </a:ext>
              </a:extLst>
            </p:cNvPr>
            <p:cNvSpPr txBox="1">
              <a:spLocks/>
            </p:cNvSpPr>
            <p:nvPr/>
          </p:nvSpPr>
          <p:spPr>
            <a:xfrm>
              <a:off x="0" y="3517500"/>
              <a:ext cx="12192000" cy="77334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100" b="1" dirty="0">
                  <a:solidFill>
                    <a:srgbClr val="0B5D66"/>
                  </a:solidFill>
                  <a:latin typeface="Proxima Nova Rg" panose="02000506030000020004" pitchFamily="50" charset="0"/>
                </a:rPr>
                <a:t>Tax Credit Updates</a:t>
              </a:r>
            </a:p>
          </p:txBody>
        </p:sp>
        <p:cxnSp>
          <p:nvCxnSpPr>
            <p:cNvPr id="11" name="Straight Connector 10">
              <a:extLst>
                <a:ext uri="{FF2B5EF4-FFF2-40B4-BE49-F238E27FC236}">
                  <a16:creationId xmlns:a16="http://schemas.microsoft.com/office/drawing/2014/main" id="{AC5636DA-5AD9-6952-C3AB-CB4020EF6FDE}"/>
                </a:ext>
              </a:extLst>
            </p:cNvPr>
            <p:cNvCxnSpPr>
              <a:cxnSpLocks/>
            </p:cNvCxnSpPr>
            <p:nvPr/>
          </p:nvCxnSpPr>
          <p:spPr>
            <a:xfrm>
              <a:off x="0" y="343801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3313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65FB0-16CA-72BD-9637-598B469293F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88BEA201-C02B-3A86-7287-9840FA0427CD}"/>
              </a:ext>
            </a:extLst>
          </p:cNvPr>
          <p:cNvSpPr>
            <a:spLocks noGrp="1"/>
          </p:cNvSpPr>
          <p:nvPr>
            <p:ph type="title"/>
          </p:nvPr>
        </p:nvSpPr>
        <p:spPr/>
        <p:txBody>
          <a:bodyPr/>
          <a:lstStyle/>
          <a:p>
            <a:r>
              <a:rPr lang="en-US" dirty="0"/>
              <a:t>Empire State Child Tax Credit </a:t>
            </a:r>
            <a:r>
              <a:rPr lang="en-US" sz="2000" b="0" i="1" dirty="0"/>
              <a:t>(Article 22)                                          </a:t>
            </a:r>
          </a:p>
        </p:txBody>
      </p:sp>
      <p:sp>
        <p:nvSpPr>
          <p:cNvPr id="8" name="Text Placeholder 7">
            <a:extLst>
              <a:ext uri="{FF2B5EF4-FFF2-40B4-BE49-F238E27FC236}">
                <a16:creationId xmlns:a16="http://schemas.microsoft.com/office/drawing/2014/main" id="{6D1FC184-BD04-7CC1-9816-3721FA4B3CC2}"/>
              </a:ext>
            </a:extLst>
          </p:cNvPr>
          <p:cNvSpPr>
            <a:spLocks noGrp="1"/>
          </p:cNvSpPr>
          <p:nvPr>
            <p:ph type="body" sz="quarter" idx="12"/>
          </p:nvPr>
        </p:nvSpPr>
        <p:spPr>
          <a:xfrm>
            <a:off x="5210" y="1419499"/>
            <a:ext cx="12186790" cy="474529"/>
          </a:xfrm>
        </p:spPr>
        <p:txBody>
          <a:bodyPr/>
          <a:lstStyle/>
          <a:p>
            <a:pPr marL="64008" indent="0" algn="ctr">
              <a:spcBef>
                <a:spcPts val="1200"/>
              </a:spcBef>
              <a:buNone/>
            </a:pPr>
            <a:r>
              <a:rPr lang="en-US" sz="2600" b="1" dirty="0">
                <a:solidFill>
                  <a:srgbClr val="0B5D66"/>
                </a:solidFill>
              </a:rPr>
              <a:t>For tax year 2025, the credit is now:</a:t>
            </a:r>
          </a:p>
        </p:txBody>
      </p:sp>
      <p:sp>
        <p:nvSpPr>
          <p:cNvPr id="5" name="Text Placeholder 7">
            <a:extLst>
              <a:ext uri="{FF2B5EF4-FFF2-40B4-BE49-F238E27FC236}">
                <a16:creationId xmlns:a16="http://schemas.microsoft.com/office/drawing/2014/main" id="{B19F56F2-5901-D7BF-82D8-0FE04FDAF533}"/>
              </a:ext>
            </a:extLst>
          </p:cNvPr>
          <p:cNvSpPr txBox="1">
            <a:spLocks/>
          </p:cNvSpPr>
          <p:nvPr/>
        </p:nvSpPr>
        <p:spPr>
          <a:xfrm>
            <a:off x="1103245" y="3260932"/>
            <a:ext cx="4273827" cy="985791"/>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200"/>
              </a:spcBef>
              <a:buNone/>
            </a:pPr>
            <a:r>
              <a:rPr lang="en-US" sz="3600" b="1" dirty="0">
                <a:solidFill>
                  <a:srgbClr val="65999E"/>
                </a:solidFill>
              </a:rPr>
              <a:t>$1,000 </a:t>
            </a:r>
            <a:br>
              <a:rPr lang="en-US" sz="3600" b="1" dirty="0">
                <a:solidFill>
                  <a:srgbClr val="0B5D66"/>
                </a:solidFill>
              </a:rPr>
            </a:br>
            <a:r>
              <a:rPr lang="en-US" sz="2400" dirty="0"/>
              <a:t>for each qualifying child under the age of four</a:t>
            </a:r>
          </a:p>
        </p:txBody>
      </p:sp>
      <p:sp>
        <p:nvSpPr>
          <p:cNvPr id="6" name="Text Placeholder 7">
            <a:extLst>
              <a:ext uri="{FF2B5EF4-FFF2-40B4-BE49-F238E27FC236}">
                <a16:creationId xmlns:a16="http://schemas.microsoft.com/office/drawing/2014/main" id="{865250F9-6435-6044-3CC4-E176C1087B97}"/>
              </a:ext>
            </a:extLst>
          </p:cNvPr>
          <p:cNvSpPr txBox="1">
            <a:spLocks/>
          </p:cNvSpPr>
          <p:nvPr/>
        </p:nvSpPr>
        <p:spPr>
          <a:xfrm>
            <a:off x="6077217" y="3260931"/>
            <a:ext cx="4418505" cy="985791"/>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200"/>
              </a:spcBef>
              <a:buNone/>
            </a:pPr>
            <a:r>
              <a:rPr lang="en-US" sz="3600" b="1" dirty="0">
                <a:solidFill>
                  <a:srgbClr val="65999E"/>
                </a:solidFill>
              </a:rPr>
              <a:t>$330 </a:t>
            </a:r>
            <a:br>
              <a:rPr lang="en-US" sz="3600" b="1" dirty="0">
                <a:solidFill>
                  <a:srgbClr val="0B5D66"/>
                </a:solidFill>
              </a:rPr>
            </a:br>
            <a:r>
              <a:rPr lang="en-US" sz="2400" dirty="0"/>
              <a:t>for each qualifying child aged four through sixteen</a:t>
            </a:r>
          </a:p>
        </p:txBody>
      </p:sp>
      <p:cxnSp>
        <p:nvCxnSpPr>
          <p:cNvPr id="28" name="Straight Connector 27">
            <a:extLst>
              <a:ext uri="{FF2B5EF4-FFF2-40B4-BE49-F238E27FC236}">
                <a16:creationId xmlns:a16="http://schemas.microsoft.com/office/drawing/2014/main" id="{776B9D9F-2DF7-594B-8FB4-57A04C3DAA73}"/>
              </a:ext>
            </a:extLst>
          </p:cNvPr>
          <p:cNvCxnSpPr>
            <a:cxnSpLocks/>
          </p:cNvCxnSpPr>
          <p:nvPr/>
        </p:nvCxnSpPr>
        <p:spPr>
          <a:xfrm flipH="1">
            <a:off x="5688723" y="3426991"/>
            <a:ext cx="5210" cy="1071545"/>
          </a:xfrm>
          <a:prstGeom prst="line">
            <a:avLst/>
          </a:prstGeom>
          <a:ln w="12700"/>
        </p:spPr>
        <p:style>
          <a:lnRef idx="2">
            <a:schemeClr val="accent1"/>
          </a:lnRef>
          <a:fillRef idx="0">
            <a:schemeClr val="accent1"/>
          </a:fillRef>
          <a:effectRef idx="1">
            <a:schemeClr val="accent1"/>
          </a:effectRef>
          <a:fontRef idx="minor">
            <a:schemeClr val="tx1"/>
          </a:fontRef>
        </p:style>
      </p:cxnSp>
      <p:grpSp>
        <p:nvGrpSpPr>
          <p:cNvPr id="48" name="Group 47">
            <a:extLst>
              <a:ext uri="{FF2B5EF4-FFF2-40B4-BE49-F238E27FC236}">
                <a16:creationId xmlns:a16="http://schemas.microsoft.com/office/drawing/2014/main" id="{8E7AA1A8-BEBD-BE97-38DE-A50512B06700}"/>
              </a:ext>
            </a:extLst>
          </p:cNvPr>
          <p:cNvGrpSpPr/>
          <p:nvPr/>
        </p:nvGrpSpPr>
        <p:grpSpPr>
          <a:xfrm>
            <a:off x="5081801" y="2069829"/>
            <a:ext cx="1213844" cy="1029403"/>
            <a:chOff x="16718" y="2122730"/>
            <a:chExt cx="3020553" cy="2561586"/>
          </a:xfrm>
          <a:solidFill>
            <a:srgbClr val="65999E"/>
          </a:solidFill>
        </p:grpSpPr>
        <p:sp>
          <p:nvSpPr>
            <p:cNvPr id="35" name="Freeform: Shape 34">
              <a:extLst>
                <a:ext uri="{FF2B5EF4-FFF2-40B4-BE49-F238E27FC236}">
                  <a16:creationId xmlns:a16="http://schemas.microsoft.com/office/drawing/2014/main" id="{A87A0D4B-4165-6662-92D1-0404A3280B1C}"/>
                </a:ext>
              </a:extLst>
            </p:cNvPr>
            <p:cNvSpPr/>
            <p:nvPr/>
          </p:nvSpPr>
          <p:spPr>
            <a:xfrm>
              <a:off x="339196" y="2122730"/>
              <a:ext cx="519761" cy="520093"/>
            </a:xfrm>
            <a:custGeom>
              <a:avLst/>
              <a:gdLst>
                <a:gd name="connsiteX0" fmla="*/ 259881 w 519761"/>
                <a:gd name="connsiteY0" fmla="*/ 520094 h 520093"/>
                <a:gd name="connsiteX1" fmla="*/ 519762 w 519761"/>
                <a:gd name="connsiteY1" fmla="*/ 260213 h 520093"/>
                <a:gd name="connsiteX2" fmla="*/ 259881 w 519761"/>
                <a:gd name="connsiteY2" fmla="*/ 0 h 520093"/>
                <a:gd name="connsiteX3" fmla="*/ 0 w 519761"/>
                <a:gd name="connsiteY3" fmla="*/ 259881 h 520093"/>
                <a:gd name="connsiteX4" fmla="*/ 259881 w 519761"/>
                <a:gd name="connsiteY4" fmla="*/ 519762 h 520093"/>
                <a:gd name="connsiteX5" fmla="*/ 259881 w 519761"/>
                <a:gd name="connsiteY5" fmla="*/ 66466 h 520093"/>
                <a:gd name="connsiteX6" fmla="*/ 453296 w 519761"/>
                <a:gd name="connsiteY6" fmla="*/ 259881 h 520093"/>
                <a:gd name="connsiteX7" fmla="*/ 259881 w 519761"/>
                <a:gd name="connsiteY7" fmla="*/ 453296 h 520093"/>
                <a:gd name="connsiteX8" fmla="*/ 66466 w 519761"/>
                <a:gd name="connsiteY8" fmla="*/ 259881 h 520093"/>
                <a:gd name="connsiteX9" fmla="*/ 259881 w 519761"/>
                <a:gd name="connsiteY9" fmla="*/ 66466 h 52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761" h="520093">
                  <a:moveTo>
                    <a:pt x="259881" y="520094"/>
                  </a:moveTo>
                  <a:cubicBezTo>
                    <a:pt x="403114" y="520094"/>
                    <a:pt x="519762" y="403447"/>
                    <a:pt x="519762" y="260213"/>
                  </a:cubicBezTo>
                  <a:cubicBezTo>
                    <a:pt x="519762" y="116980"/>
                    <a:pt x="403447" y="0"/>
                    <a:pt x="259881" y="0"/>
                  </a:cubicBezTo>
                  <a:cubicBezTo>
                    <a:pt x="116315" y="0"/>
                    <a:pt x="0" y="116647"/>
                    <a:pt x="0" y="259881"/>
                  </a:cubicBezTo>
                  <a:cubicBezTo>
                    <a:pt x="0" y="403114"/>
                    <a:pt x="116647" y="519762"/>
                    <a:pt x="259881" y="519762"/>
                  </a:cubicBezTo>
                  <a:close/>
                  <a:moveTo>
                    <a:pt x="259881" y="66466"/>
                  </a:moveTo>
                  <a:cubicBezTo>
                    <a:pt x="366558" y="66466"/>
                    <a:pt x="453296" y="153203"/>
                    <a:pt x="453296" y="259881"/>
                  </a:cubicBezTo>
                  <a:cubicBezTo>
                    <a:pt x="453296" y="366558"/>
                    <a:pt x="366558" y="453296"/>
                    <a:pt x="259881" y="453296"/>
                  </a:cubicBezTo>
                  <a:cubicBezTo>
                    <a:pt x="153203" y="453296"/>
                    <a:pt x="66466" y="366558"/>
                    <a:pt x="66466" y="259881"/>
                  </a:cubicBezTo>
                  <a:cubicBezTo>
                    <a:pt x="66466" y="153203"/>
                    <a:pt x="153203" y="66466"/>
                    <a:pt x="259881" y="66466"/>
                  </a:cubicBezTo>
                  <a:close/>
                </a:path>
              </a:pathLst>
            </a:custGeom>
            <a:grpFill/>
            <a:ln w="3318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D5C8792-EA45-96D8-CDA9-B1E947E8A571}"/>
                </a:ext>
              </a:extLst>
            </p:cNvPr>
            <p:cNvSpPr/>
            <p:nvPr/>
          </p:nvSpPr>
          <p:spPr>
            <a:xfrm>
              <a:off x="1346816" y="2994759"/>
              <a:ext cx="362237" cy="362237"/>
            </a:xfrm>
            <a:custGeom>
              <a:avLst/>
              <a:gdLst>
                <a:gd name="connsiteX0" fmla="*/ 181119 w 362237"/>
                <a:gd name="connsiteY0" fmla="*/ 362238 h 362237"/>
                <a:gd name="connsiteX1" fmla="*/ 362238 w 362237"/>
                <a:gd name="connsiteY1" fmla="*/ 181119 h 362237"/>
                <a:gd name="connsiteX2" fmla="*/ 181119 w 362237"/>
                <a:gd name="connsiteY2" fmla="*/ 0 h 362237"/>
                <a:gd name="connsiteX3" fmla="*/ 0 w 362237"/>
                <a:gd name="connsiteY3" fmla="*/ 181119 h 362237"/>
                <a:gd name="connsiteX4" fmla="*/ 181119 w 362237"/>
                <a:gd name="connsiteY4" fmla="*/ 362238 h 362237"/>
                <a:gd name="connsiteX5" fmla="*/ 181119 w 362237"/>
                <a:gd name="connsiteY5" fmla="*/ 66798 h 362237"/>
                <a:gd name="connsiteX6" fmla="*/ 295772 w 362237"/>
                <a:gd name="connsiteY6" fmla="*/ 181451 h 362237"/>
                <a:gd name="connsiteX7" fmla="*/ 181119 w 362237"/>
                <a:gd name="connsiteY7" fmla="*/ 296105 h 362237"/>
                <a:gd name="connsiteX8" fmla="*/ 66466 w 362237"/>
                <a:gd name="connsiteY8" fmla="*/ 181451 h 362237"/>
                <a:gd name="connsiteX9" fmla="*/ 181119 w 362237"/>
                <a:gd name="connsiteY9" fmla="*/ 66798 h 36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237" h="362237">
                  <a:moveTo>
                    <a:pt x="181119" y="362238"/>
                  </a:moveTo>
                  <a:cubicBezTo>
                    <a:pt x="280817" y="362238"/>
                    <a:pt x="362238" y="281150"/>
                    <a:pt x="362238" y="181119"/>
                  </a:cubicBezTo>
                  <a:cubicBezTo>
                    <a:pt x="362238" y="81088"/>
                    <a:pt x="281150" y="0"/>
                    <a:pt x="181119" y="0"/>
                  </a:cubicBezTo>
                  <a:cubicBezTo>
                    <a:pt x="81088" y="0"/>
                    <a:pt x="0" y="81088"/>
                    <a:pt x="0" y="181119"/>
                  </a:cubicBezTo>
                  <a:cubicBezTo>
                    <a:pt x="0" y="281150"/>
                    <a:pt x="81088" y="362238"/>
                    <a:pt x="181119" y="362238"/>
                  </a:cubicBezTo>
                  <a:close/>
                  <a:moveTo>
                    <a:pt x="181119" y="66798"/>
                  </a:moveTo>
                  <a:cubicBezTo>
                    <a:pt x="244261" y="66798"/>
                    <a:pt x="295772" y="118309"/>
                    <a:pt x="295772" y="181451"/>
                  </a:cubicBezTo>
                  <a:cubicBezTo>
                    <a:pt x="295772" y="244594"/>
                    <a:pt x="244261" y="296105"/>
                    <a:pt x="181119" y="296105"/>
                  </a:cubicBezTo>
                  <a:cubicBezTo>
                    <a:pt x="117977" y="296105"/>
                    <a:pt x="66466" y="244594"/>
                    <a:pt x="66466" y="181451"/>
                  </a:cubicBezTo>
                  <a:cubicBezTo>
                    <a:pt x="66466" y="118309"/>
                    <a:pt x="117977" y="66798"/>
                    <a:pt x="181119" y="66798"/>
                  </a:cubicBezTo>
                  <a:close/>
                </a:path>
              </a:pathLst>
            </a:custGeom>
            <a:grpFill/>
            <a:ln w="3318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1D85886-975B-235D-C796-BD174B0FD348}"/>
                </a:ext>
              </a:extLst>
            </p:cNvPr>
            <p:cNvSpPr/>
            <p:nvPr/>
          </p:nvSpPr>
          <p:spPr>
            <a:xfrm>
              <a:off x="413305" y="3885731"/>
              <a:ext cx="66465" cy="798585"/>
            </a:xfrm>
            <a:custGeom>
              <a:avLst/>
              <a:gdLst>
                <a:gd name="connsiteX0" fmla="*/ 33233 w 66465"/>
                <a:gd name="connsiteY0" fmla="*/ 0 h 798585"/>
                <a:gd name="connsiteX1" fmla="*/ 0 w 66465"/>
                <a:gd name="connsiteY1" fmla="*/ 33233 h 798585"/>
                <a:gd name="connsiteX2" fmla="*/ 0 w 66465"/>
                <a:gd name="connsiteY2" fmla="*/ 765352 h 798585"/>
                <a:gd name="connsiteX3" fmla="*/ 33233 w 66465"/>
                <a:gd name="connsiteY3" fmla="*/ 798585 h 798585"/>
                <a:gd name="connsiteX4" fmla="*/ 66466 w 66465"/>
                <a:gd name="connsiteY4" fmla="*/ 765352 h 798585"/>
                <a:gd name="connsiteX5" fmla="*/ 66466 w 66465"/>
                <a:gd name="connsiteY5" fmla="*/ 33233 h 798585"/>
                <a:gd name="connsiteX6" fmla="*/ 33233 w 66465"/>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798585">
                  <a:moveTo>
                    <a:pt x="33233" y="0"/>
                  </a:moveTo>
                  <a:cubicBezTo>
                    <a:pt x="14955" y="0"/>
                    <a:pt x="0" y="14955"/>
                    <a:pt x="0" y="33233"/>
                  </a:cubicBezTo>
                  <a:lnTo>
                    <a:pt x="0" y="765352"/>
                  </a:lnTo>
                  <a:cubicBezTo>
                    <a:pt x="0" y="783630"/>
                    <a:pt x="14955" y="798585"/>
                    <a:pt x="33233" y="798585"/>
                  </a:cubicBezTo>
                  <a:cubicBezTo>
                    <a:pt x="51511" y="798585"/>
                    <a:pt x="66466" y="783630"/>
                    <a:pt x="66466" y="765352"/>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4EBC88C-2A91-66B6-9756-9816CBEFB1B1}"/>
                </a:ext>
              </a:extLst>
            </p:cNvPr>
            <p:cNvSpPr/>
            <p:nvPr/>
          </p:nvSpPr>
          <p:spPr>
            <a:xfrm>
              <a:off x="729017" y="3883073"/>
              <a:ext cx="66465" cy="798584"/>
            </a:xfrm>
            <a:custGeom>
              <a:avLst/>
              <a:gdLst>
                <a:gd name="connsiteX0" fmla="*/ 33233 w 66465"/>
                <a:gd name="connsiteY0" fmla="*/ 0 h 798584"/>
                <a:gd name="connsiteX1" fmla="*/ 0 w 66465"/>
                <a:gd name="connsiteY1" fmla="*/ 33233 h 798584"/>
                <a:gd name="connsiteX2" fmla="*/ 0 w 66465"/>
                <a:gd name="connsiteY2" fmla="*/ 765352 h 798584"/>
                <a:gd name="connsiteX3" fmla="*/ 33233 w 66465"/>
                <a:gd name="connsiteY3" fmla="*/ 798585 h 798584"/>
                <a:gd name="connsiteX4" fmla="*/ 66466 w 66465"/>
                <a:gd name="connsiteY4" fmla="*/ 765352 h 798584"/>
                <a:gd name="connsiteX5" fmla="*/ 66466 w 66465"/>
                <a:gd name="connsiteY5" fmla="*/ 33233 h 798584"/>
                <a:gd name="connsiteX6" fmla="*/ 33233 w 66465"/>
                <a:gd name="connsiteY6" fmla="*/ 0 h 79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798584">
                  <a:moveTo>
                    <a:pt x="33233" y="0"/>
                  </a:moveTo>
                  <a:cubicBezTo>
                    <a:pt x="14955" y="0"/>
                    <a:pt x="0" y="14955"/>
                    <a:pt x="0" y="33233"/>
                  </a:cubicBezTo>
                  <a:lnTo>
                    <a:pt x="0" y="765352"/>
                  </a:lnTo>
                  <a:cubicBezTo>
                    <a:pt x="0" y="783630"/>
                    <a:pt x="14955" y="798585"/>
                    <a:pt x="33233" y="798585"/>
                  </a:cubicBezTo>
                  <a:cubicBezTo>
                    <a:pt x="51511" y="798585"/>
                    <a:pt x="66466" y="783630"/>
                    <a:pt x="66466" y="765352"/>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8E6FF7F-B9D3-85C9-A566-A42815A0D3F6}"/>
                </a:ext>
              </a:extLst>
            </p:cNvPr>
            <p:cNvSpPr/>
            <p:nvPr/>
          </p:nvSpPr>
          <p:spPr>
            <a:xfrm>
              <a:off x="291341" y="3479294"/>
              <a:ext cx="616136" cy="247252"/>
            </a:xfrm>
            <a:custGeom>
              <a:avLst/>
              <a:gdLst>
                <a:gd name="connsiteX0" fmla="*/ 582904 w 616136"/>
                <a:gd name="connsiteY0" fmla="*/ 0 h 247252"/>
                <a:gd name="connsiteX1" fmla="*/ 549671 w 616136"/>
                <a:gd name="connsiteY1" fmla="*/ 33233 h 247252"/>
                <a:gd name="connsiteX2" fmla="*/ 549671 w 616136"/>
                <a:gd name="connsiteY2" fmla="*/ 180787 h 247252"/>
                <a:gd name="connsiteX3" fmla="*/ 66466 w 616136"/>
                <a:gd name="connsiteY3" fmla="*/ 180787 h 247252"/>
                <a:gd name="connsiteX4" fmla="*/ 66466 w 616136"/>
                <a:gd name="connsiteY4" fmla="*/ 33233 h 247252"/>
                <a:gd name="connsiteX5" fmla="*/ 33233 w 616136"/>
                <a:gd name="connsiteY5" fmla="*/ 0 h 247252"/>
                <a:gd name="connsiteX6" fmla="*/ 0 w 616136"/>
                <a:gd name="connsiteY6" fmla="*/ 33233 h 247252"/>
                <a:gd name="connsiteX7" fmla="*/ 0 w 616136"/>
                <a:gd name="connsiteY7" fmla="*/ 214019 h 247252"/>
                <a:gd name="connsiteX8" fmla="*/ 33233 w 616136"/>
                <a:gd name="connsiteY8" fmla="*/ 247252 h 247252"/>
                <a:gd name="connsiteX9" fmla="*/ 582904 w 616136"/>
                <a:gd name="connsiteY9" fmla="*/ 247252 h 247252"/>
                <a:gd name="connsiteX10" fmla="*/ 616137 w 616136"/>
                <a:gd name="connsiteY10" fmla="*/ 214019 h 247252"/>
                <a:gd name="connsiteX11" fmla="*/ 616137 w 616136"/>
                <a:gd name="connsiteY11" fmla="*/ 33233 h 247252"/>
                <a:gd name="connsiteX12" fmla="*/ 582904 w 616136"/>
                <a:gd name="connsiteY12" fmla="*/ 0 h 24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6136" h="247252">
                  <a:moveTo>
                    <a:pt x="582904" y="0"/>
                  </a:moveTo>
                  <a:cubicBezTo>
                    <a:pt x="564626" y="0"/>
                    <a:pt x="549671" y="14955"/>
                    <a:pt x="549671" y="33233"/>
                  </a:cubicBezTo>
                  <a:lnTo>
                    <a:pt x="549671" y="180787"/>
                  </a:lnTo>
                  <a:lnTo>
                    <a:pt x="66466" y="180787"/>
                  </a:lnTo>
                  <a:lnTo>
                    <a:pt x="66466" y="33233"/>
                  </a:lnTo>
                  <a:cubicBezTo>
                    <a:pt x="66466" y="14955"/>
                    <a:pt x="51511" y="0"/>
                    <a:pt x="33233" y="0"/>
                  </a:cubicBezTo>
                  <a:cubicBezTo>
                    <a:pt x="14955" y="0"/>
                    <a:pt x="0" y="14955"/>
                    <a:pt x="0" y="33233"/>
                  </a:cubicBezTo>
                  <a:lnTo>
                    <a:pt x="0" y="214019"/>
                  </a:lnTo>
                  <a:cubicBezTo>
                    <a:pt x="0" y="232298"/>
                    <a:pt x="14955" y="247252"/>
                    <a:pt x="33233" y="247252"/>
                  </a:cubicBezTo>
                  <a:lnTo>
                    <a:pt x="582904" y="247252"/>
                  </a:lnTo>
                  <a:cubicBezTo>
                    <a:pt x="601182" y="247252"/>
                    <a:pt x="616137" y="232298"/>
                    <a:pt x="616137" y="214019"/>
                  </a:cubicBezTo>
                  <a:lnTo>
                    <a:pt x="616137" y="33233"/>
                  </a:lnTo>
                  <a:cubicBezTo>
                    <a:pt x="616137" y="14955"/>
                    <a:pt x="601182" y="0"/>
                    <a:pt x="582904" y="0"/>
                  </a:cubicBezTo>
                  <a:close/>
                </a:path>
              </a:pathLst>
            </a:custGeom>
            <a:grpFill/>
            <a:ln w="3318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1CD3485-179C-33A3-1E0B-334311F440A5}"/>
                </a:ext>
              </a:extLst>
            </p:cNvPr>
            <p:cNvSpPr/>
            <p:nvPr/>
          </p:nvSpPr>
          <p:spPr>
            <a:xfrm>
              <a:off x="1196337" y="3952168"/>
              <a:ext cx="663358" cy="244622"/>
            </a:xfrm>
            <a:custGeom>
              <a:avLst/>
              <a:gdLst>
                <a:gd name="connsiteX0" fmla="*/ 587158 w 663358"/>
                <a:gd name="connsiteY0" fmla="*/ 30270 h 244622"/>
                <a:gd name="connsiteX1" fmla="*/ 543290 w 663358"/>
                <a:gd name="connsiteY1" fmla="*/ 12989 h 244622"/>
                <a:gd name="connsiteX2" fmla="*/ 526009 w 663358"/>
                <a:gd name="connsiteY2" fmla="*/ 56856 h 244622"/>
                <a:gd name="connsiteX3" fmla="*/ 579182 w 663358"/>
                <a:gd name="connsiteY3" fmla="*/ 178489 h 244622"/>
                <a:gd name="connsiteX4" fmla="*/ 80357 w 663358"/>
                <a:gd name="connsiteY4" fmla="*/ 178489 h 244622"/>
                <a:gd name="connsiteX5" fmla="*/ 128545 w 663358"/>
                <a:gd name="connsiteY5" fmla="*/ 44560 h 244622"/>
                <a:gd name="connsiteX6" fmla="*/ 108605 w 663358"/>
                <a:gd name="connsiteY6" fmla="*/ 2022 h 244622"/>
                <a:gd name="connsiteX7" fmla="*/ 66067 w 663358"/>
                <a:gd name="connsiteY7" fmla="*/ 21962 h 244622"/>
                <a:gd name="connsiteX8" fmla="*/ 1928 w 663358"/>
                <a:gd name="connsiteY8" fmla="*/ 200422 h 244622"/>
                <a:gd name="connsiteX9" fmla="*/ 5915 w 663358"/>
                <a:gd name="connsiteY9" fmla="*/ 230664 h 244622"/>
                <a:gd name="connsiteX10" fmla="*/ 33166 w 663358"/>
                <a:gd name="connsiteY10" fmla="*/ 244622 h 244622"/>
                <a:gd name="connsiteX11" fmla="*/ 630028 w 663358"/>
                <a:gd name="connsiteY11" fmla="*/ 244622 h 244622"/>
                <a:gd name="connsiteX12" fmla="*/ 657944 w 663358"/>
                <a:gd name="connsiteY12" fmla="*/ 229667 h 244622"/>
                <a:gd name="connsiteX13" fmla="*/ 660602 w 663358"/>
                <a:gd name="connsiteY13" fmla="*/ 198096 h 244622"/>
                <a:gd name="connsiteX14" fmla="*/ 587158 w 663358"/>
                <a:gd name="connsiteY14" fmla="*/ 29938 h 24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358" h="244622">
                  <a:moveTo>
                    <a:pt x="587158" y="30270"/>
                  </a:moveTo>
                  <a:cubicBezTo>
                    <a:pt x="579847" y="13322"/>
                    <a:pt x="560239" y="5678"/>
                    <a:pt x="543290" y="12989"/>
                  </a:cubicBezTo>
                  <a:cubicBezTo>
                    <a:pt x="526342" y="20300"/>
                    <a:pt x="518698" y="39908"/>
                    <a:pt x="526009" y="56856"/>
                  </a:cubicBezTo>
                  <a:lnTo>
                    <a:pt x="579182" y="178489"/>
                  </a:lnTo>
                  <a:lnTo>
                    <a:pt x="80357" y="178489"/>
                  </a:lnTo>
                  <a:lnTo>
                    <a:pt x="128545" y="44560"/>
                  </a:lnTo>
                  <a:cubicBezTo>
                    <a:pt x="134859" y="27279"/>
                    <a:pt x="125886" y="8337"/>
                    <a:pt x="108605" y="2022"/>
                  </a:cubicBezTo>
                  <a:cubicBezTo>
                    <a:pt x="91324" y="-4292"/>
                    <a:pt x="72381" y="4681"/>
                    <a:pt x="66067" y="21962"/>
                  </a:cubicBezTo>
                  <a:lnTo>
                    <a:pt x="1928" y="200422"/>
                  </a:lnTo>
                  <a:cubicBezTo>
                    <a:pt x="-1728" y="210725"/>
                    <a:pt x="-66" y="222024"/>
                    <a:pt x="5915" y="230664"/>
                  </a:cubicBezTo>
                  <a:cubicBezTo>
                    <a:pt x="12230" y="239637"/>
                    <a:pt x="22200" y="244622"/>
                    <a:pt x="33166" y="244622"/>
                  </a:cubicBezTo>
                  <a:lnTo>
                    <a:pt x="630028" y="244622"/>
                  </a:lnTo>
                  <a:cubicBezTo>
                    <a:pt x="641327" y="244622"/>
                    <a:pt x="651629" y="238972"/>
                    <a:pt x="657944" y="229667"/>
                  </a:cubicBezTo>
                  <a:cubicBezTo>
                    <a:pt x="664258" y="220362"/>
                    <a:pt x="664923" y="208398"/>
                    <a:pt x="660602" y="198096"/>
                  </a:cubicBezTo>
                  <a:lnTo>
                    <a:pt x="587158" y="29938"/>
                  </a:lnTo>
                  <a:close/>
                </a:path>
              </a:pathLst>
            </a:custGeom>
            <a:grpFill/>
            <a:ln w="3318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CCDB56F-214C-DA55-AEBD-E5D02D834DF4}"/>
                </a:ext>
              </a:extLst>
            </p:cNvPr>
            <p:cNvSpPr/>
            <p:nvPr/>
          </p:nvSpPr>
          <p:spPr>
            <a:xfrm>
              <a:off x="1381378" y="4351655"/>
              <a:ext cx="66465" cy="332660"/>
            </a:xfrm>
            <a:custGeom>
              <a:avLst/>
              <a:gdLst>
                <a:gd name="connsiteX0" fmla="*/ 33233 w 66465"/>
                <a:gd name="connsiteY0" fmla="*/ 0 h 332660"/>
                <a:gd name="connsiteX1" fmla="*/ 0 w 66465"/>
                <a:gd name="connsiteY1" fmla="*/ 33233 h 332660"/>
                <a:gd name="connsiteX2" fmla="*/ 0 w 66465"/>
                <a:gd name="connsiteY2" fmla="*/ 299428 h 332660"/>
                <a:gd name="connsiteX3" fmla="*/ 33233 w 66465"/>
                <a:gd name="connsiteY3" fmla="*/ 332661 h 332660"/>
                <a:gd name="connsiteX4" fmla="*/ 66466 w 66465"/>
                <a:gd name="connsiteY4" fmla="*/ 299428 h 332660"/>
                <a:gd name="connsiteX5" fmla="*/ 66466 w 66465"/>
                <a:gd name="connsiteY5" fmla="*/ 33233 h 332660"/>
                <a:gd name="connsiteX6" fmla="*/ 33233 w 66465"/>
                <a:gd name="connsiteY6" fmla="*/ 0 h 33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332660">
                  <a:moveTo>
                    <a:pt x="33233" y="0"/>
                  </a:moveTo>
                  <a:cubicBezTo>
                    <a:pt x="14955" y="0"/>
                    <a:pt x="0" y="14955"/>
                    <a:pt x="0" y="33233"/>
                  </a:cubicBezTo>
                  <a:lnTo>
                    <a:pt x="0" y="299428"/>
                  </a:lnTo>
                  <a:cubicBezTo>
                    <a:pt x="0" y="317706"/>
                    <a:pt x="14955" y="332661"/>
                    <a:pt x="33233" y="332661"/>
                  </a:cubicBezTo>
                  <a:cubicBezTo>
                    <a:pt x="51511" y="332661"/>
                    <a:pt x="66466" y="317706"/>
                    <a:pt x="66466" y="299428"/>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4D7DDC04-635F-4446-731E-4DA10FD9AFC0}"/>
                </a:ext>
              </a:extLst>
            </p:cNvPr>
            <p:cNvSpPr/>
            <p:nvPr/>
          </p:nvSpPr>
          <p:spPr>
            <a:xfrm>
              <a:off x="1612346" y="4350659"/>
              <a:ext cx="66465" cy="332660"/>
            </a:xfrm>
            <a:custGeom>
              <a:avLst/>
              <a:gdLst>
                <a:gd name="connsiteX0" fmla="*/ 33233 w 66465"/>
                <a:gd name="connsiteY0" fmla="*/ 0 h 332660"/>
                <a:gd name="connsiteX1" fmla="*/ 0 w 66465"/>
                <a:gd name="connsiteY1" fmla="*/ 33233 h 332660"/>
                <a:gd name="connsiteX2" fmla="*/ 0 w 66465"/>
                <a:gd name="connsiteY2" fmla="*/ 299428 h 332660"/>
                <a:gd name="connsiteX3" fmla="*/ 33233 w 66465"/>
                <a:gd name="connsiteY3" fmla="*/ 332661 h 332660"/>
                <a:gd name="connsiteX4" fmla="*/ 66466 w 66465"/>
                <a:gd name="connsiteY4" fmla="*/ 299428 h 332660"/>
                <a:gd name="connsiteX5" fmla="*/ 66466 w 66465"/>
                <a:gd name="connsiteY5" fmla="*/ 33233 h 332660"/>
                <a:gd name="connsiteX6" fmla="*/ 33233 w 66465"/>
                <a:gd name="connsiteY6" fmla="*/ 0 h 33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332660">
                  <a:moveTo>
                    <a:pt x="33233" y="0"/>
                  </a:moveTo>
                  <a:cubicBezTo>
                    <a:pt x="14955" y="0"/>
                    <a:pt x="0" y="14955"/>
                    <a:pt x="0" y="33233"/>
                  </a:cubicBezTo>
                  <a:lnTo>
                    <a:pt x="0" y="299428"/>
                  </a:lnTo>
                  <a:cubicBezTo>
                    <a:pt x="0" y="317706"/>
                    <a:pt x="14955" y="332661"/>
                    <a:pt x="33233" y="332661"/>
                  </a:cubicBezTo>
                  <a:cubicBezTo>
                    <a:pt x="51511" y="332661"/>
                    <a:pt x="66466" y="317706"/>
                    <a:pt x="66466" y="299428"/>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AB5F96D-A771-13F2-F560-CF8FE58A2ACE}"/>
                </a:ext>
              </a:extLst>
            </p:cNvPr>
            <p:cNvSpPr/>
            <p:nvPr/>
          </p:nvSpPr>
          <p:spPr>
            <a:xfrm>
              <a:off x="16718" y="2809652"/>
              <a:ext cx="3020553" cy="851092"/>
            </a:xfrm>
            <a:custGeom>
              <a:avLst/>
              <a:gdLst>
                <a:gd name="connsiteX0" fmla="*/ 3019655 w 3020553"/>
                <a:gd name="connsiteY0" fmla="*/ 799250 h 851092"/>
                <a:gd name="connsiteX1" fmla="*/ 2810288 w 3020553"/>
                <a:gd name="connsiteY1" fmla="*/ 24592 h 851092"/>
                <a:gd name="connsiteX2" fmla="*/ 2778052 w 3020553"/>
                <a:gd name="connsiteY2" fmla="*/ 0 h 851092"/>
                <a:gd name="connsiteX3" fmla="*/ 2100435 w 3020553"/>
                <a:gd name="connsiteY3" fmla="*/ 0 h 851092"/>
                <a:gd name="connsiteX4" fmla="*/ 2068531 w 3020553"/>
                <a:gd name="connsiteY4" fmla="*/ 24260 h 851092"/>
                <a:gd name="connsiteX5" fmla="*/ 1858499 w 3020553"/>
                <a:gd name="connsiteY5" fmla="*/ 772663 h 851092"/>
                <a:gd name="connsiteX6" fmla="*/ 1789707 w 3020553"/>
                <a:gd name="connsiteY6" fmla="*/ 743751 h 851092"/>
                <a:gd name="connsiteX7" fmla="*/ 1693332 w 3020553"/>
                <a:gd name="connsiteY7" fmla="*/ 702874 h 851092"/>
                <a:gd name="connsiteX8" fmla="*/ 1680372 w 3020553"/>
                <a:gd name="connsiteY8" fmla="*/ 700216 h 851092"/>
                <a:gd name="connsiteX9" fmla="*/ 1343058 w 3020553"/>
                <a:gd name="connsiteY9" fmla="*/ 700216 h 851092"/>
                <a:gd name="connsiteX10" fmla="*/ 1330097 w 3020553"/>
                <a:gd name="connsiteY10" fmla="*/ 702874 h 851092"/>
                <a:gd name="connsiteX11" fmla="*/ 1162936 w 3020553"/>
                <a:gd name="connsiteY11" fmla="*/ 772663 h 851092"/>
                <a:gd name="connsiteX12" fmla="*/ 952905 w 3020553"/>
                <a:gd name="connsiteY12" fmla="*/ 24260 h 851092"/>
                <a:gd name="connsiteX13" fmla="*/ 921001 w 3020553"/>
                <a:gd name="connsiteY13" fmla="*/ 0 h 851092"/>
                <a:gd name="connsiteX14" fmla="*/ 242719 w 3020553"/>
                <a:gd name="connsiteY14" fmla="*/ 0 h 851092"/>
                <a:gd name="connsiteX15" fmla="*/ 210483 w 3020553"/>
                <a:gd name="connsiteY15" fmla="*/ 24592 h 851092"/>
                <a:gd name="connsiteX16" fmla="*/ 1116 w 3020553"/>
                <a:gd name="connsiteY16" fmla="*/ 799250 h 851092"/>
                <a:gd name="connsiteX17" fmla="*/ 24379 w 3020553"/>
                <a:gd name="connsiteY17" fmla="*/ 840126 h 851092"/>
                <a:gd name="connsiteX18" fmla="*/ 65256 w 3020553"/>
                <a:gd name="connsiteY18" fmla="*/ 816531 h 851092"/>
                <a:gd name="connsiteX19" fmla="*/ 267976 w 3020553"/>
                <a:gd name="connsiteY19" fmla="*/ 66466 h 851092"/>
                <a:gd name="connsiteX20" fmla="*/ 894747 w 3020553"/>
                <a:gd name="connsiteY20" fmla="*/ 66466 h 851092"/>
                <a:gd name="connsiteX21" fmla="*/ 1108102 w 3020553"/>
                <a:gd name="connsiteY21" fmla="*/ 826833 h 851092"/>
                <a:gd name="connsiteX22" fmla="*/ 1125715 w 3020553"/>
                <a:gd name="connsiteY22" fmla="*/ 847770 h 851092"/>
                <a:gd name="connsiteX23" fmla="*/ 1140338 w 3020553"/>
                <a:gd name="connsiteY23" fmla="*/ 851093 h 851092"/>
                <a:gd name="connsiteX24" fmla="*/ 1153299 w 3020553"/>
                <a:gd name="connsiteY24" fmla="*/ 848434 h 851092"/>
                <a:gd name="connsiteX25" fmla="*/ 1349040 w 3020553"/>
                <a:gd name="connsiteY25" fmla="*/ 766681 h 851092"/>
                <a:gd name="connsiteX26" fmla="*/ 1671399 w 3020553"/>
                <a:gd name="connsiteY26" fmla="*/ 766681 h 851092"/>
                <a:gd name="connsiteX27" fmla="*/ 1764451 w 3020553"/>
                <a:gd name="connsiteY27" fmla="*/ 805564 h 851092"/>
                <a:gd name="connsiteX28" fmla="*/ 1863152 w 3020553"/>
                <a:gd name="connsiteY28" fmla="*/ 847437 h 851092"/>
                <a:gd name="connsiteX29" fmla="*/ 1866475 w 3020553"/>
                <a:gd name="connsiteY29" fmla="*/ 848102 h 851092"/>
                <a:gd name="connsiteX30" fmla="*/ 1867140 w 3020553"/>
                <a:gd name="connsiteY30" fmla="*/ 848102 h 851092"/>
                <a:gd name="connsiteX31" fmla="*/ 1880101 w 3020553"/>
                <a:gd name="connsiteY31" fmla="*/ 851093 h 851092"/>
                <a:gd name="connsiteX32" fmla="*/ 1894723 w 3020553"/>
                <a:gd name="connsiteY32" fmla="*/ 847770 h 851092"/>
                <a:gd name="connsiteX33" fmla="*/ 1912337 w 3020553"/>
                <a:gd name="connsiteY33" fmla="*/ 826833 h 851092"/>
                <a:gd name="connsiteX34" fmla="*/ 2125691 w 3020553"/>
                <a:gd name="connsiteY34" fmla="*/ 66466 h 851092"/>
                <a:gd name="connsiteX35" fmla="*/ 2752463 w 3020553"/>
                <a:gd name="connsiteY35" fmla="*/ 66466 h 851092"/>
                <a:gd name="connsiteX36" fmla="*/ 2955183 w 3020553"/>
                <a:gd name="connsiteY36" fmla="*/ 816531 h 851092"/>
                <a:gd name="connsiteX37" fmla="*/ 2996060 w 3020553"/>
                <a:gd name="connsiteY37" fmla="*/ 840126 h 851092"/>
                <a:gd name="connsiteX38" fmla="*/ 3019322 w 3020553"/>
                <a:gd name="connsiteY38" fmla="*/ 799250 h 85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20553" h="851092">
                  <a:moveTo>
                    <a:pt x="3019655" y="799250"/>
                  </a:moveTo>
                  <a:lnTo>
                    <a:pt x="2810288" y="24592"/>
                  </a:lnTo>
                  <a:cubicBezTo>
                    <a:pt x="2806300" y="9970"/>
                    <a:pt x="2793339" y="0"/>
                    <a:pt x="2778052" y="0"/>
                  </a:cubicBezTo>
                  <a:lnTo>
                    <a:pt x="2100435" y="0"/>
                  </a:lnTo>
                  <a:cubicBezTo>
                    <a:pt x="2085480" y="0"/>
                    <a:pt x="2072519" y="9970"/>
                    <a:pt x="2068531" y="24260"/>
                  </a:cubicBezTo>
                  <a:lnTo>
                    <a:pt x="1858499" y="772663"/>
                  </a:lnTo>
                  <a:lnTo>
                    <a:pt x="1789707" y="743751"/>
                  </a:lnTo>
                  <a:lnTo>
                    <a:pt x="1693332" y="702874"/>
                  </a:lnTo>
                  <a:cubicBezTo>
                    <a:pt x="1689344" y="701213"/>
                    <a:pt x="1684692" y="700216"/>
                    <a:pt x="1680372" y="700216"/>
                  </a:cubicBezTo>
                  <a:lnTo>
                    <a:pt x="1343058" y="700216"/>
                  </a:lnTo>
                  <a:cubicBezTo>
                    <a:pt x="1338738" y="700216"/>
                    <a:pt x="1334418" y="701213"/>
                    <a:pt x="1330097" y="702874"/>
                  </a:cubicBezTo>
                  <a:lnTo>
                    <a:pt x="1162936" y="772663"/>
                  </a:lnTo>
                  <a:lnTo>
                    <a:pt x="952905" y="24260"/>
                  </a:lnTo>
                  <a:cubicBezTo>
                    <a:pt x="948917" y="9970"/>
                    <a:pt x="935956" y="0"/>
                    <a:pt x="921001" y="0"/>
                  </a:cubicBezTo>
                  <a:lnTo>
                    <a:pt x="242719" y="0"/>
                  </a:lnTo>
                  <a:cubicBezTo>
                    <a:pt x="227764" y="0"/>
                    <a:pt x="214471" y="9970"/>
                    <a:pt x="210483" y="24592"/>
                  </a:cubicBezTo>
                  <a:lnTo>
                    <a:pt x="1116" y="799250"/>
                  </a:lnTo>
                  <a:cubicBezTo>
                    <a:pt x="-3536" y="816863"/>
                    <a:pt x="6766" y="835141"/>
                    <a:pt x="24379" y="840126"/>
                  </a:cubicBezTo>
                  <a:cubicBezTo>
                    <a:pt x="41993" y="844779"/>
                    <a:pt x="60271" y="834476"/>
                    <a:pt x="65256" y="816531"/>
                  </a:cubicBezTo>
                  <a:lnTo>
                    <a:pt x="267976" y="66466"/>
                  </a:lnTo>
                  <a:lnTo>
                    <a:pt x="894747" y="66466"/>
                  </a:lnTo>
                  <a:lnTo>
                    <a:pt x="1108102" y="826833"/>
                  </a:lnTo>
                  <a:cubicBezTo>
                    <a:pt x="1110761" y="836138"/>
                    <a:pt x="1117075" y="843449"/>
                    <a:pt x="1125715" y="847770"/>
                  </a:cubicBezTo>
                  <a:cubicBezTo>
                    <a:pt x="1130368" y="850096"/>
                    <a:pt x="1135353" y="851093"/>
                    <a:pt x="1140338" y="851093"/>
                  </a:cubicBezTo>
                  <a:cubicBezTo>
                    <a:pt x="1144658" y="851093"/>
                    <a:pt x="1148978" y="850096"/>
                    <a:pt x="1153299" y="848434"/>
                  </a:cubicBezTo>
                  <a:lnTo>
                    <a:pt x="1349040" y="766681"/>
                  </a:lnTo>
                  <a:lnTo>
                    <a:pt x="1671399" y="766681"/>
                  </a:lnTo>
                  <a:lnTo>
                    <a:pt x="1764451" y="805564"/>
                  </a:lnTo>
                  <a:lnTo>
                    <a:pt x="1863152" y="847437"/>
                  </a:lnTo>
                  <a:cubicBezTo>
                    <a:pt x="1863152" y="847437"/>
                    <a:pt x="1865478" y="847770"/>
                    <a:pt x="1866475" y="848102"/>
                  </a:cubicBezTo>
                  <a:lnTo>
                    <a:pt x="1867140" y="848102"/>
                  </a:lnTo>
                  <a:cubicBezTo>
                    <a:pt x="1871128" y="850096"/>
                    <a:pt x="1875448" y="851093"/>
                    <a:pt x="1880101" y="851093"/>
                  </a:cubicBezTo>
                  <a:cubicBezTo>
                    <a:pt x="1885086" y="851093"/>
                    <a:pt x="1890071" y="850096"/>
                    <a:pt x="1894723" y="847770"/>
                  </a:cubicBezTo>
                  <a:cubicBezTo>
                    <a:pt x="1903364" y="843782"/>
                    <a:pt x="1909678" y="836138"/>
                    <a:pt x="1912337" y="826833"/>
                  </a:cubicBezTo>
                  <a:lnTo>
                    <a:pt x="2125691" y="66466"/>
                  </a:lnTo>
                  <a:lnTo>
                    <a:pt x="2752463" y="66466"/>
                  </a:lnTo>
                  <a:lnTo>
                    <a:pt x="2955183" y="816531"/>
                  </a:lnTo>
                  <a:cubicBezTo>
                    <a:pt x="2960168" y="834144"/>
                    <a:pt x="2978446" y="844779"/>
                    <a:pt x="2996060" y="840126"/>
                  </a:cubicBezTo>
                  <a:cubicBezTo>
                    <a:pt x="3013673" y="835473"/>
                    <a:pt x="3024307" y="817195"/>
                    <a:pt x="3019322" y="799250"/>
                  </a:cubicBezTo>
                  <a:close/>
                </a:path>
              </a:pathLst>
            </a:custGeom>
            <a:grpFill/>
            <a:ln w="3318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3E33AB90-E07D-DC3C-026B-F34E3BCD3412}"/>
                </a:ext>
              </a:extLst>
            </p:cNvPr>
            <p:cNvSpPr/>
            <p:nvPr/>
          </p:nvSpPr>
          <p:spPr>
            <a:xfrm>
              <a:off x="2195250" y="2123062"/>
              <a:ext cx="519761" cy="519761"/>
            </a:xfrm>
            <a:custGeom>
              <a:avLst/>
              <a:gdLst>
                <a:gd name="connsiteX0" fmla="*/ 259881 w 519761"/>
                <a:gd name="connsiteY0" fmla="*/ 519761 h 519761"/>
                <a:gd name="connsiteX1" fmla="*/ 519762 w 519761"/>
                <a:gd name="connsiteY1" fmla="*/ 259881 h 519761"/>
                <a:gd name="connsiteX2" fmla="*/ 259881 w 519761"/>
                <a:gd name="connsiteY2" fmla="*/ 0 h 519761"/>
                <a:gd name="connsiteX3" fmla="*/ 0 w 519761"/>
                <a:gd name="connsiteY3" fmla="*/ 259881 h 519761"/>
                <a:gd name="connsiteX4" fmla="*/ 259881 w 519761"/>
                <a:gd name="connsiteY4" fmla="*/ 519761 h 519761"/>
                <a:gd name="connsiteX5" fmla="*/ 259881 w 519761"/>
                <a:gd name="connsiteY5" fmla="*/ 66133 h 519761"/>
                <a:gd name="connsiteX6" fmla="*/ 453296 w 519761"/>
                <a:gd name="connsiteY6" fmla="*/ 259548 h 519761"/>
                <a:gd name="connsiteX7" fmla="*/ 259881 w 519761"/>
                <a:gd name="connsiteY7" fmla="*/ 452964 h 519761"/>
                <a:gd name="connsiteX8" fmla="*/ 66466 w 519761"/>
                <a:gd name="connsiteY8" fmla="*/ 259548 h 519761"/>
                <a:gd name="connsiteX9" fmla="*/ 259881 w 519761"/>
                <a:gd name="connsiteY9" fmla="*/ 66133 h 51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761" h="519761">
                  <a:moveTo>
                    <a:pt x="259881" y="519761"/>
                  </a:moveTo>
                  <a:cubicBezTo>
                    <a:pt x="403114" y="519761"/>
                    <a:pt x="519762" y="403114"/>
                    <a:pt x="519762" y="259881"/>
                  </a:cubicBezTo>
                  <a:cubicBezTo>
                    <a:pt x="519762" y="116647"/>
                    <a:pt x="403114" y="0"/>
                    <a:pt x="259881" y="0"/>
                  </a:cubicBezTo>
                  <a:cubicBezTo>
                    <a:pt x="116647" y="0"/>
                    <a:pt x="0" y="116647"/>
                    <a:pt x="0" y="259881"/>
                  </a:cubicBezTo>
                  <a:cubicBezTo>
                    <a:pt x="0" y="403114"/>
                    <a:pt x="116647" y="519761"/>
                    <a:pt x="259881" y="519761"/>
                  </a:cubicBezTo>
                  <a:close/>
                  <a:moveTo>
                    <a:pt x="259881" y="66133"/>
                  </a:moveTo>
                  <a:cubicBezTo>
                    <a:pt x="366558" y="66133"/>
                    <a:pt x="453296" y="152871"/>
                    <a:pt x="453296" y="259548"/>
                  </a:cubicBezTo>
                  <a:cubicBezTo>
                    <a:pt x="453296" y="366226"/>
                    <a:pt x="366558" y="452964"/>
                    <a:pt x="259881" y="452964"/>
                  </a:cubicBezTo>
                  <a:cubicBezTo>
                    <a:pt x="153203" y="452964"/>
                    <a:pt x="66466" y="366226"/>
                    <a:pt x="66466" y="259548"/>
                  </a:cubicBezTo>
                  <a:cubicBezTo>
                    <a:pt x="66466" y="152871"/>
                    <a:pt x="153203" y="66133"/>
                    <a:pt x="259881" y="66133"/>
                  </a:cubicBezTo>
                  <a:close/>
                </a:path>
              </a:pathLst>
            </a:custGeom>
            <a:grpFill/>
            <a:ln w="3318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31E917B-D9F1-D843-07C5-764D2163F3C0}"/>
                </a:ext>
              </a:extLst>
            </p:cNvPr>
            <p:cNvSpPr/>
            <p:nvPr/>
          </p:nvSpPr>
          <p:spPr>
            <a:xfrm>
              <a:off x="2574436" y="3885731"/>
              <a:ext cx="66465" cy="798585"/>
            </a:xfrm>
            <a:custGeom>
              <a:avLst/>
              <a:gdLst>
                <a:gd name="connsiteX0" fmla="*/ 33233 w 66465"/>
                <a:gd name="connsiteY0" fmla="*/ 0 h 798585"/>
                <a:gd name="connsiteX1" fmla="*/ 0 w 66465"/>
                <a:gd name="connsiteY1" fmla="*/ 33233 h 798585"/>
                <a:gd name="connsiteX2" fmla="*/ 0 w 66465"/>
                <a:gd name="connsiteY2" fmla="*/ 765352 h 798585"/>
                <a:gd name="connsiteX3" fmla="*/ 33233 w 66465"/>
                <a:gd name="connsiteY3" fmla="*/ 798585 h 798585"/>
                <a:gd name="connsiteX4" fmla="*/ 66466 w 66465"/>
                <a:gd name="connsiteY4" fmla="*/ 765352 h 798585"/>
                <a:gd name="connsiteX5" fmla="*/ 66466 w 66465"/>
                <a:gd name="connsiteY5" fmla="*/ 33233 h 798585"/>
                <a:gd name="connsiteX6" fmla="*/ 33233 w 66465"/>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798585">
                  <a:moveTo>
                    <a:pt x="33233" y="0"/>
                  </a:moveTo>
                  <a:cubicBezTo>
                    <a:pt x="14955" y="0"/>
                    <a:pt x="0" y="14955"/>
                    <a:pt x="0" y="33233"/>
                  </a:cubicBezTo>
                  <a:lnTo>
                    <a:pt x="0" y="765352"/>
                  </a:lnTo>
                  <a:cubicBezTo>
                    <a:pt x="0" y="783630"/>
                    <a:pt x="14955" y="798585"/>
                    <a:pt x="33233" y="798585"/>
                  </a:cubicBezTo>
                  <a:cubicBezTo>
                    <a:pt x="51511" y="798585"/>
                    <a:pt x="66466" y="783630"/>
                    <a:pt x="66466" y="765352"/>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814BAFF-9944-4EFA-E32C-5B9332CB5715}"/>
                </a:ext>
              </a:extLst>
            </p:cNvPr>
            <p:cNvSpPr/>
            <p:nvPr/>
          </p:nvSpPr>
          <p:spPr>
            <a:xfrm>
              <a:off x="2258725" y="3883073"/>
              <a:ext cx="66465" cy="798584"/>
            </a:xfrm>
            <a:custGeom>
              <a:avLst/>
              <a:gdLst>
                <a:gd name="connsiteX0" fmla="*/ 33233 w 66465"/>
                <a:gd name="connsiteY0" fmla="*/ 0 h 798584"/>
                <a:gd name="connsiteX1" fmla="*/ 0 w 66465"/>
                <a:gd name="connsiteY1" fmla="*/ 33233 h 798584"/>
                <a:gd name="connsiteX2" fmla="*/ 0 w 66465"/>
                <a:gd name="connsiteY2" fmla="*/ 765352 h 798584"/>
                <a:gd name="connsiteX3" fmla="*/ 33233 w 66465"/>
                <a:gd name="connsiteY3" fmla="*/ 798585 h 798584"/>
                <a:gd name="connsiteX4" fmla="*/ 66466 w 66465"/>
                <a:gd name="connsiteY4" fmla="*/ 765352 h 798584"/>
                <a:gd name="connsiteX5" fmla="*/ 66466 w 66465"/>
                <a:gd name="connsiteY5" fmla="*/ 33233 h 798584"/>
                <a:gd name="connsiteX6" fmla="*/ 33233 w 66465"/>
                <a:gd name="connsiteY6" fmla="*/ 0 h 79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798584">
                  <a:moveTo>
                    <a:pt x="33233" y="0"/>
                  </a:moveTo>
                  <a:cubicBezTo>
                    <a:pt x="14955" y="0"/>
                    <a:pt x="0" y="14955"/>
                    <a:pt x="0" y="33233"/>
                  </a:cubicBezTo>
                  <a:lnTo>
                    <a:pt x="0" y="765352"/>
                  </a:lnTo>
                  <a:cubicBezTo>
                    <a:pt x="0" y="783630"/>
                    <a:pt x="14955" y="798585"/>
                    <a:pt x="33233" y="798585"/>
                  </a:cubicBezTo>
                  <a:cubicBezTo>
                    <a:pt x="51511" y="798585"/>
                    <a:pt x="66466" y="783630"/>
                    <a:pt x="66466" y="765352"/>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0E57FA0-3058-87FC-0825-156FF8F7F02B}"/>
                </a:ext>
              </a:extLst>
            </p:cNvPr>
            <p:cNvSpPr/>
            <p:nvPr/>
          </p:nvSpPr>
          <p:spPr>
            <a:xfrm>
              <a:off x="2146730" y="3479294"/>
              <a:ext cx="616136" cy="247252"/>
            </a:xfrm>
            <a:custGeom>
              <a:avLst/>
              <a:gdLst>
                <a:gd name="connsiteX0" fmla="*/ 582904 w 616136"/>
                <a:gd name="connsiteY0" fmla="*/ 0 h 247252"/>
                <a:gd name="connsiteX1" fmla="*/ 549671 w 616136"/>
                <a:gd name="connsiteY1" fmla="*/ 33233 h 247252"/>
                <a:gd name="connsiteX2" fmla="*/ 549671 w 616136"/>
                <a:gd name="connsiteY2" fmla="*/ 180787 h 247252"/>
                <a:gd name="connsiteX3" fmla="*/ 66466 w 616136"/>
                <a:gd name="connsiteY3" fmla="*/ 180787 h 247252"/>
                <a:gd name="connsiteX4" fmla="*/ 66466 w 616136"/>
                <a:gd name="connsiteY4" fmla="*/ 33233 h 247252"/>
                <a:gd name="connsiteX5" fmla="*/ 33233 w 616136"/>
                <a:gd name="connsiteY5" fmla="*/ 0 h 247252"/>
                <a:gd name="connsiteX6" fmla="*/ 0 w 616136"/>
                <a:gd name="connsiteY6" fmla="*/ 33233 h 247252"/>
                <a:gd name="connsiteX7" fmla="*/ 0 w 616136"/>
                <a:gd name="connsiteY7" fmla="*/ 214019 h 247252"/>
                <a:gd name="connsiteX8" fmla="*/ 33233 w 616136"/>
                <a:gd name="connsiteY8" fmla="*/ 247252 h 247252"/>
                <a:gd name="connsiteX9" fmla="*/ 582904 w 616136"/>
                <a:gd name="connsiteY9" fmla="*/ 247252 h 247252"/>
                <a:gd name="connsiteX10" fmla="*/ 616137 w 616136"/>
                <a:gd name="connsiteY10" fmla="*/ 214019 h 247252"/>
                <a:gd name="connsiteX11" fmla="*/ 616137 w 616136"/>
                <a:gd name="connsiteY11" fmla="*/ 33233 h 247252"/>
                <a:gd name="connsiteX12" fmla="*/ 582904 w 616136"/>
                <a:gd name="connsiteY12" fmla="*/ 0 h 24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6136" h="247252">
                  <a:moveTo>
                    <a:pt x="582904" y="0"/>
                  </a:moveTo>
                  <a:cubicBezTo>
                    <a:pt x="564626" y="0"/>
                    <a:pt x="549671" y="14955"/>
                    <a:pt x="549671" y="33233"/>
                  </a:cubicBezTo>
                  <a:lnTo>
                    <a:pt x="549671" y="180787"/>
                  </a:lnTo>
                  <a:lnTo>
                    <a:pt x="66466" y="180787"/>
                  </a:lnTo>
                  <a:lnTo>
                    <a:pt x="66466" y="33233"/>
                  </a:lnTo>
                  <a:cubicBezTo>
                    <a:pt x="66466" y="14955"/>
                    <a:pt x="51511" y="0"/>
                    <a:pt x="33233" y="0"/>
                  </a:cubicBezTo>
                  <a:cubicBezTo>
                    <a:pt x="14955" y="0"/>
                    <a:pt x="0" y="14955"/>
                    <a:pt x="0" y="33233"/>
                  </a:cubicBezTo>
                  <a:lnTo>
                    <a:pt x="0" y="214019"/>
                  </a:lnTo>
                  <a:cubicBezTo>
                    <a:pt x="0" y="232298"/>
                    <a:pt x="14955" y="247252"/>
                    <a:pt x="33233" y="247252"/>
                  </a:cubicBezTo>
                  <a:lnTo>
                    <a:pt x="582904" y="247252"/>
                  </a:lnTo>
                  <a:cubicBezTo>
                    <a:pt x="601182" y="247252"/>
                    <a:pt x="616137" y="232298"/>
                    <a:pt x="616137" y="214019"/>
                  </a:cubicBezTo>
                  <a:lnTo>
                    <a:pt x="616137" y="33233"/>
                  </a:lnTo>
                  <a:cubicBezTo>
                    <a:pt x="616137" y="14955"/>
                    <a:pt x="601182" y="0"/>
                    <a:pt x="582904" y="0"/>
                  </a:cubicBezTo>
                  <a:close/>
                </a:path>
              </a:pathLst>
            </a:custGeom>
            <a:grpFill/>
            <a:ln w="33180" cap="flat">
              <a:noFill/>
              <a:prstDash val="solid"/>
              <a:miter/>
            </a:ln>
          </p:spPr>
          <p:txBody>
            <a:bodyPr rtlCol="0" anchor="ctr"/>
            <a:lstStyle/>
            <a:p>
              <a:endParaRPr lang="en-US"/>
            </a:p>
          </p:txBody>
        </p:sp>
      </p:grpSp>
      <p:sp>
        <p:nvSpPr>
          <p:cNvPr id="14" name="Freeform: Shape 13">
            <a:extLst>
              <a:ext uri="{FF2B5EF4-FFF2-40B4-BE49-F238E27FC236}">
                <a16:creationId xmlns:a16="http://schemas.microsoft.com/office/drawing/2014/main" id="{6E921D49-0FD5-3E41-0204-674B562CB08D}"/>
              </a:ext>
            </a:extLst>
          </p:cNvPr>
          <p:cNvSpPr/>
          <p:nvPr/>
        </p:nvSpPr>
        <p:spPr>
          <a:xfrm>
            <a:off x="0" y="5513452"/>
            <a:ext cx="6906986" cy="560547"/>
          </a:xfrm>
          <a:custGeom>
            <a:avLst/>
            <a:gdLst>
              <a:gd name="connsiteX0" fmla="*/ 0 w 6906986"/>
              <a:gd name="connsiteY0" fmla="*/ 0 h 560547"/>
              <a:gd name="connsiteX1" fmla="*/ 6633610 w 6906986"/>
              <a:gd name="connsiteY1" fmla="*/ 7642 h 560547"/>
              <a:gd name="connsiteX2" fmla="*/ 6906986 w 6906986"/>
              <a:gd name="connsiteY2" fmla="*/ 281018 h 560547"/>
              <a:gd name="connsiteX3" fmla="*/ 6906985 w 6906986"/>
              <a:gd name="connsiteY3" fmla="*/ 281018 h 560547"/>
              <a:gd name="connsiteX4" fmla="*/ 6633609 w 6906986"/>
              <a:gd name="connsiteY4" fmla="*/ 554394 h 560547"/>
              <a:gd name="connsiteX5" fmla="*/ 0 w 6906986"/>
              <a:gd name="connsiteY5" fmla="*/ 560547 h 56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986" h="560547">
                <a:moveTo>
                  <a:pt x="0" y="0"/>
                </a:moveTo>
                <a:lnTo>
                  <a:pt x="6633610" y="7642"/>
                </a:lnTo>
                <a:cubicBezTo>
                  <a:pt x="6784591" y="7642"/>
                  <a:pt x="6906986" y="130037"/>
                  <a:pt x="6906986" y="281018"/>
                </a:cubicBezTo>
                <a:lnTo>
                  <a:pt x="6906985" y="281018"/>
                </a:lnTo>
                <a:cubicBezTo>
                  <a:pt x="6906985" y="431999"/>
                  <a:pt x="6784590" y="554394"/>
                  <a:pt x="6633609" y="554394"/>
                </a:cubicBezTo>
                <a:lnTo>
                  <a:pt x="0" y="560547"/>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A8ADA3A9-589D-6C53-95D0-1277727A488A}"/>
              </a:ext>
            </a:extLst>
          </p:cNvPr>
          <p:cNvSpPr txBox="1"/>
          <p:nvPr/>
        </p:nvSpPr>
        <p:spPr>
          <a:xfrm>
            <a:off x="671994" y="5604236"/>
            <a:ext cx="6071706"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IT-213</a:t>
            </a:r>
            <a:r>
              <a:rPr lang="en-US" sz="2000" dirty="0">
                <a:latin typeface="Proxima Nova Rg" panose="02000506030000020004" pitchFamily="50" charset="0"/>
              </a:rPr>
              <a:t>, </a:t>
            </a:r>
            <a:r>
              <a:rPr lang="en-US" sz="2000" i="1" dirty="0">
                <a:latin typeface="Proxima Nova Rg" panose="02000506030000020004" pitchFamily="50" charset="0"/>
              </a:rPr>
              <a:t>Claim For Empire State Child Tax Credit </a:t>
            </a:r>
          </a:p>
        </p:txBody>
      </p:sp>
      <p:pic>
        <p:nvPicPr>
          <p:cNvPr id="12" name="Graphic 11">
            <a:extLst>
              <a:ext uri="{FF2B5EF4-FFF2-40B4-BE49-F238E27FC236}">
                <a16:creationId xmlns:a16="http://schemas.microsoft.com/office/drawing/2014/main" id="{E08B54E3-0712-DEF7-742D-5C7FF52981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Tree>
    <p:extLst>
      <p:ext uri="{BB962C8B-B14F-4D97-AF65-F5344CB8AC3E}">
        <p14:creationId xmlns:p14="http://schemas.microsoft.com/office/powerpoint/2010/main" val="1794280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5C279-FD79-57AB-C050-2377F4BA7FD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3FB5C5A-C8B4-7DC1-3CB4-41903F452163}"/>
              </a:ext>
            </a:extLst>
          </p:cNvPr>
          <p:cNvSpPr>
            <a:spLocks noGrp="1"/>
          </p:cNvSpPr>
          <p:nvPr>
            <p:ph type="title"/>
          </p:nvPr>
        </p:nvSpPr>
        <p:spPr/>
        <p:txBody>
          <a:bodyPr/>
          <a:lstStyle/>
          <a:p>
            <a:r>
              <a:rPr lang="en-US" dirty="0"/>
              <a:t>Empire State Child Tax Credit </a:t>
            </a:r>
            <a:r>
              <a:rPr lang="en-US" sz="2000" b="0" i="1" dirty="0"/>
              <a:t>(Article 22)                                          </a:t>
            </a:r>
          </a:p>
        </p:txBody>
      </p:sp>
      <p:sp>
        <p:nvSpPr>
          <p:cNvPr id="8" name="Text Placeholder 7">
            <a:extLst>
              <a:ext uri="{FF2B5EF4-FFF2-40B4-BE49-F238E27FC236}">
                <a16:creationId xmlns:a16="http://schemas.microsoft.com/office/drawing/2014/main" id="{D195A83A-E9A8-E681-53B4-1B04EC8A5425}"/>
              </a:ext>
            </a:extLst>
          </p:cNvPr>
          <p:cNvSpPr>
            <a:spLocks noGrp="1"/>
          </p:cNvSpPr>
          <p:nvPr>
            <p:ph type="body" sz="quarter" idx="12"/>
          </p:nvPr>
        </p:nvSpPr>
        <p:spPr>
          <a:xfrm>
            <a:off x="5210" y="1419499"/>
            <a:ext cx="12186790" cy="474529"/>
          </a:xfrm>
        </p:spPr>
        <p:txBody>
          <a:bodyPr/>
          <a:lstStyle/>
          <a:p>
            <a:pPr marL="64008" indent="0" algn="ctr">
              <a:spcBef>
                <a:spcPts val="1200"/>
              </a:spcBef>
              <a:buNone/>
            </a:pPr>
            <a:r>
              <a:rPr lang="en-US" sz="2600" b="1" dirty="0">
                <a:solidFill>
                  <a:srgbClr val="0B5D66"/>
                </a:solidFill>
              </a:rPr>
              <a:t>For tax years 2026 and 2027, taxpayers may claim:</a:t>
            </a:r>
          </a:p>
        </p:txBody>
      </p:sp>
      <p:sp>
        <p:nvSpPr>
          <p:cNvPr id="5" name="Text Placeholder 7">
            <a:extLst>
              <a:ext uri="{FF2B5EF4-FFF2-40B4-BE49-F238E27FC236}">
                <a16:creationId xmlns:a16="http://schemas.microsoft.com/office/drawing/2014/main" id="{973677C1-2D2A-6AC3-9622-DEDE676E25A6}"/>
              </a:ext>
            </a:extLst>
          </p:cNvPr>
          <p:cNvSpPr txBox="1">
            <a:spLocks/>
          </p:cNvSpPr>
          <p:nvPr/>
        </p:nvSpPr>
        <p:spPr>
          <a:xfrm>
            <a:off x="1103245" y="3260932"/>
            <a:ext cx="4273827" cy="985791"/>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200"/>
              </a:spcBef>
              <a:buNone/>
            </a:pPr>
            <a:r>
              <a:rPr lang="en-US" sz="3600" b="1" dirty="0">
                <a:solidFill>
                  <a:srgbClr val="65999E"/>
                </a:solidFill>
              </a:rPr>
              <a:t>$1,000 </a:t>
            </a:r>
            <a:br>
              <a:rPr lang="en-US" sz="3600" b="1" dirty="0">
                <a:solidFill>
                  <a:srgbClr val="0B5D66"/>
                </a:solidFill>
              </a:rPr>
            </a:br>
            <a:r>
              <a:rPr lang="en-US" sz="2400" dirty="0"/>
              <a:t>per qualifying child under the age of four</a:t>
            </a:r>
          </a:p>
        </p:txBody>
      </p:sp>
      <p:sp>
        <p:nvSpPr>
          <p:cNvPr id="6" name="Text Placeholder 7">
            <a:extLst>
              <a:ext uri="{FF2B5EF4-FFF2-40B4-BE49-F238E27FC236}">
                <a16:creationId xmlns:a16="http://schemas.microsoft.com/office/drawing/2014/main" id="{FF132099-794A-8E2E-80F5-71C30DB9B08F}"/>
              </a:ext>
            </a:extLst>
          </p:cNvPr>
          <p:cNvSpPr txBox="1">
            <a:spLocks/>
          </p:cNvSpPr>
          <p:nvPr/>
        </p:nvSpPr>
        <p:spPr>
          <a:xfrm>
            <a:off x="6077217" y="3260931"/>
            <a:ext cx="4418505" cy="985791"/>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200"/>
              </a:spcBef>
              <a:buNone/>
            </a:pPr>
            <a:r>
              <a:rPr lang="en-US" sz="3600" b="1" dirty="0">
                <a:solidFill>
                  <a:srgbClr val="65999E"/>
                </a:solidFill>
              </a:rPr>
              <a:t>$550 </a:t>
            </a:r>
            <a:br>
              <a:rPr lang="en-US" sz="3600" b="1" dirty="0">
                <a:solidFill>
                  <a:srgbClr val="0B5D66"/>
                </a:solidFill>
              </a:rPr>
            </a:br>
            <a:r>
              <a:rPr lang="en-US" sz="2400" dirty="0"/>
              <a:t>per qualifying child aged four through 16</a:t>
            </a:r>
          </a:p>
        </p:txBody>
      </p:sp>
      <p:cxnSp>
        <p:nvCxnSpPr>
          <p:cNvPr id="28" name="Straight Connector 27">
            <a:extLst>
              <a:ext uri="{FF2B5EF4-FFF2-40B4-BE49-F238E27FC236}">
                <a16:creationId xmlns:a16="http://schemas.microsoft.com/office/drawing/2014/main" id="{3B2256EC-E5B9-1537-E1D4-475853D9ACD0}"/>
              </a:ext>
            </a:extLst>
          </p:cNvPr>
          <p:cNvCxnSpPr>
            <a:cxnSpLocks/>
          </p:cNvCxnSpPr>
          <p:nvPr/>
        </p:nvCxnSpPr>
        <p:spPr>
          <a:xfrm flipH="1">
            <a:off x="5688723" y="3426991"/>
            <a:ext cx="5210" cy="1071545"/>
          </a:xfrm>
          <a:prstGeom prst="line">
            <a:avLst/>
          </a:prstGeom>
          <a:ln w="12700"/>
        </p:spPr>
        <p:style>
          <a:lnRef idx="2">
            <a:schemeClr val="accent1"/>
          </a:lnRef>
          <a:fillRef idx="0">
            <a:schemeClr val="accent1"/>
          </a:fillRef>
          <a:effectRef idx="1">
            <a:schemeClr val="accent1"/>
          </a:effectRef>
          <a:fontRef idx="minor">
            <a:schemeClr val="tx1"/>
          </a:fontRef>
        </p:style>
      </p:cxnSp>
      <p:grpSp>
        <p:nvGrpSpPr>
          <p:cNvPr id="48" name="Group 47">
            <a:extLst>
              <a:ext uri="{FF2B5EF4-FFF2-40B4-BE49-F238E27FC236}">
                <a16:creationId xmlns:a16="http://schemas.microsoft.com/office/drawing/2014/main" id="{5C654EFF-9854-DB8C-E9D2-BFA92A1C4532}"/>
              </a:ext>
            </a:extLst>
          </p:cNvPr>
          <p:cNvGrpSpPr/>
          <p:nvPr/>
        </p:nvGrpSpPr>
        <p:grpSpPr>
          <a:xfrm>
            <a:off x="5081801" y="2069829"/>
            <a:ext cx="1213844" cy="1029403"/>
            <a:chOff x="16718" y="2122730"/>
            <a:chExt cx="3020553" cy="2561586"/>
          </a:xfrm>
          <a:solidFill>
            <a:srgbClr val="65999E"/>
          </a:solidFill>
        </p:grpSpPr>
        <p:sp>
          <p:nvSpPr>
            <p:cNvPr id="35" name="Freeform: Shape 34">
              <a:extLst>
                <a:ext uri="{FF2B5EF4-FFF2-40B4-BE49-F238E27FC236}">
                  <a16:creationId xmlns:a16="http://schemas.microsoft.com/office/drawing/2014/main" id="{4265077F-338A-17C8-9F36-C0367FCBE1DC}"/>
                </a:ext>
              </a:extLst>
            </p:cNvPr>
            <p:cNvSpPr/>
            <p:nvPr/>
          </p:nvSpPr>
          <p:spPr>
            <a:xfrm>
              <a:off x="339196" y="2122730"/>
              <a:ext cx="519761" cy="520093"/>
            </a:xfrm>
            <a:custGeom>
              <a:avLst/>
              <a:gdLst>
                <a:gd name="connsiteX0" fmla="*/ 259881 w 519761"/>
                <a:gd name="connsiteY0" fmla="*/ 520094 h 520093"/>
                <a:gd name="connsiteX1" fmla="*/ 519762 w 519761"/>
                <a:gd name="connsiteY1" fmla="*/ 260213 h 520093"/>
                <a:gd name="connsiteX2" fmla="*/ 259881 w 519761"/>
                <a:gd name="connsiteY2" fmla="*/ 0 h 520093"/>
                <a:gd name="connsiteX3" fmla="*/ 0 w 519761"/>
                <a:gd name="connsiteY3" fmla="*/ 259881 h 520093"/>
                <a:gd name="connsiteX4" fmla="*/ 259881 w 519761"/>
                <a:gd name="connsiteY4" fmla="*/ 519762 h 520093"/>
                <a:gd name="connsiteX5" fmla="*/ 259881 w 519761"/>
                <a:gd name="connsiteY5" fmla="*/ 66466 h 520093"/>
                <a:gd name="connsiteX6" fmla="*/ 453296 w 519761"/>
                <a:gd name="connsiteY6" fmla="*/ 259881 h 520093"/>
                <a:gd name="connsiteX7" fmla="*/ 259881 w 519761"/>
                <a:gd name="connsiteY7" fmla="*/ 453296 h 520093"/>
                <a:gd name="connsiteX8" fmla="*/ 66466 w 519761"/>
                <a:gd name="connsiteY8" fmla="*/ 259881 h 520093"/>
                <a:gd name="connsiteX9" fmla="*/ 259881 w 519761"/>
                <a:gd name="connsiteY9" fmla="*/ 66466 h 52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761" h="520093">
                  <a:moveTo>
                    <a:pt x="259881" y="520094"/>
                  </a:moveTo>
                  <a:cubicBezTo>
                    <a:pt x="403114" y="520094"/>
                    <a:pt x="519762" y="403447"/>
                    <a:pt x="519762" y="260213"/>
                  </a:cubicBezTo>
                  <a:cubicBezTo>
                    <a:pt x="519762" y="116980"/>
                    <a:pt x="403447" y="0"/>
                    <a:pt x="259881" y="0"/>
                  </a:cubicBezTo>
                  <a:cubicBezTo>
                    <a:pt x="116315" y="0"/>
                    <a:pt x="0" y="116647"/>
                    <a:pt x="0" y="259881"/>
                  </a:cubicBezTo>
                  <a:cubicBezTo>
                    <a:pt x="0" y="403114"/>
                    <a:pt x="116647" y="519762"/>
                    <a:pt x="259881" y="519762"/>
                  </a:cubicBezTo>
                  <a:close/>
                  <a:moveTo>
                    <a:pt x="259881" y="66466"/>
                  </a:moveTo>
                  <a:cubicBezTo>
                    <a:pt x="366558" y="66466"/>
                    <a:pt x="453296" y="153203"/>
                    <a:pt x="453296" y="259881"/>
                  </a:cubicBezTo>
                  <a:cubicBezTo>
                    <a:pt x="453296" y="366558"/>
                    <a:pt x="366558" y="453296"/>
                    <a:pt x="259881" y="453296"/>
                  </a:cubicBezTo>
                  <a:cubicBezTo>
                    <a:pt x="153203" y="453296"/>
                    <a:pt x="66466" y="366558"/>
                    <a:pt x="66466" y="259881"/>
                  </a:cubicBezTo>
                  <a:cubicBezTo>
                    <a:pt x="66466" y="153203"/>
                    <a:pt x="153203" y="66466"/>
                    <a:pt x="259881" y="66466"/>
                  </a:cubicBezTo>
                  <a:close/>
                </a:path>
              </a:pathLst>
            </a:custGeom>
            <a:grpFill/>
            <a:ln w="3318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D52674F-16EC-41C6-51B7-1BE97093830F}"/>
                </a:ext>
              </a:extLst>
            </p:cNvPr>
            <p:cNvSpPr/>
            <p:nvPr/>
          </p:nvSpPr>
          <p:spPr>
            <a:xfrm>
              <a:off x="1346816" y="2994759"/>
              <a:ext cx="362237" cy="362237"/>
            </a:xfrm>
            <a:custGeom>
              <a:avLst/>
              <a:gdLst>
                <a:gd name="connsiteX0" fmla="*/ 181119 w 362237"/>
                <a:gd name="connsiteY0" fmla="*/ 362238 h 362237"/>
                <a:gd name="connsiteX1" fmla="*/ 362238 w 362237"/>
                <a:gd name="connsiteY1" fmla="*/ 181119 h 362237"/>
                <a:gd name="connsiteX2" fmla="*/ 181119 w 362237"/>
                <a:gd name="connsiteY2" fmla="*/ 0 h 362237"/>
                <a:gd name="connsiteX3" fmla="*/ 0 w 362237"/>
                <a:gd name="connsiteY3" fmla="*/ 181119 h 362237"/>
                <a:gd name="connsiteX4" fmla="*/ 181119 w 362237"/>
                <a:gd name="connsiteY4" fmla="*/ 362238 h 362237"/>
                <a:gd name="connsiteX5" fmla="*/ 181119 w 362237"/>
                <a:gd name="connsiteY5" fmla="*/ 66798 h 362237"/>
                <a:gd name="connsiteX6" fmla="*/ 295772 w 362237"/>
                <a:gd name="connsiteY6" fmla="*/ 181451 h 362237"/>
                <a:gd name="connsiteX7" fmla="*/ 181119 w 362237"/>
                <a:gd name="connsiteY7" fmla="*/ 296105 h 362237"/>
                <a:gd name="connsiteX8" fmla="*/ 66466 w 362237"/>
                <a:gd name="connsiteY8" fmla="*/ 181451 h 362237"/>
                <a:gd name="connsiteX9" fmla="*/ 181119 w 362237"/>
                <a:gd name="connsiteY9" fmla="*/ 66798 h 36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237" h="362237">
                  <a:moveTo>
                    <a:pt x="181119" y="362238"/>
                  </a:moveTo>
                  <a:cubicBezTo>
                    <a:pt x="280817" y="362238"/>
                    <a:pt x="362238" y="281150"/>
                    <a:pt x="362238" y="181119"/>
                  </a:cubicBezTo>
                  <a:cubicBezTo>
                    <a:pt x="362238" y="81088"/>
                    <a:pt x="281150" y="0"/>
                    <a:pt x="181119" y="0"/>
                  </a:cubicBezTo>
                  <a:cubicBezTo>
                    <a:pt x="81088" y="0"/>
                    <a:pt x="0" y="81088"/>
                    <a:pt x="0" y="181119"/>
                  </a:cubicBezTo>
                  <a:cubicBezTo>
                    <a:pt x="0" y="281150"/>
                    <a:pt x="81088" y="362238"/>
                    <a:pt x="181119" y="362238"/>
                  </a:cubicBezTo>
                  <a:close/>
                  <a:moveTo>
                    <a:pt x="181119" y="66798"/>
                  </a:moveTo>
                  <a:cubicBezTo>
                    <a:pt x="244261" y="66798"/>
                    <a:pt x="295772" y="118309"/>
                    <a:pt x="295772" y="181451"/>
                  </a:cubicBezTo>
                  <a:cubicBezTo>
                    <a:pt x="295772" y="244594"/>
                    <a:pt x="244261" y="296105"/>
                    <a:pt x="181119" y="296105"/>
                  </a:cubicBezTo>
                  <a:cubicBezTo>
                    <a:pt x="117977" y="296105"/>
                    <a:pt x="66466" y="244594"/>
                    <a:pt x="66466" y="181451"/>
                  </a:cubicBezTo>
                  <a:cubicBezTo>
                    <a:pt x="66466" y="118309"/>
                    <a:pt x="117977" y="66798"/>
                    <a:pt x="181119" y="66798"/>
                  </a:cubicBezTo>
                  <a:close/>
                </a:path>
              </a:pathLst>
            </a:custGeom>
            <a:grpFill/>
            <a:ln w="3318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640A971-46A2-1837-284F-AA98EC792BAF}"/>
                </a:ext>
              </a:extLst>
            </p:cNvPr>
            <p:cNvSpPr/>
            <p:nvPr/>
          </p:nvSpPr>
          <p:spPr>
            <a:xfrm>
              <a:off x="413305" y="3885731"/>
              <a:ext cx="66465" cy="798585"/>
            </a:xfrm>
            <a:custGeom>
              <a:avLst/>
              <a:gdLst>
                <a:gd name="connsiteX0" fmla="*/ 33233 w 66465"/>
                <a:gd name="connsiteY0" fmla="*/ 0 h 798585"/>
                <a:gd name="connsiteX1" fmla="*/ 0 w 66465"/>
                <a:gd name="connsiteY1" fmla="*/ 33233 h 798585"/>
                <a:gd name="connsiteX2" fmla="*/ 0 w 66465"/>
                <a:gd name="connsiteY2" fmla="*/ 765352 h 798585"/>
                <a:gd name="connsiteX3" fmla="*/ 33233 w 66465"/>
                <a:gd name="connsiteY3" fmla="*/ 798585 h 798585"/>
                <a:gd name="connsiteX4" fmla="*/ 66466 w 66465"/>
                <a:gd name="connsiteY4" fmla="*/ 765352 h 798585"/>
                <a:gd name="connsiteX5" fmla="*/ 66466 w 66465"/>
                <a:gd name="connsiteY5" fmla="*/ 33233 h 798585"/>
                <a:gd name="connsiteX6" fmla="*/ 33233 w 66465"/>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798585">
                  <a:moveTo>
                    <a:pt x="33233" y="0"/>
                  </a:moveTo>
                  <a:cubicBezTo>
                    <a:pt x="14955" y="0"/>
                    <a:pt x="0" y="14955"/>
                    <a:pt x="0" y="33233"/>
                  </a:cubicBezTo>
                  <a:lnTo>
                    <a:pt x="0" y="765352"/>
                  </a:lnTo>
                  <a:cubicBezTo>
                    <a:pt x="0" y="783630"/>
                    <a:pt x="14955" y="798585"/>
                    <a:pt x="33233" y="798585"/>
                  </a:cubicBezTo>
                  <a:cubicBezTo>
                    <a:pt x="51511" y="798585"/>
                    <a:pt x="66466" y="783630"/>
                    <a:pt x="66466" y="765352"/>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E1E3300-67F6-84AC-A3F2-C111449F9BB5}"/>
                </a:ext>
              </a:extLst>
            </p:cNvPr>
            <p:cNvSpPr/>
            <p:nvPr/>
          </p:nvSpPr>
          <p:spPr>
            <a:xfrm>
              <a:off x="729017" y="3883073"/>
              <a:ext cx="66465" cy="798584"/>
            </a:xfrm>
            <a:custGeom>
              <a:avLst/>
              <a:gdLst>
                <a:gd name="connsiteX0" fmla="*/ 33233 w 66465"/>
                <a:gd name="connsiteY0" fmla="*/ 0 h 798584"/>
                <a:gd name="connsiteX1" fmla="*/ 0 w 66465"/>
                <a:gd name="connsiteY1" fmla="*/ 33233 h 798584"/>
                <a:gd name="connsiteX2" fmla="*/ 0 w 66465"/>
                <a:gd name="connsiteY2" fmla="*/ 765352 h 798584"/>
                <a:gd name="connsiteX3" fmla="*/ 33233 w 66465"/>
                <a:gd name="connsiteY3" fmla="*/ 798585 h 798584"/>
                <a:gd name="connsiteX4" fmla="*/ 66466 w 66465"/>
                <a:gd name="connsiteY4" fmla="*/ 765352 h 798584"/>
                <a:gd name="connsiteX5" fmla="*/ 66466 w 66465"/>
                <a:gd name="connsiteY5" fmla="*/ 33233 h 798584"/>
                <a:gd name="connsiteX6" fmla="*/ 33233 w 66465"/>
                <a:gd name="connsiteY6" fmla="*/ 0 h 79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798584">
                  <a:moveTo>
                    <a:pt x="33233" y="0"/>
                  </a:moveTo>
                  <a:cubicBezTo>
                    <a:pt x="14955" y="0"/>
                    <a:pt x="0" y="14955"/>
                    <a:pt x="0" y="33233"/>
                  </a:cubicBezTo>
                  <a:lnTo>
                    <a:pt x="0" y="765352"/>
                  </a:lnTo>
                  <a:cubicBezTo>
                    <a:pt x="0" y="783630"/>
                    <a:pt x="14955" y="798585"/>
                    <a:pt x="33233" y="798585"/>
                  </a:cubicBezTo>
                  <a:cubicBezTo>
                    <a:pt x="51511" y="798585"/>
                    <a:pt x="66466" y="783630"/>
                    <a:pt x="66466" y="765352"/>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BA0E533-EB59-0EC0-B90C-71C5A44EE39D}"/>
                </a:ext>
              </a:extLst>
            </p:cNvPr>
            <p:cNvSpPr/>
            <p:nvPr/>
          </p:nvSpPr>
          <p:spPr>
            <a:xfrm>
              <a:off x="291341" y="3479294"/>
              <a:ext cx="616136" cy="247252"/>
            </a:xfrm>
            <a:custGeom>
              <a:avLst/>
              <a:gdLst>
                <a:gd name="connsiteX0" fmla="*/ 582904 w 616136"/>
                <a:gd name="connsiteY0" fmla="*/ 0 h 247252"/>
                <a:gd name="connsiteX1" fmla="*/ 549671 w 616136"/>
                <a:gd name="connsiteY1" fmla="*/ 33233 h 247252"/>
                <a:gd name="connsiteX2" fmla="*/ 549671 w 616136"/>
                <a:gd name="connsiteY2" fmla="*/ 180787 h 247252"/>
                <a:gd name="connsiteX3" fmla="*/ 66466 w 616136"/>
                <a:gd name="connsiteY3" fmla="*/ 180787 h 247252"/>
                <a:gd name="connsiteX4" fmla="*/ 66466 w 616136"/>
                <a:gd name="connsiteY4" fmla="*/ 33233 h 247252"/>
                <a:gd name="connsiteX5" fmla="*/ 33233 w 616136"/>
                <a:gd name="connsiteY5" fmla="*/ 0 h 247252"/>
                <a:gd name="connsiteX6" fmla="*/ 0 w 616136"/>
                <a:gd name="connsiteY6" fmla="*/ 33233 h 247252"/>
                <a:gd name="connsiteX7" fmla="*/ 0 w 616136"/>
                <a:gd name="connsiteY7" fmla="*/ 214019 h 247252"/>
                <a:gd name="connsiteX8" fmla="*/ 33233 w 616136"/>
                <a:gd name="connsiteY8" fmla="*/ 247252 h 247252"/>
                <a:gd name="connsiteX9" fmla="*/ 582904 w 616136"/>
                <a:gd name="connsiteY9" fmla="*/ 247252 h 247252"/>
                <a:gd name="connsiteX10" fmla="*/ 616137 w 616136"/>
                <a:gd name="connsiteY10" fmla="*/ 214019 h 247252"/>
                <a:gd name="connsiteX11" fmla="*/ 616137 w 616136"/>
                <a:gd name="connsiteY11" fmla="*/ 33233 h 247252"/>
                <a:gd name="connsiteX12" fmla="*/ 582904 w 616136"/>
                <a:gd name="connsiteY12" fmla="*/ 0 h 24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6136" h="247252">
                  <a:moveTo>
                    <a:pt x="582904" y="0"/>
                  </a:moveTo>
                  <a:cubicBezTo>
                    <a:pt x="564626" y="0"/>
                    <a:pt x="549671" y="14955"/>
                    <a:pt x="549671" y="33233"/>
                  </a:cubicBezTo>
                  <a:lnTo>
                    <a:pt x="549671" y="180787"/>
                  </a:lnTo>
                  <a:lnTo>
                    <a:pt x="66466" y="180787"/>
                  </a:lnTo>
                  <a:lnTo>
                    <a:pt x="66466" y="33233"/>
                  </a:lnTo>
                  <a:cubicBezTo>
                    <a:pt x="66466" y="14955"/>
                    <a:pt x="51511" y="0"/>
                    <a:pt x="33233" y="0"/>
                  </a:cubicBezTo>
                  <a:cubicBezTo>
                    <a:pt x="14955" y="0"/>
                    <a:pt x="0" y="14955"/>
                    <a:pt x="0" y="33233"/>
                  </a:cubicBezTo>
                  <a:lnTo>
                    <a:pt x="0" y="214019"/>
                  </a:lnTo>
                  <a:cubicBezTo>
                    <a:pt x="0" y="232298"/>
                    <a:pt x="14955" y="247252"/>
                    <a:pt x="33233" y="247252"/>
                  </a:cubicBezTo>
                  <a:lnTo>
                    <a:pt x="582904" y="247252"/>
                  </a:lnTo>
                  <a:cubicBezTo>
                    <a:pt x="601182" y="247252"/>
                    <a:pt x="616137" y="232298"/>
                    <a:pt x="616137" y="214019"/>
                  </a:cubicBezTo>
                  <a:lnTo>
                    <a:pt x="616137" y="33233"/>
                  </a:lnTo>
                  <a:cubicBezTo>
                    <a:pt x="616137" y="14955"/>
                    <a:pt x="601182" y="0"/>
                    <a:pt x="582904" y="0"/>
                  </a:cubicBezTo>
                  <a:close/>
                </a:path>
              </a:pathLst>
            </a:custGeom>
            <a:grpFill/>
            <a:ln w="3318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BBD842F2-0086-B42D-2C47-2B3A54FBFF06}"/>
                </a:ext>
              </a:extLst>
            </p:cNvPr>
            <p:cNvSpPr/>
            <p:nvPr/>
          </p:nvSpPr>
          <p:spPr>
            <a:xfrm>
              <a:off x="1196337" y="3952168"/>
              <a:ext cx="663358" cy="244622"/>
            </a:xfrm>
            <a:custGeom>
              <a:avLst/>
              <a:gdLst>
                <a:gd name="connsiteX0" fmla="*/ 587158 w 663358"/>
                <a:gd name="connsiteY0" fmla="*/ 30270 h 244622"/>
                <a:gd name="connsiteX1" fmla="*/ 543290 w 663358"/>
                <a:gd name="connsiteY1" fmla="*/ 12989 h 244622"/>
                <a:gd name="connsiteX2" fmla="*/ 526009 w 663358"/>
                <a:gd name="connsiteY2" fmla="*/ 56856 h 244622"/>
                <a:gd name="connsiteX3" fmla="*/ 579182 w 663358"/>
                <a:gd name="connsiteY3" fmla="*/ 178489 h 244622"/>
                <a:gd name="connsiteX4" fmla="*/ 80357 w 663358"/>
                <a:gd name="connsiteY4" fmla="*/ 178489 h 244622"/>
                <a:gd name="connsiteX5" fmla="*/ 128545 w 663358"/>
                <a:gd name="connsiteY5" fmla="*/ 44560 h 244622"/>
                <a:gd name="connsiteX6" fmla="*/ 108605 w 663358"/>
                <a:gd name="connsiteY6" fmla="*/ 2022 h 244622"/>
                <a:gd name="connsiteX7" fmla="*/ 66067 w 663358"/>
                <a:gd name="connsiteY7" fmla="*/ 21962 h 244622"/>
                <a:gd name="connsiteX8" fmla="*/ 1928 w 663358"/>
                <a:gd name="connsiteY8" fmla="*/ 200422 h 244622"/>
                <a:gd name="connsiteX9" fmla="*/ 5915 w 663358"/>
                <a:gd name="connsiteY9" fmla="*/ 230664 h 244622"/>
                <a:gd name="connsiteX10" fmla="*/ 33166 w 663358"/>
                <a:gd name="connsiteY10" fmla="*/ 244622 h 244622"/>
                <a:gd name="connsiteX11" fmla="*/ 630028 w 663358"/>
                <a:gd name="connsiteY11" fmla="*/ 244622 h 244622"/>
                <a:gd name="connsiteX12" fmla="*/ 657944 w 663358"/>
                <a:gd name="connsiteY12" fmla="*/ 229667 h 244622"/>
                <a:gd name="connsiteX13" fmla="*/ 660602 w 663358"/>
                <a:gd name="connsiteY13" fmla="*/ 198096 h 244622"/>
                <a:gd name="connsiteX14" fmla="*/ 587158 w 663358"/>
                <a:gd name="connsiteY14" fmla="*/ 29938 h 24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3358" h="244622">
                  <a:moveTo>
                    <a:pt x="587158" y="30270"/>
                  </a:moveTo>
                  <a:cubicBezTo>
                    <a:pt x="579847" y="13322"/>
                    <a:pt x="560239" y="5678"/>
                    <a:pt x="543290" y="12989"/>
                  </a:cubicBezTo>
                  <a:cubicBezTo>
                    <a:pt x="526342" y="20300"/>
                    <a:pt x="518698" y="39908"/>
                    <a:pt x="526009" y="56856"/>
                  </a:cubicBezTo>
                  <a:lnTo>
                    <a:pt x="579182" y="178489"/>
                  </a:lnTo>
                  <a:lnTo>
                    <a:pt x="80357" y="178489"/>
                  </a:lnTo>
                  <a:lnTo>
                    <a:pt x="128545" y="44560"/>
                  </a:lnTo>
                  <a:cubicBezTo>
                    <a:pt x="134859" y="27279"/>
                    <a:pt x="125886" y="8337"/>
                    <a:pt x="108605" y="2022"/>
                  </a:cubicBezTo>
                  <a:cubicBezTo>
                    <a:pt x="91324" y="-4292"/>
                    <a:pt x="72381" y="4681"/>
                    <a:pt x="66067" y="21962"/>
                  </a:cubicBezTo>
                  <a:lnTo>
                    <a:pt x="1928" y="200422"/>
                  </a:lnTo>
                  <a:cubicBezTo>
                    <a:pt x="-1728" y="210725"/>
                    <a:pt x="-66" y="222024"/>
                    <a:pt x="5915" y="230664"/>
                  </a:cubicBezTo>
                  <a:cubicBezTo>
                    <a:pt x="12230" y="239637"/>
                    <a:pt x="22200" y="244622"/>
                    <a:pt x="33166" y="244622"/>
                  </a:cubicBezTo>
                  <a:lnTo>
                    <a:pt x="630028" y="244622"/>
                  </a:lnTo>
                  <a:cubicBezTo>
                    <a:pt x="641327" y="244622"/>
                    <a:pt x="651629" y="238972"/>
                    <a:pt x="657944" y="229667"/>
                  </a:cubicBezTo>
                  <a:cubicBezTo>
                    <a:pt x="664258" y="220362"/>
                    <a:pt x="664923" y="208398"/>
                    <a:pt x="660602" y="198096"/>
                  </a:cubicBezTo>
                  <a:lnTo>
                    <a:pt x="587158" y="29938"/>
                  </a:lnTo>
                  <a:close/>
                </a:path>
              </a:pathLst>
            </a:custGeom>
            <a:grpFill/>
            <a:ln w="3318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BD9BCFED-5944-F07F-E29E-65F0A7F7F96A}"/>
                </a:ext>
              </a:extLst>
            </p:cNvPr>
            <p:cNvSpPr/>
            <p:nvPr/>
          </p:nvSpPr>
          <p:spPr>
            <a:xfrm>
              <a:off x="1381378" y="4351655"/>
              <a:ext cx="66465" cy="332660"/>
            </a:xfrm>
            <a:custGeom>
              <a:avLst/>
              <a:gdLst>
                <a:gd name="connsiteX0" fmla="*/ 33233 w 66465"/>
                <a:gd name="connsiteY0" fmla="*/ 0 h 332660"/>
                <a:gd name="connsiteX1" fmla="*/ 0 w 66465"/>
                <a:gd name="connsiteY1" fmla="*/ 33233 h 332660"/>
                <a:gd name="connsiteX2" fmla="*/ 0 w 66465"/>
                <a:gd name="connsiteY2" fmla="*/ 299428 h 332660"/>
                <a:gd name="connsiteX3" fmla="*/ 33233 w 66465"/>
                <a:gd name="connsiteY3" fmla="*/ 332661 h 332660"/>
                <a:gd name="connsiteX4" fmla="*/ 66466 w 66465"/>
                <a:gd name="connsiteY4" fmla="*/ 299428 h 332660"/>
                <a:gd name="connsiteX5" fmla="*/ 66466 w 66465"/>
                <a:gd name="connsiteY5" fmla="*/ 33233 h 332660"/>
                <a:gd name="connsiteX6" fmla="*/ 33233 w 66465"/>
                <a:gd name="connsiteY6" fmla="*/ 0 h 33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332660">
                  <a:moveTo>
                    <a:pt x="33233" y="0"/>
                  </a:moveTo>
                  <a:cubicBezTo>
                    <a:pt x="14955" y="0"/>
                    <a:pt x="0" y="14955"/>
                    <a:pt x="0" y="33233"/>
                  </a:cubicBezTo>
                  <a:lnTo>
                    <a:pt x="0" y="299428"/>
                  </a:lnTo>
                  <a:cubicBezTo>
                    <a:pt x="0" y="317706"/>
                    <a:pt x="14955" y="332661"/>
                    <a:pt x="33233" y="332661"/>
                  </a:cubicBezTo>
                  <a:cubicBezTo>
                    <a:pt x="51511" y="332661"/>
                    <a:pt x="66466" y="317706"/>
                    <a:pt x="66466" y="299428"/>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F9514D5-F9C7-1761-16E9-4C0C96143869}"/>
                </a:ext>
              </a:extLst>
            </p:cNvPr>
            <p:cNvSpPr/>
            <p:nvPr/>
          </p:nvSpPr>
          <p:spPr>
            <a:xfrm>
              <a:off x="1612346" y="4350659"/>
              <a:ext cx="66465" cy="332660"/>
            </a:xfrm>
            <a:custGeom>
              <a:avLst/>
              <a:gdLst>
                <a:gd name="connsiteX0" fmla="*/ 33233 w 66465"/>
                <a:gd name="connsiteY0" fmla="*/ 0 h 332660"/>
                <a:gd name="connsiteX1" fmla="*/ 0 w 66465"/>
                <a:gd name="connsiteY1" fmla="*/ 33233 h 332660"/>
                <a:gd name="connsiteX2" fmla="*/ 0 w 66465"/>
                <a:gd name="connsiteY2" fmla="*/ 299428 h 332660"/>
                <a:gd name="connsiteX3" fmla="*/ 33233 w 66465"/>
                <a:gd name="connsiteY3" fmla="*/ 332661 h 332660"/>
                <a:gd name="connsiteX4" fmla="*/ 66466 w 66465"/>
                <a:gd name="connsiteY4" fmla="*/ 299428 h 332660"/>
                <a:gd name="connsiteX5" fmla="*/ 66466 w 66465"/>
                <a:gd name="connsiteY5" fmla="*/ 33233 h 332660"/>
                <a:gd name="connsiteX6" fmla="*/ 33233 w 66465"/>
                <a:gd name="connsiteY6" fmla="*/ 0 h 33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332660">
                  <a:moveTo>
                    <a:pt x="33233" y="0"/>
                  </a:moveTo>
                  <a:cubicBezTo>
                    <a:pt x="14955" y="0"/>
                    <a:pt x="0" y="14955"/>
                    <a:pt x="0" y="33233"/>
                  </a:cubicBezTo>
                  <a:lnTo>
                    <a:pt x="0" y="299428"/>
                  </a:lnTo>
                  <a:cubicBezTo>
                    <a:pt x="0" y="317706"/>
                    <a:pt x="14955" y="332661"/>
                    <a:pt x="33233" y="332661"/>
                  </a:cubicBezTo>
                  <a:cubicBezTo>
                    <a:pt x="51511" y="332661"/>
                    <a:pt x="66466" y="317706"/>
                    <a:pt x="66466" y="299428"/>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9F360B6-E2D1-7809-5FB2-21D377B2639E}"/>
                </a:ext>
              </a:extLst>
            </p:cNvPr>
            <p:cNvSpPr/>
            <p:nvPr/>
          </p:nvSpPr>
          <p:spPr>
            <a:xfrm>
              <a:off x="16718" y="2809652"/>
              <a:ext cx="3020553" cy="851092"/>
            </a:xfrm>
            <a:custGeom>
              <a:avLst/>
              <a:gdLst>
                <a:gd name="connsiteX0" fmla="*/ 3019655 w 3020553"/>
                <a:gd name="connsiteY0" fmla="*/ 799250 h 851092"/>
                <a:gd name="connsiteX1" fmla="*/ 2810288 w 3020553"/>
                <a:gd name="connsiteY1" fmla="*/ 24592 h 851092"/>
                <a:gd name="connsiteX2" fmla="*/ 2778052 w 3020553"/>
                <a:gd name="connsiteY2" fmla="*/ 0 h 851092"/>
                <a:gd name="connsiteX3" fmla="*/ 2100435 w 3020553"/>
                <a:gd name="connsiteY3" fmla="*/ 0 h 851092"/>
                <a:gd name="connsiteX4" fmla="*/ 2068531 w 3020553"/>
                <a:gd name="connsiteY4" fmla="*/ 24260 h 851092"/>
                <a:gd name="connsiteX5" fmla="*/ 1858499 w 3020553"/>
                <a:gd name="connsiteY5" fmla="*/ 772663 h 851092"/>
                <a:gd name="connsiteX6" fmla="*/ 1789707 w 3020553"/>
                <a:gd name="connsiteY6" fmla="*/ 743751 h 851092"/>
                <a:gd name="connsiteX7" fmla="*/ 1693332 w 3020553"/>
                <a:gd name="connsiteY7" fmla="*/ 702874 h 851092"/>
                <a:gd name="connsiteX8" fmla="*/ 1680372 w 3020553"/>
                <a:gd name="connsiteY8" fmla="*/ 700216 h 851092"/>
                <a:gd name="connsiteX9" fmla="*/ 1343058 w 3020553"/>
                <a:gd name="connsiteY9" fmla="*/ 700216 h 851092"/>
                <a:gd name="connsiteX10" fmla="*/ 1330097 w 3020553"/>
                <a:gd name="connsiteY10" fmla="*/ 702874 h 851092"/>
                <a:gd name="connsiteX11" fmla="*/ 1162936 w 3020553"/>
                <a:gd name="connsiteY11" fmla="*/ 772663 h 851092"/>
                <a:gd name="connsiteX12" fmla="*/ 952905 w 3020553"/>
                <a:gd name="connsiteY12" fmla="*/ 24260 h 851092"/>
                <a:gd name="connsiteX13" fmla="*/ 921001 w 3020553"/>
                <a:gd name="connsiteY13" fmla="*/ 0 h 851092"/>
                <a:gd name="connsiteX14" fmla="*/ 242719 w 3020553"/>
                <a:gd name="connsiteY14" fmla="*/ 0 h 851092"/>
                <a:gd name="connsiteX15" fmla="*/ 210483 w 3020553"/>
                <a:gd name="connsiteY15" fmla="*/ 24592 h 851092"/>
                <a:gd name="connsiteX16" fmla="*/ 1116 w 3020553"/>
                <a:gd name="connsiteY16" fmla="*/ 799250 h 851092"/>
                <a:gd name="connsiteX17" fmla="*/ 24379 w 3020553"/>
                <a:gd name="connsiteY17" fmla="*/ 840126 h 851092"/>
                <a:gd name="connsiteX18" fmla="*/ 65256 w 3020553"/>
                <a:gd name="connsiteY18" fmla="*/ 816531 h 851092"/>
                <a:gd name="connsiteX19" fmla="*/ 267976 w 3020553"/>
                <a:gd name="connsiteY19" fmla="*/ 66466 h 851092"/>
                <a:gd name="connsiteX20" fmla="*/ 894747 w 3020553"/>
                <a:gd name="connsiteY20" fmla="*/ 66466 h 851092"/>
                <a:gd name="connsiteX21" fmla="*/ 1108102 w 3020553"/>
                <a:gd name="connsiteY21" fmla="*/ 826833 h 851092"/>
                <a:gd name="connsiteX22" fmla="*/ 1125715 w 3020553"/>
                <a:gd name="connsiteY22" fmla="*/ 847770 h 851092"/>
                <a:gd name="connsiteX23" fmla="*/ 1140338 w 3020553"/>
                <a:gd name="connsiteY23" fmla="*/ 851093 h 851092"/>
                <a:gd name="connsiteX24" fmla="*/ 1153299 w 3020553"/>
                <a:gd name="connsiteY24" fmla="*/ 848434 h 851092"/>
                <a:gd name="connsiteX25" fmla="*/ 1349040 w 3020553"/>
                <a:gd name="connsiteY25" fmla="*/ 766681 h 851092"/>
                <a:gd name="connsiteX26" fmla="*/ 1671399 w 3020553"/>
                <a:gd name="connsiteY26" fmla="*/ 766681 h 851092"/>
                <a:gd name="connsiteX27" fmla="*/ 1764451 w 3020553"/>
                <a:gd name="connsiteY27" fmla="*/ 805564 h 851092"/>
                <a:gd name="connsiteX28" fmla="*/ 1863152 w 3020553"/>
                <a:gd name="connsiteY28" fmla="*/ 847437 h 851092"/>
                <a:gd name="connsiteX29" fmla="*/ 1866475 w 3020553"/>
                <a:gd name="connsiteY29" fmla="*/ 848102 h 851092"/>
                <a:gd name="connsiteX30" fmla="*/ 1867140 w 3020553"/>
                <a:gd name="connsiteY30" fmla="*/ 848102 h 851092"/>
                <a:gd name="connsiteX31" fmla="*/ 1880101 w 3020553"/>
                <a:gd name="connsiteY31" fmla="*/ 851093 h 851092"/>
                <a:gd name="connsiteX32" fmla="*/ 1894723 w 3020553"/>
                <a:gd name="connsiteY32" fmla="*/ 847770 h 851092"/>
                <a:gd name="connsiteX33" fmla="*/ 1912337 w 3020553"/>
                <a:gd name="connsiteY33" fmla="*/ 826833 h 851092"/>
                <a:gd name="connsiteX34" fmla="*/ 2125691 w 3020553"/>
                <a:gd name="connsiteY34" fmla="*/ 66466 h 851092"/>
                <a:gd name="connsiteX35" fmla="*/ 2752463 w 3020553"/>
                <a:gd name="connsiteY35" fmla="*/ 66466 h 851092"/>
                <a:gd name="connsiteX36" fmla="*/ 2955183 w 3020553"/>
                <a:gd name="connsiteY36" fmla="*/ 816531 h 851092"/>
                <a:gd name="connsiteX37" fmla="*/ 2996060 w 3020553"/>
                <a:gd name="connsiteY37" fmla="*/ 840126 h 851092"/>
                <a:gd name="connsiteX38" fmla="*/ 3019322 w 3020553"/>
                <a:gd name="connsiteY38" fmla="*/ 799250 h 85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20553" h="851092">
                  <a:moveTo>
                    <a:pt x="3019655" y="799250"/>
                  </a:moveTo>
                  <a:lnTo>
                    <a:pt x="2810288" y="24592"/>
                  </a:lnTo>
                  <a:cubicBezTo>
                    <a:pt x="2806300" y="9970"/>
                    <a:pt x="2793339" y="0"/>
                    <a:pt x="2778052" y="0"/>
                  </a:cubicBezTo>
                  <a:lnTo>
                    <a:pt x="2100435" y="0"/>
                  </a:lnTo>
                  <a:cubicBezTo>
                    <a:pt x="2085480" y="0"/>
                    <a:pt x="2072519" y="9970"/>
                    <a:pt x="2068531" y="24260"/>
                  </a:cubicBezTo>
                  <a:lnTo>
                    <a:pt x="1858499" y="772663"/>
                  </a:lnTo>
                  <a:lnTo>
                    <a:pt x="1789707" y="743751"/>
                  </a:lnTo>
                  <a:lnTo>
                    <a:pt x="1693332" y="702874"/>
                  </a:lnTo>
                  <a:cubicBezTo>
                    <a:pt x="1689344" y="701213"/>
                    <a:pt x="1684692" y="700216"/>
                    <a:pt x="1680372" y="700216"/>
                  </a:cubicBezTo>
                  <a:lnTo>
                    <a:pt x="1343058" y="700216"/>
                  </a:lnTo>
                  <a:cubicBezTo>
                    <a:pt x="1338738" y="700216"/>
                    <a:pt x="1334418" y="701213"/>
                    <a:pt x="1330097" y="702874"/>
                  </a:cubicBezTo>
                  <a:lnTo>
                    <a:pt x="1162936" y="772663"/>
                  </a:lnTo>
                  <a:lnTo>
                    <a:pt x="952905" y="24260"/>
                  </a:lnTo>
                  <a:cubicBezTo>
                    <a:pt x="948917" y="9970"/>
                    <a:pt x="935956" y="0"/>
                    <a:pt x="921001" y="0"/>
                  </a:cubicBezTo>
                  <a:lnTo>
                    <a:pt x="242719" y="0"/>
                  </a:lnTo>
                  <a:cubicBezTo>
                    <a:pt x="227764" y="0"/>
                    <a:pt x="214471" y="9970"/>
                    <a:pt x="210483" y="24592"/>
                  </a:cubicBezTo>
                  <a:lnTo>
                    <a:pt x="1116" y="799250"/>
                  </a:lnTo>
                  <a:cubicBezTo>
                    <a:pt x="-3536" y="816863"/>
                    <a:pt x="6766" y="835141"/>
                    <a:pt x="24379" y="840126"/>
                  </a:cubicBezTo>
                  <a:cubicBezTo>
                    <a:pt x="41993" y="844779"/>
                    <a:pt x="60271" y="834476"/>
                    <a:pt x="65256" y="816531"/>
                  </a:cubicBezTo>
                  <a:lnTo>
                    <a:pt x="267976" y="66466"/>
                  </a:lnTo>
                  <a:lnTo>
                    <a:pt x="894747" y="66466"/>
                  </a:lnTo>
                  <a:lnTo>
                    <a:pt x="1108102" y="826833"/>
                  </a:lnTo>
                  <a:cubicBezTo>
                    <a:pt x="1110761" y="836138"/>
                    <a:pt x="1117075" y="843449"/>
                    <a:pt x="1125715" y="847770"/>
                  </a:cubicBezTo>
                  <a:cubicBezTo>
                    <a:pt x="1130368" y="850096"/>
                    <a:pt x="1135353" y="851093"/>
                    <a:pt x="1140338" y="851093"/>
                  </a:cubicBezTo>
                  <a:cubicBezTo>
                    <a:pt x="1144658" y="851093"/>
                    <a:pt x="1148978" y="850096"/>
                    <a:pt x="1153299" y="848434"/>
                  </a:cubicBezTo>
                  <a:lnTo>
                    <a:pt x="1349040" y="766681"/>
                  </a:lnTo>
                  <a:lnTo>
                    <a:pt x="1671399" y="766681"/>
                  </a:lnTo>
                  <a:lnTo>
                    <a:pt x="1764451" y="805564"/>
                  </a:lnTo>
                  <a:lnTo>
                    <a:pt x="1863152" y="847437"/>
                  </a:lnTo>
                  <a:cubicBezTo>
                    <a:pt x="1863152" y="847437"/>
                    <a:pt x="1865478" y="847770"/>
                    <a:pt x="1866475" y="848102"/>
                  </a:cubicBezTo>
                  <a:lnTo>
                    <a:pt x="1867140" y="848102"/>
                  </a:lnTo>
                  <a:cubicBezTo>
                    <a:pt x="1871128" y="850096"/>
                    <a:pt x="1875448" y="851093"/>
                    <a:pt x="1880101" y="851093"/>
                  </a:cubicBezTo>
                  <a:cubicBezTo>
                    <a:pt x="1885086" y="851093"/>
                    <a:pt x="1890071" y="850096"/>
                    <a:pt x="1894723" y="847770"/>
                  </a:cubicBezTo>
                  <a:cubicBezTo>
                    <a:pt x="1903364" y="843782"/>
                    <a:pt x="1909678" y="836138"/>
                    <a:pt x="1912337" y="826833"/>
                  </a:cubicBezTo>
                  <a:lnTo>
                    <a:pt x="2125691" y="66466"/>
                  </a:lnTo>
                  <a:lnTo>
                    <a:pt x="2752463" y="66466"/>
                  </a:lnTo>
                  <a:lnTo>
                    <a:pt x="2955183" y="816531"/>
                  </a:lnTo>
                  <a:cubicBezTo>
                    <a:pt x="2960168" y="834144"/>
                    <a:pt x="2978446" y="844779"/>
                    <a:pt x="2996060" y="840126"/>
                  </a:cubicBezTo>
                  <a:cubicBezTo>
                    <a:pt x="3013673" y="835473"/>
                    <a:pt x="3024307" y="817195"/>
                    <a:pt x="3019322" y="799250"/>
                  </a:cubicBezTo>
                  <a:close/>
                </a:path>
              </a:pathLst>
            </a:custGeom>
            <a:grpFill/>
            <a:ln w="3318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AFB7ADB-2F68-3269-0DAE-8B937CEC9FE9}"/>
                </a:ext>
              </a:extLst>
            </p:cNvPr>
            <p:cNvSpPr/>
            <p:nvPr/>
          </p:nvSpPr>
          <p:spPr>
            <a:xfrm>
              <a:off x="2195250" y="2123062"/>
              <a:ext cx="519761" cy="519761"/>
            </a:xfrm>
            <a:custGeom>
              <a:avLst/>
              <a:gdLst>
                <a:gd name="connsiteX0" fmla="*/ 259881 w 519761"/>
                <a:gd name="connsiteY0" fmla="*/ 519761 h 519761"/>
                <a:gd name="connsiteX1" fmla="*/ 519762 w 519761"/>
                <a:gd name="connsiteY1" fmla="*/ 259881 h 519761"/>
                <a:gd name="connsiteX2" fmla="*/ 259881 w 519761"/>
                <a:gd name="connsiteY2" fmla="*/ 0 h 519761"/>
                <a:gd name="connsiteX3" fmla="*/ 0 w 519761"/>
                <a:gd name="connsiteY3" fmla="*/ 259881 h 519761"/>
                <a:gd name="connsiteX4" fmla="*/ 259881 w 519761"/>
                <a:gd name="connsiteY4" fmla="*/ 519761 h 519761"/>
                <a:gd name="connsiteX5" fmla="*/ 259881 w 519761"/>
                <a:gd name="connsiteY5" fmla="*/ 66133 h 519761"/>
                <a:gd name="connsiteX6" fmla="*/ 453296 w 519761"/>
                <a:gd name="connsiteY6" fmla="*/ 259548 h 519761"/>
                <a:gd name="connsiteX7" fmla="*/ 259881 w 519761"/>
                <a:gd name="connsiteY7" fmla="*/ 452964 h 519761"/>
                <a:gd name="connsiteX8" fmla="*/ 66466 w 519761"/>
                <a:gd name="connsiteY8" fmla="*/ 259548 h 519761"/>
                <a:gd name="connsiteX9" fmla="*/ 259881 w 519761"/>
                <a:gd name="connsiteY9" fmla="*/ 66133 h 519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761" h="519761">
                  <a:moveTo>
                    <a:pt x="259881" y="519761"/>
                  </a:moveTo>
                  <a:cubicBezTo>
                    <a:pt x="403114" y="519761"/>
                    <a:pt x="519762" y="403114"/>
                    <a:pt x="519762" y="259881"/>
                  </a:cubicBezTo>
                  <a:cubicBezTo>
                    <a:pt x="519762" y="116647"/>
                    <a:pt x="403114" y="0"/>
                    <a:pt x="259881" y="0"/>
                  </a:cubicBezTo>
                  <a:cubicBezTo>
                    <a:pt x="116647" y="0"/>
                    <a:pt x="0" y="116647"/>
                    <a:pt x="0" y="259881"/>
                  </a:cubicBezTo>
                  <a:cubicBezTo>
                    <a:pt x="0" y="403114"/>
                    <a:pt x="116647" y="519761"/>
                    <a:pt x="259881" y="519761"/>
                  </a:cubicBezTo>
                  <a:close/>
                  <a:moveTo>
                    <a:pt x="259881" y="66133"/>
                  </a:moveTo>
                  <a:cubicBezTo>
                    <a:pt x="366558" y="66133"/>
                    <a:pt x="453296" y="152871"/>
                    <a:pt x="453296" y="259548"/>
                  </a:cubicBezTo>
                  <a:cubicBezTo>
                    <a:pt x="453296" y="366226"/>
                    <a:pt x="366558" y="452964"/>
                    <a:pt x="259881" y="452964"/>
                  </a:cubicBezTo>
                  <a:cubicBezTo>
                    <a:pt x="153203" y="452964"/>
                    <a:pt x="66466" y="366226"/>
                    <a:pt x="66466" y="259548"/>
                  </a:cubicBezTo>
                  <a:cubicBezTo>
                    <a:pt x="66466" y="152871"/>
                    <a:pt x="153203" y="66133"/>
                    <a:pt x="259881" y="66133"/>
                  </a:cubicBezTo>
                  <a:close/>
                </a:path>
              </a:pathLst>
            </a:custGeom>
            <a:grpFill/>
            <a:ln w="3318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3356582-AEFE-7CC2-9D50-570193A4B9DA}"/>
                </a:ext>
              </a:extLst>
            </p:cNvPr>
            <p:cNvSpPr/>
            <p:nvPr/>
          </p:nvSpPr>
          <p:spPr>
            <a:xfrm>
              <a:off x="2574436" y="3885731"/>
              <a:ext cx="66465" cy="798585"/>
            </a:xfrm>
            <a:custGeom>
              <a:avLst/>
              <a:gdLst>
                <a:gd name="connsiteX0" fmla="*/ 33233 w 66465"/>
                <a:gd name="connsiteY0" fmla="*/ 0 h 798585"/>
                <a:gd name="connsiteX1" fmla="*/ 0 w 66465"/>
                <a:gd name="connsiteY1" fmla="*/ 33233 h 798585"/>
                <a:gd name="connsiteX2" fmla="*/ 0 w 66465"/>
                <a:gd name="connsiteY2" fmla="*/ 765352 h 798585"/>
                <a:gd name="connsiteX3" fmla="*/ 33233 w 66465"/>
                <a:gd name="connsiteY3" fmla="*/ 798585 h 798585"/>
                <a:gd name="connsiteX4" fmla="*/ 66466 w 66465"/>
                <a:gd name="connsiteY4" fmla="*/ 765352 h 798585"/>
                <a:gd name="connsiteX5" fmla="*/ 66466 w 66465"/>
                <a:gd name="connsiteY5" fmla="*/ 33233 h 798585"/>
                <a:gd name="connsiteX6" fmla="*/ 33233 w 66465"/>
                <a:gd name="connsiteY6" fmla="*/ 0 h 7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798585">
                  <a:moveTo>
                    <a:pt x="33233" y="0"/>
                  </a:moveTo>
                  <a:cubicBezTo>
                    <a:pt x="14955" y="0"/>
                    <a:pt x="0" y="14955"/>
                    <a:pt x="0" y="33233"/>
                  </a:cubicBezTo>
                  <a:lnTo>
                    <a:pt x="0" y="765352"/>
                  </a:lnTo>
                  <a:cubicBezTo>
                    <a:pt x="0" y="783630"/>
                    <a:pt x="14955" y="798585"/>
                    <a:pt x="33233" y="798585"/>
                  </a:cubicBezTo>
                  <a:cubicBezTo>
                    <a:pt x="51511" y="798585"/>
                    <a:pt x="66466" y="783630"/>
                    <a:pt x="66466" y="765352"/>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10B97C9-481E-1D9B-BEA4-6D753F1E7122}"/>
                </a:ext>
              </a:extLst>
            </p:cNvPr>
            <p:cNvSpPr/>
            <p:nvPr/>
          </p:nvSpPr>
          <p:spPr>
            <a:xfrm>
              <a:off x="2258725" y="3883073"/>
              <a:ext cx="66465" cy="798584"/>
            </a:xfrm>
            <a:custGeom>
              <a:avLst/>
              <a:gdLst>
                <a:gd name="connsiteX0" fmla="*/ 33233 w 66465"/>
                <a:gd name="connsiteY0" fmla="*/ 0 h 798584"/>
                <a:gd name="connsiteX1" fmla="*/ 0 w 66465"/>
                <a:gd name="connsiteY1" fmla="*/ 33233 h 798584"/>
                <a:gd name="connsiteX2" fmla="*/ 0 w 66465"/>
                <a:gd name="connsiteY2" fmla="*/ 765352 h 798584"/>
                <a:gd name="connsiteX3" fmla="*/ 33233 w 66465"/>
                <a:gd name="connsiteY3" fmla="*/ 798585 h 798584"/>
                <a:gd name="connsiteX4" fmla="*/ 66466 w 66465"/>
                <a:gd name="connsiteY4" fmla="*/ 765352 h 798584"/>
                <a:gd name="connsiteX5" fmla="*/ 66466 w 66465"/>
                <a:gd name="connsiteY5" fmla="*/ 33233 h 798584"/>
                <a:gd name="connsiteX6" fmla="*/ 33233 w 66465"/>
                <a:gd name="connsiteY6" fmla="*/ 0 h 79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5" h="798584">
                  <a:moveTo>
                    <a:pt x="33233" y="0"/>
                  </a:moveTo>
                  <a:cubicBezTo>
                    <a:pt x="14955" y="0"/>
                    <a:pt x="0" y="14955"/>
                    <a:pt x="0" y="33233"/>
                  </a:cubicBezTo>
                  <a:lnTo>
                    <a:pt x="0" y="765352"/>
                  </a:lnTo>
                  <a:cubicBezTo>
                    <a:pt x="0" y="783630"/>
                    <a:pt x="14955" y="798585"/>
                    <a:pt x="33233" y="798585"/>
                  </a:cubicBezTo>
                  <a:cubicBezTo>
                    <a:pt x="51511" y="798585"/>
                    <a:pt x="66466" y="783630"/>
                    <a:pt x="66466" y="765352"/>
                  </a:cubicBezTo>
                  <a:lnTo>
                    <a:pt x="66466" y="33233"/>
                  </a:lnTo>
                  <a:cubicBezTo>
                    <a:pt x="66466" y="14955"/>
                    <a:pt x="51511" y="0"/>
                    <a:pt x="33233" y="0"/>
                  </a:cubicBezTo>
                  <a:close/>
                </a:path>
              </a:pathLst>
            </a:custGeom>
            <a:grpFill/>
            <a:ln w="3318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7364C99-E9CB-DFA3-A552-481DB91BB2A3}"/>
                </a:ext>
              </a:extLst>
            </p:cNvPr>
            <p:cNvSpPr/>
            <p:nvPr/>
          </p:nvSpPr>
          <p:spPr>
            <a:xfrm>
              <a:off x="2146730" y="3479294"/>
              <a:ext cx="616136" cy="247252"/>
            </a:xfrm>
            <a:custGeom>
              <a:avLst/>
              <a:gdLst>
                <a:gd name="connsiteX0" fmla="*/ 582904 w 616136"/>
                <a:gd name="connsiteY0" fmla="*/ 0 h 247252"/>
                <a:gd name="connsiteX1" fmla="*/ 549671 w 616136"/>
                <a:gd name="connsiteY1" fmla="*/ 33233 h 247252"/>
                <a:gd name="connsiteX2" fmla="*/ 549671 w 616136"/>
                <a:gd name="connsiteY2" fmla="*/ 180787 h 247252"/>
                <a:gd name="connsiteX3" fmla="*/ 66466 w 616136"/>
                <a:gd name="connsiteY3" fmla="*/ 180787 h 247252"/>
                <a:gd name="connsiteX4" fmla="*/ 66466 w 616136"/>
                <a:gd name="connsiteY4" fmla="*/ 33233 h 247252"/>
                <a:gd name="connsiteX5" fmla="*/ 33233 w 616136"/>
                <a:gd name="connsiteY5" fmla="*/ 0 h 247252"/>
                <a:gd name="connsiteX6" fmla="*/ 0 w 616136"/>
                <a:gd name="connsiteY6" fmla="*/ 33233 h 247252"/>
                <a:gd name="connsiteX7" fmla="*/ 0 w 616136"/>
                <a:gd name="connsiteY7" fmla="*/ 214019 h 247252"/>
                <a:gd name="connsiteX8" fmla="*/ 33233 w 616136"/>
                <a:gd name="connsiteY8" fmla="*/ 247252 h 247252"/>
                <a:gd name="connsiteX9" fmla="*/ 582904 w 616136"/>
                <a:gd name="connsiteY9" fmla="*/ 247252 h 247252"/>
                <a:gd name="connsiteX10" fmla="*/ 616137 w 616136"/>
                <a:gd name="connsiteY10" fmla="*/ 214019 h 247252"/>
                <a:gd name="connsiteX11" fmla="*/ 616137 w 616136"/>
                <a:gd name="connsiteY11" fmla="*/ 33233 h 247252"/>
                <a:gd name="connsiteX12" fmla="*/ 582904 w 616136"/>
                <a:gd name="connsiteY12" fmla="*/ 0 h 24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6136" h="247252">
                  <a:moveTo>
                    <a:pt x="582904" y="0"/>
                  </a:moveTo>
                  <a:cubicBezTo>
                    <a:pt x="564626" y="0"/>
                    <a:pt x="549671" y="14955"/>
                    <a:pt x="549671" y="33233"/>
                  </a:cubicBezTo>
                  <a:lnTo>
                    <a:pt x="549671" y="180787"/>
                  </a:lnTo>
                  <a:lnTo>
                    <a:pt x="66466" y="180787"/>
                  </a:lnTo>
                  <a:lnTo>
                    <a:pt x="66466" y="33233"/>
                  </a:lnTo>
                  <a:cubicBezTo>
                    <a:pt x="66466" y="14955"/>
                    <a:pt x="51511" y="0"/>
                    <a:pt x="33233" y="0"/>
                  </a:cubicBezTo>
                  <a:cubicBezTo>
                    <a:pt x="14955" y="0"/>
                    <a:pt x="0" y="14955"/>
                    <a:pt x="0" y="33233"/>
                  </a:cubicBezTo>
                  <a:lnTo>
                    <a:pt x="0" y="214019"/>
                  </a:lnTo>
                  <a:cubicBezTo>
                    <a:pt x="0" y="232298"/>
                    <a:pt x="14955" y="247252"/>
                    <a:pt x="33233" y="247252"/>
                  </a:cubicBezTo>
                  <a:lnTo>
                    <a:pt x="582904" y="247252"/>
                  </a:lnTo>
                  <a:cubicBezTo>
                    <a:pt x="601182" y="247252"/>
                    <a:pt x="616137" y="232298"/>
                    <a:pt x="616137" y="214019"/>
                  </a:cubicBezTo>
                  <a:lnTo>
                    <a:pt x="616137" y="33233"/>
                  </a:lnTo>
                  <a:cubicBezTo>
                    <a:pt x="616137" y="14955"/>
                    <a:pt x="601182" y="0"/>
                    <a:pt x="582904" y="0"/>
                  </a:cubicBezTo>
                  <a:close/>
                </a:path>
              </a:pathLst>
            </a:custGeom>
            <a:grpFill/>
            <a:ln w="33180" cap="flat">
              <a:noFill/>
              <a:prstDash val="solid"/>
              <a:miter/>
            </a:ln>
          </p:spPr>
          <p:txBody>
            <a:bodyPr rtlCol="0" anchor="ctr"/>
            <a:lstStyle/>
            <a:p>
              <a:endParaRPr lang="en-US"/>
            </a:p>
          </p:txBody>
        </p:sp>
      </p:grpSp>
      <p:sp>
        <p:nvSpPr>
          <p:cNvPr id="14" name="Freeform: Shape 13">
            <a:extLst>
              <a:ext uri="{FF2B5EF4-FFF2-40B4-BE49-F238E27FC236}">
                <a16:creationId xmlns:a16="http://schemas.microsoft.com/office/drawing/2014/main" id="{9D8C3920-3B49-AAEA-19BA-9371294206A3}"/>
              </a:ext>
            </a:extLst>
          </p:cNvPr>
          <p:cNvSpPr/>
          <p:nvPr/>
        </p:nvSpPr>
        <p:spPr>
          <a:xfrm>
            <a:off x="0" y="5513452"/>
            <a:ext cx="6906986" cy="560547"/>
          </a:xfrm>
          <a:custGeom>
            <a:avLst/>
            <a:gdLst>
              <a:gd name="connsiteX0" fmla="*/ 0 w 6906986"/>
              <a:gd name="connsiteY0" fmla="*/ 0 h 560547"/>
              <a:gd name="connsiteX1" fmla="*/ 6633610 w 6906986"/>
              <a:gd name="connsiteY1" fmla="*/ 7642 h 560547"/>
              <a:gd name="connsiteX2" fmla="*/ 6906986 w 6906986"/>
              <a:gd name="connsiteY2" fmla="*/ 281018 h 560547"/>
              <a:gd name="connsiteX3" fmla="*/ 6906985 w 6906986"/>
              <a:gd name="connsiteY3" fmla="*/ 281018 h 560547"/>
              <a:gd name="connsiteX4" fmla="*/ 6633609 w 6906986"/>
              <a:gd name="connsiteY4" fmla="*/ 554394 h 560547"/>
              <a:gd name="connsiteX5" fmla="*/ 0 w 6906986"/>
              <a:gd name="connsiteY5" fmla="*/ 560547 h 56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986" h="560547">
                <a:moveTo>
                  <a:pt x="0" y="0"/>
                </a:moveTo>
                <a:lnTo>
                  <a:pt x="6633610" y="7642"/>
                </a:lnTo>
                <a:cubicBezTo>
                  <a:pt x="6784591" y="7642"/>
                  <a:pt x="6906986" y="130037"/>
                  <a:pt x="6906986" y="281018"/>
                </a:cubicBezTo>
                <a:lnTo>
                  <a:pt x="6906985" y="281018"/>
                </a:lnTo>
                <a:cubicBezTo>
                  <a:pt x="6906985" y="431999"/>
                  <a:pt x="6784590" y="554394"/>
                  <a:pt x="6633609" y="554394"/>
                </a:cubicBezTo>
                <a:lnTo>
                  <a:pt x="0" y="560547"/>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71DD308C-6606-E53D-5306-E3700913A49B}"/>
              </a:ext>
            </a:extLst>
          </p:cNvPr>
          <p:cNvSpPr txBox="1"/>
          <p:nvPr/>
        </p:nvSpPr>
        <p:spPr>
          <a:xfrm>
            <a:off x="671994" y="5604236"/>
            <a:ext cx="6071706"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IT-213</a:t>
            </a:r>
            <a:r>
              <a:rPr lang="en-US" sz="2000" dirty="0">
                <a:latin typeface="Proxima Nova Rg" panose="02000506030000020004" pitchFamily="50" charset="0"/>
              </a:rPr>
              <a:t>, </a:t>
            </a:r>
            <a:r>
              <a:rPr lang="en-US" sz="2000" i="1" dirty="0">
                <a:latin typeface="Proxima Nova Rg" panose="02000506030000020004" pitchFamily="50" charset="0"/>
              </a:rPr>
              <a:t>Claim For Empire State Child Tax Credit </a:t>
            </a:r>
          </a:p>
        </p:txBody>
      </p:sp>
      <p:pic>
        <p:nvPicPr>
          <p:cNvPr id="12" name="Graphic 11">
            <a:extLst>
              <a:ext uri="{FF2B5EF4-FFF2-40B4-BE49-F238E27FC236}">
                <a16:creationId xmlns:a16="http://schemas.microsoft.com/office/drawing/2014/main" id="{162396E2-F11F-309A-8E74-E475EE083B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Tree>
    <p:extLst>
      <p:ext uri="{BB962C8B-B14F-4D97-AF65-F5344CB8AC3E}">
        <p14:creationId xmlns:p14="http://schemas.microsoft.com/office/powerpoint/2010/main" val="3311025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5F8E2-4CE1-676A-5EA3-C3A49DB6ADB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C9C3AF5-11DC-1B88-9094-9EFF7B6C1EEC}"/>
              </a:ext>
            </a:extLst>
          </p:cNvPr>
          <p:cNvSpPr>
            <a:spLocks noGrp="1"/>
          </p:cNvSpPr>
          <p:nvPr>
            <p:ph type="body" sz="quarter" idx="12"/>
          </p:nvPr>
        </p:nvSpPr>
        <p:spPr>
          <a:xfrm>
            <a:off x="560541" y="1651263"/>
            <a:ext cx="10223848" cy="2735955"/>
          </a:xfrm>
        </p:spPr>
        <p:txBody>
          <a:bodyPr/>
          <a:lstStyle/>
          <a:p>
            <a:pPr marL="64008" indent="0">
              <a:spcBef>
                <a:spcPts val="1200"/>
              </a:spcBef>
              <a:buNone/>
            </a:pPr>
            <a:r>
              <a:rPr lang="en-US" dirty="0"/>
              <a:t>The credit amount will be reduced by </a:t>
            </a:r>
            <a:r>
              <a:rPr lang="en-US" b="1" dirty="0">
                <a:solidFill>
                  <a:srgbClr val="0B5D66"/>
                </a:solidFill>
              </a:rPr>
              <a:t>$16.50 </a:t>
            </a:r>
            <a:r>
              <a:rPr lang="en-US" dirty="0"/>
              <a:t>for every </a:t>
            </a:r>
            <a:r>
              <a:rPr lang="en-US" b="1" dirty="0">
                <a:solidFill>
                  <a:srgbClr val="0B5D66"/>
                </a:solidFill>
              </a:rPr>
              <a:t>$1,000 </a:t>
            </a:r>
            <a:r>
              <a:rPr lang="en-US" dirty="0"/>
              <a:t>when federal adjusted gross income exceeds the income threshold for the filing status below:</a:t>
            </a:r>
          </a:p>
          <a:p>
            <a:pPr lvl="1"/>
            <a:r>
              <a:rPr lang="en-US" sz="2400" dirty="0"/>
              <a:t>married filing joint return: $110,000;</a:t>
            </a:r>
          </a:p>
          <a:p>
            <a:pPr lvl="1"/>
            <a:r>
              <a:rPr lang="en-US" sz="2400" dirty="0"/>
              <a:t>single, head of household, or qualifying surviving spouse: $75,000; or</a:t>
            </a:r>
          </a:p>
          <a:p>
            <a:pPr lvl="1"/>
            <a:r>
              <a:rPr lang="en-US" sz="2400" dirty="0"/>
              <a:t>married filing a separate return: $55,000.</a:t>
            </a:r>
          </a:p>
          <a:p>
            <a:pPr marL="64008" indent="0">
              <a:buNone/>
            </a:pPr>
            <a:endParaRPr lang="en-US" dirty="0"/>
          </a:p>
        </p:txBody>
      </p:sp>
      <p:sp>
        <p:nvSpPr>
          <p:cNvPr id="11" name="Title 8">
            <a:extLst>
              <a:ext uri="{FF2B5EF4-FFF2-40B4-BE49-F238E27FC236}">
                <a16:creationId xmlns:a16="http://schemas.microsoft.com/office/drawing/2014/main" id="{A34741C9-5E0E-DEFD-74D3-28F663E0FB64}"/>
              </a:ext>
            </a:extLst>
          </p:cNvPr>
          <p:cNvSpPr>
            <a:spLocks noGrp="1"/>
          </p:cNvSpPr>
          <p:nvPr>
            <p:ph type="title"/>
          </p:nvPr>
        </p:nvSpPr>
        <p:spPr>
          <a:xfrm>
            <a:off x="617693" y="177250"/>
            <a:ext cx="10515600" cy="347779"/>
          </a:xfrm>
        </p:spPr>
        <p:txBody>
          <a:bodyPr/>
          <a:lstStyle/>
          <a:p>
            <a:r>
              <a:rPr lang="en-US" dirty="0"/>
              <a:t>Empire State Child Tax Credit </a:t>
            </a:r>
            <a:r>
              <a:rPr lang="en-US" sz="2000" b="0" i="1" dirty="0"/>
              <a:t>(Article 22)                                          </a:t>
            </a:r>
          </a:p>
        </p:txBody>
      </p:sp>
      <p:sp>
        <p:nvSpPr>
          <p:cNvPr id="17" name="Freeform: Shape 16">
            <a:extLst>
              <a:ext uri="{FF2B5EF4-FFF2-40B4-BE49-F238E27FC236}">
                <a16:creationId xmlns:a16="http://schemas.microsoft.com/office/drawing/2014/main" id="{E8B294DB-1B27-AD66-8F84-6BBC13A175BE}"/>
              </a:ext>
            </a:extLst>
          </p:cNvPr>
          <p:cNvSpPr/>
          <p:nvPr/>
        </p:nvSpPr>
        <p:spPr>
          <a:xfrm>
            <a:off x="0" y="5513452"/>
            <a:ext cx="6906986" cy="560547"/>
          </a:xfrm>
          <a:custGeom>
            <a:avLst/>
            <a:gdLst>
              <a:gd name="connsiteX0" fmla="*/ 0 w 6906986"/>
              <a:gd name="connsiteY0" fmla="*/ 0 h 560547"/>
              <a:gd name="connsiteX1" fmla="*/ 6633610 w 6906986"/>
              <a:gd name="connsiteY1" fmla="*/ 7642 h 560547"/>
              <a:gd name="connsiteX2" fmla="*/ 6906986 w 6906986"/>
              <a:gd name="connsiteY2" fmla="*/ 281018 h 560547"/>
              <a:gd name="connsiteX3" fmla="*/ 6906985 w 6906986"/>
              <a:gd name="connsiteY3" fmla="*/ 281018 h 560547"/>
              <a:gd name="connsiteX4" fmla="*/ 6633609 w 6906986"/>
              <a:gd name="connsiteY4" fmla="*/ 554394 h 560547"/>
              <a:gd name="connsiteX5" fmla="*/ 0 w 6906986"/>
              <a:gd name="connsiteY5" fmla="*/ 560547 h 56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986" h="560547">
                <a:moveTo>
                  <a:pt x="0" y="0"/>
                </a:moveTo>
                <a:lnTo>
                  <a:pt x="6633610" y="7642"/>
                </a:lnTo>
                <a:cubicBezTo>
                  <a:pt x="6784591" y="7642"/>
                  <a:pt x="6906986" y="130037"/>
                  <a:pt x="6906986" y="281018"/>
                </a:cubicBezTo>
                <a:lnTo>
                  <a:pt x="6906985" y="281018"/>
                </a:lnTo>
                <a:cubicBezTo>
                  <a:pt x="6906985" y="431999"/>
                  <a:pt x="6784590" y="554394"/>
                  <a:pt x="6633609" y="554394"/>
                </a:cubicBezTo>
                <a:lnTo>
                  <a:pt x="0" y="560547"/>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A32C97A1-90DB-D8EF-E36B-0F89351B6D4E}"/>
              </a:ext>
            </a:extLst>
          </p:cNvPr>
          <p:cNvSpPr txBox="1"/>
          <p:nvPr/>
        </p:nvSpPr>
        <p:spPr>
          <a:xfrm>
            <a:off x="671994" y="5604236"/>
            <a:ext cx="6071706"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IT-213</a:t>
            </a:r>
            <a:r>
              <a:rPr lang="en-US" sz="2000" dirty="0">
                <a:latin typeface="Proxima Nova Rg" panose="02000506030000020004" pitchFamily="50" charset="0"/>
              </a:rPr>
              <a:t>, </a:t>
            </a:r>
            <a:r>
              <a:rPr lang="en-US" sz="2000" i="1" dirty="0">
                <a:latin typeface="Proxima Nova Rg" panose="02000506030000020004" pitchFamily="50" charset="0"/>
              </a:rPr>
              <a:t>Claim For Empire State Child Tax Credit </a:t>
            </a:r>
          </a:p>
        </p:txBody>
      </p:sp>
      <p:pic>
        <p:nvPicPr>
          <p:cNvPr id="10" name="Graphic 9">
            <a:extLst>
              <a:ext uri="{FF2B5EF4-FFF2-40B4-BE49-F238E27FC236}">
                <a16:creationId xmlns:a16="http://schemas.microsoft.com/office/drawing/2014/main" id="{21B85EE3-7A53-5B0C-8BDF-F92520EDEA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Tree>
    <p:extLst>
      <p:ext uri="{BB962C8B-B14F-4D97-AF65-F5344CB8AC3E}">
        <p14:creationId xmlns:p14="http://schemas.microsoft.com/office/powerpoint/2010/main" val="2815059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75D06E0-82FA-13B1-A3DE-3A388AF3D324}"/>
              </a:ext>
            </a:extLst>
          </p:cNvPr>
          <p:cNvSpPr/>
          <p:nvPr/>
        </p:nvSpPr>
        <p:spPr>
          <a:xfrm>
            <a:off x="617692" y="2971199"/>
            <a:ext cx="4413098" cy="820351"/>
          </a:xfrm>
          <a:prstGeom prst="roundRect">
            <a:avLst>
              <a:gd name="adj" fmla="val 50000"/>
            </a:avLst>
          </a:prstGeom>
          <a:solidFill>
            <a:srgbClr val="E5EDED">
              <a:alpha val="50196"/>
            </a:srgbClr>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p:txBody>
      </p:sp>
      <p:sp>
        <p:nvSpPr>
          <p:cNvPr id="2" name="Title 1">
            <a:extLst>
              <a:ext uri="{FF2B5EF4-FFF2-40B4-BE49-F238E27FC236}">
                <a16:creationId xmlns:a16="http://schemas.microsoft.com/office/drawing/2014/main" id="{5ED586B5-4714-FE02-277F-D8507E853189}"/>
              </a:ext>
            </a:extLst>
          </p:cNvPr>
          <p:cNvSpPr>
            <a:spLocks noGrp="1"/>
          </p:cNvSpPr>
          <p:nvPr>
            <p:ph type="title"/>
          </p:nvPr>
        </p:nvSpPr>
        <p:spPr/>
        <p:txBody>
          <a:bodyPr/>
          <a:lstStyle/>
          <a:p>
            <a:r>
              <a:rPr lang="en-US" dirty="0"/>
              <a:t>Department Focus</a:t>
            </a:r>
          </a:p>
        </p:txBody>
      </p:sp>
      <p:sp>
        <p:nvSpPr>
          <p:cNvPr id="7" name="Text Placeholder 5">
            <a:extLst>
              <a:ext uri="{FF2B5EF4-FFF2-40B4-BE49-F238E27FC236}">
                <a16:creationId xmlns:a16="http://schemas.microsoft.com/office/drawing/2014/main" id="{7E752A3D-A807-45AA-5DEB-D1CE69AFB86F}"/>
              </a:ext>
            </a:extLst>
          </p:cNvPr>
          <p:cNvSpPr>
            <a:spLocks noGrp="1"/>
          </p:cNvSpPr>
          <p:nvPr>
            <p:ph type="body" sz="quarter" idx="11"/>
          </p:nvPr>
        </p:nvSpPr>
        <p:spPr>
          <a:xfrm>
            <a:off x="617692" y="1882036"/>
            <a:ext cx="4802033" cy="648552"/>
          </a:xfrm>
        </p:spPr>
        <p:txBody>
          <a:bodyPr/>
          <a:lstStyle/>
          <a:p>
            <a:pPr marL="64008" indent="0">
              <a:buNone/>
            </a:pPr>
            <a:r>
              <a:rPr lang="en-US" sz="2400" b="0" spc="-24" dirty="0">
                <a:solidFill>
                  <a:prstClr val="black"/>
                </a:solidFill>
              </a:rPr>
              <a:t>The focus of the NYS Department of Taxation and Finance includes:</a:t>
            </a:r>
            <a:endParaRPr lang="en-US" sz="2400" b="0" spc="-8" dirty="0">
              <a:solidFill>
                <a:prstClr val="black"/>
              </a:solidFill>
            </a:endParaRPr>
          </a:p>
        </p:txBody>
      </p:sp>
      <p:pic>
        <p:nvPicPr>
          <p:cNvPr id="5" name="Picture Placeholder 4" descr="A flag flying in the air&#10;&#10;AI-generated content may be incorrect.">
            <a:extLst>
              <a:ext uri="{FF2B5EF4-FFF2-40B4-BE49-F238E27FC236}">
                <a16:creationId xmlns:a16="http://schemas.microsoft.com/office/drawing/2014/main" id="{024D125D-64E0-7F9F-B389-1C2DDEAF9974}"/>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Lst>
          </a:blip>
          <a:srcRect l="1" t="3866" r="43810" b="3866"/>
          <a:stretch/>
        </p:blipFill>
        <p:spPr>
          <a:xfrm>
            <a:off x="6096000" y="676275"/>
            <a:ext cx="6096000" cy="5630863"/>
          </a:xfrm>
          <a:prstGeom prst="rect">
            <a:avLst/>
          </a:prstGeom>
        </p:spPr>
      </p:pic>
      <p:pic>
        <p:nvPicPr>
          <p:cNvPr id="6" name="Graphic 5">
            <a:extLst>
              <a:ext uri="{FF2B5EF4-FFF2-40B4-BE49-F238E27FC236}">
                <a16:creationId xmlns:a16="http://schemas.microsoft.com/office/drawing/2014/main" id="{48B36B90-735F-60AB-8360-DD0E57D996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6683" y="3160431"/>
            <a:ext cx="449598" cy="449598"/>
          </a:xfrm>
          <a:prstGeom prst="rect">
            <a:avLst/>
          </a:prstGeom>
        </p:spPr>
      </p:pic>
      <p:sp>
        <p:nvSpPr>
          <p:cNvPr id="18" name="Text Placeholder 7">
            <a:extLst>
              <a:ext uri="{FF2B5EF4-FFF2-40B4-BE49-F238E27FC236}">
                <a16:creationId xmlns:a16="http://schemas.microsoft.com/office/drawing/2014/main" id="{CAA2E7C1-7DC3-EF93-3829-692297B34692}"/>
              </a:ext>
            </a:extLst>
          </p:cNvPr>
          <p:cNvSpPr txBox="1">
            <a:spLocks/>
          </p:cNvSpPr>
          <p:nvPr/>
        </p:nvSpPr>
        <p:spPr>
          <a:xfrm>
            <a:off x="1306280" y="3160431"/>
            <a:ext cx="3351285" cy="441887"/>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marR="0" lvl="0" indent="0" algn="l" defTabSz="914400" rtl="0" eaLnBrk="1" fontAlgn="auto" latinLnBrk="0" hangingPunct="1">
              <a:lnSpc>
                <a:spcPct val="100000"/>
              </a:lnSpc>
              <a:spcBef>
                <a:spcPts val="500"/>
              </a:spcBef>
              <a:spcAft>
                <a:spcPts val="500"/>
              </a:spcAft>
              <a:buClr>
                <a:srgbClr val="65999E"/>
              </a:buClr>
              <a:buSzPct val="90000"/>
              <a:buFont typeface="Arial" panose="020B0604020202020204" pitchFamily="34" charset="0"/>
              <a:buNone/>
              <a:tabLst/>
              <a:defRPr/>
            </a:pPr>
            <a:r>
              <a:rPr kumimoji="0" lang="en-US" sz="2400" b="1" i="0" u="none" strike="noStrike" kern="1200" cap="none" spc="0" normalizeH="0" baseline="0" noProof="0" dirty="0">
                <a:ln>
                  <a:noFill/>
                </a:ln>
                <a:solidFill>
                  <a:srgbClr val="0B5D66"/>
                </a:solidFill>
                <a:effectLst/>
                <a:uLnTx/>
                <a:uFillTx/>
                <a:latin typeface="Proxima Nova Rg" panose="02000506030000020004" pitchFamily="50" charset="0"/>
                <a:ea typeface="+mn-ea"/>
                <a:cs typeface="+mn-cs"/>
              </a:rPr>
              <a:t>One Voice Initiative</a:t>
            </a:r>
          </a:p>
        </p:txBody>
      </p:sp>
      <p:sp>
        <p:nvSpPr>
          <p:cNvPr id="20" name="Rectangle: Rounded Corners 19">
            <a:extLst>
              <a:ext uri="{FF2B5EF4-FFF2-40B4-BE49-F238E27FC236}">
                <a16:creationId xmlns:a16="http://schemas.microsoft.com/office/drawing/2014/main" id="{FAFC5F0A-42F7-356B-BEB0-3CA5E7D9EEB3}"/>
              </a:ext>
            </a:extLst>
          </p:cNvPr>
          <p:cNvSpPr/>
          <p:nvPr/>
        </p:nvSpPr>
        <p:spPr>
          <a:xfrm>
            <a:off x="617693" y="4127386"/>
            <a:ext cx="4413098" cy="820351"/>
          </a:xfrm>
          <a:prstGeom prst="roundRect">
            <a:avLst>
              <a:gd name="adj" fmla="val 50000"/>
            </a:avLst>
          </a:prstGeom>
          <a:solidFill>
            <a:srgbClr val="E5EDED">
              <a:alpha val="50196"/>
            </a:srgbClr>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Proxima Nova Rg" panose="02000506030000020004" pitchFamily="50" charset="0"/>
              <a:ea typeface="+mn-ea"/>
              <a:cs typeface="+mn-cs"/>
            </a:endParaRPr>
          </a:p>
        </p:txBody>
      </p:sp>
      <p:pic>
        <p:nvPicPr>
          <p:cNvPr id="21" name="Graphic 20">
            <a:extLst>
              <a:ext uri="{FF2B5EF4-FFF2-40B4-BE49-F238E27FC236}">
                <a16:creationId xmlns:a16="http://schemas.microsoft.com/office/drawing/2014/main" id="{2A1A1804-41AF-146E-037A-FD2B4E81B1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6683" y="4316618"/>
            <a:ext cx="449598" cy="449598"/>
          </a:xfrm>
          <a:prstGeom prst="rect">
            <a:avLst/>
          </a:prstGeom>
        </p:spPr>
      </p:pic>
      <p:sp>
        <p:nvSpPr>
          <p:cNvPr id="22" name="Text Placeholder 7">
            <a:extLst>
              <a:ext uri="{FF2B5EF4-FFF2-40B4-BE49-F238E27FC236}">
                <a16:creationId xmlns:a16="http://schemas.microsoft.com/office/drawing/2014/main" id="{24CB9D46-2DCF-E439-C722-ED6F037B99ED}"/>
              </a:ext>
            </a:extLst>
          </p:cNvPr>
          <p:cNvSpPr txBox="1">
            <a:spLocks/>
          </p:cNvSpPr>
          <p:nvPr/>
        </p:nvSpPr>
        <p:spPr>
          <a:xfrm>
            <a:off x="1306280" y="4316618"/>
            <a:ext cx="3584552" cy="441887"/>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marR="0" lvl="0" indent="0" algn="l" defTabSz="914400" rtl="0" eaLnBrk="1" fontAlgn="auto" latinLnBrk="0" hangingPunct="1">
              <a:lnSpc>
                <a:spcPct val="100000"/>
              </a:lnSpc>
              <a:spcBef>
                <a:spcPts val="500"/>
              </a:spcBef>
              <a:spcAft>
                <a:spcPts val="500"/>
              </a:spcAft>
              <a:buClr>
                <a:srgbClr val="65999E"/>
              </a:buClr>
              <a:buSzPct val="90000"/>
              <a:buFont typeface="Arial" panose="020B0604020202020204" pitchFamily="34" charset="0"/>
              <a:buNone/>
              <a:tabLst/>
              <a:defRPr/>
            </a:pPr>
            <a:r>
              <a:rPr kumimoji="0" lang="en-US" sz="2400" b="1" i="0" u="none" strike="noStrike" kern="1200" cap="none" spc="0" normalizeH="0" baseline="0" noProof="0" dirty="0">
                <a:ln>
                  <a:noFill/>
                </a:ln>
                <a:solidFill>
                  <a:srgbClr val="0B5D66"/>
                </a:solidFill>
                <a:effectLst/>
                <a:uLnTx/>
                <a:uFillTx/>
                <a:latin typeface="Proxima Nova Rg" panose="02000506030000020004" pitchFamily="50" charset="0"/>
                <a:ea typeface="+mn-ea"/>
                <a:cs typeface="+mn-cs"/>
              </a:rPr>
              <a:t>Taxpayer Modernization</a:t>
            </a:r>
          </a:p>
        </p:txBody>
      </p:sp>
    </p:spTree>
    <p:extLst>
      <p:ext uri="{BB962C8B-B14F-4D97-AF65-F5344CB8AC3E}">
        <p14:creationId xmlns:p14="http://schemas.microsoft.com/office/powerpoint/2010/main" val="3543643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B551B-0A75-8F88-EF4B-C3E9746FB30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47783F7-3B88-EECE-0890-9B637A3181A6}"/>
              </a:ext>
            </a:extLst>
          </p:cNvPr>
          <p:cNvSpPr>
            <a:spLocks noGrp="1"/>
          </p:cNvSpPr>
          <p:nvPr>
            <p:ph type="title"/>
          </p:nvPr>
        </p:nvSpPr>
        <p:spPr/>
        <p:txBody>
          <a:bodyPr/>
          <a:lstStyle/>
          <a:p>
            <a:r>
              <a:rPr lang="en-US" dirty="0"/>
              <a:t>Real Property Tax Credit </a:t>
            </a:r>
            <a:r>
              <a:rPr lang="en-US" sz="2000" b="0" i="1" dirty="0"/>
              <a:t>(Article 22)</a:t>
            </a:r>
          </a:p>
        </p:txBody>
      </p:sp>
      <p:sp>
        <p:nvSpPr>
          <p:cNvPr id="8" name="Text Placeholder 7">
            <a:extLst>
              <a:ext uri="{FF2B5EF4-FFF2-40B4-BE49-F238E27FC236}">
                <a16:creationId xmlns:a16="http://schemas.microsoft.com/office/drawing/2014/main" id="{27C19894-5D28-2FB1-27E3-1F7C60611849}"/>
              </a:ext>
            </a:extLst>
          </p:cNvPr>
          <p:cNvSpPr>
            <a:spLocks noGrp="1"/>
          </p:cNvSpPr>
          <p:nvPr>
            <p:ph type="body" sz="quarter" idx="12"/>
          </p:nvPr>
        </p:nvSpPr>
        <p:spPr>
          <a:xfrm>
            <a:off x="723900" y="1513952"/>
            <a:ext cx="9649810" cy="3011235"/>
          </a:xfrm>
        </p:spPr>
        <p:txBody>
          <a:bodyPr/>
          <a:lstStyle/>
          <a:p>
            <a:pPr>
              <a:spcBef>
                <a:spcPts val="800"/>
              </a:spcBef>
              <a:spcAft>
                <a:spcPts val="800"/>
              </a:spcAft>
            </a:pPr>
            <a:r>
              <a:rPr lang="en-US" dirty="0"/>
              <a:t>For tax years beginning on or </a:t>
            </a:r>
            <a:r>
              <a:rPr lang="en-US" dirty="0">
                <a:solidFill>
                  <a:schemeClr val="tx1">
                    <a:lumMod val="95000"/>
                    <a:lumOff val="5000"/>
                  </a:schemeClr>
                </a:solidFill>
              </a:rPr>
              <a:t>after January 1, 2025, </a:t>
            </a:r>
            <a:r>
              <a:rPr lang="en-US" dirty="0"/>
              <a:t>eligibility for the credit is based on federal adjusted gross income (FAGI) instead of household gross income. </a:t>
            </a:r>
          </a:p>
          <a:p>
            <a:pPr>
              <a:spcBef>
                <a:spcPts val="800"/>
              </a:spcBef>
              <a:spcAft>
                <a:spcPts val="800"/>
              </a:spcAft>
            </a:pPr>
            <a:r>
              <a:rPr lang="en-US" dirty="0"/>
              <a:t>The household concept for determining qualifying taxes and splitting the credit has been eliminated.   </a:t>
            </a:r>
          </a:p>
          <a:p>
            <a:pPr>
              <a:spcBef>
                <a:spcPts val="800"/>
              </a:spcBef>
              <a:spcAft>
                <a:spcPts val="800"/>
              </a:spcAft>
            </a:pPr>
            <a:r>
              <a:rPr lang="en-US" dirty="0"/>
              <a:t>The credit brackets have been condensed, and the credit amount is now a flat amount based on FAGI.  </a:t>
            </a:r>
          </a:p>
          <a:p>
            <a:endParaRPr lang="en-US" dirty="0"/>
          </a:p>
        </p:txBody>
      </p:sp>
      <p:sp>
        <p:nvSpPr>
          <p:cNvPr id="12" name="Freeform: Shape 11">
            <a:extLst>
              <a:ext uri="{FF2B5EF4-FFF2-40B4-BE49-F238E27FC236}">
                <a16:creationId xmlns:a16="http://schemas.microsoft.com/office/drawing/2014/main" id="{90006D53-EF63-565A-6432-C1D53A67DEE2}"/>
              </a:ext>
            </a:extLst>
          </p:cNvPr>
          <p:cNvSpPr/>
          <p:nvPr/>
        </p:nvSpPr>
        <p:spPr>
          <a:xfrm>
            <a:off x="0" y="5514110"/>
            <a:ext cx="6335486" cy="559359"/>
          </a:xfrm>
          <a:custGeom>
            <a:avLst/>
            <a:gdLst>
              <a:gd name="connsiteX0" fmla="*/ 0 w 6335486"/>
              <a:gd name="connsiteY0" fmla="*/ 0 h 559359"/>
              <a:gd name="connsiteX1" fmla="*/ 6062110 w 6335486"/>
              <a:gd name="connsiteY1" fmla="*/ 6984 h 559359"/>
              <a:gd name="connsiteX2" fmla="*/ 6335486 w 6335486"/>
              <a:gd name="connsiteY2" fmla="*/ 280360 h 559359"/>
              <a:gd name="connsiteX3" fmla="*/ 6335485 w 6335486"/>
              <a:gd name="connsiteY3" fmla="*/ 280360 h 559359"/>
              <a:gd name="connsiteX4" fmla="*/ 6062109 w 6335486"/>
              <a:gd name="connsiteY4" fmla="*/ 553736 h 559359"/>
              <a:gd name="connsiteX5" fmla="*/ 0 w 6335486"/>
              <a:gd name="connsiteY5" fmla="*/ 559359 h 55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5486" h="559359">
                <a:moveTo>
                  <a:pt x="0" y="0"/>
                </a:moveTo>
                <a:lnTo>
                  <a:pt x="6062110" y="6984"/>
                </a:lnTo>
                <a:cubicBezTo>
                  <a:pt x="6213091" y="6984"/>
                  <a:pt x="6335486" y="129379"/>
                  <a:pt x="6335486" y="280360"/>
                </a:cubicBezTo>
                <a:lnTo>
                  <a:pt x="6335485" y="280360"/>
                </a:lnTo>
                <a:cubicBezTo>
                  <a:pt x="6335485" y="431341"/>
                  <a:pt x="6213090" y="553736"/>
                  <a:pt x="6062109" y="553736"/>
                </a:cubicBezTo>
                <a:lnTo>
                  <a:pt x="0" y="559359"/>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1E1BC7A5-B33C-4EE0-948C-46E772D38F1E}"/>
              </a:ext>
            </a:extLst>
          </p:cNvPr>
          <p:cNvSpPr txBox="1"/>
          <p:nvPr/>
        </p:nvSpPr>
        <p:spPr>
          <a:xfrm>
            <a:off x="671994" y="5604236"/>
            <a:ext cx="5498591"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IT-214</a:t>
            </a:r>
            <a:r>
              <a:rPr lang="en-US" sz="2000" dirty="0">
                <a:latin typeface="Proxima Nova Rg" panose="02000506030000020004" pitchFamily="50" charset="0"/>
              </a:rPr>
              <a:t>, </a:t>
            </a:r>
            <a:r>
              <a:rPr lang="en-US" sz="2000" i="1" dirty="0">
                <a:latin typeface="Proxima Nova Rg" panose="02000506030000020004" pitchFamily="50" charset="0"/>
              </a:rPr>
              <a:t>Claim for Real Property Tax Credit</a:t>
            </a:r>
          </a:p>
        </p:txBody>
      </p:sp>
      <p:pic>
        <p:nvPicPr>
          <p:cNvPr id="6" name="Graphic 5">
            <a:extLst>
              <a:ext uri="{FF2B5EF4-FFF2-40B4-BE49-F238E27FC236}">
                <a16:creationId xmlns:a16="http://schemas.microsoft.com/office/drawing/2014/main" id="{45671A1E-3D62-6C6C-047E-2A8DA8DC85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Tree>
    <p:extLst>
      <p:ext uri="{BB962C8B-B14F-4D97-AF65-F5344CB8AC3E}">
        <p14:creationId xmlns:p14="http://schemas.microsoft.com/office/powerpoint/2010/main" val="2475849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2E43F-626C-577C-C4D2-3827558672B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00EFCDFD-8317-59DA-1937-DE2EE579B757}"/>
              </a:ext>
            </a:extLst>
          </p:cNvPr>
          <p:cNvSpPr>
            <a:spLocks noGrp="1"/>
          </p:cNvSpPr>
          <p:nvPr>
            <p:ph type="title"/>
          </p:nvPr>
        </p:nvSpPr>
        <p:spPr>
          <a:xfrm>
            <a:off x="560543" y="177250"/>
            <a:ext cx="10515600" cy="347779"/>
          </a:xfrm>
        </p:spPr>
        <p:txBody>
          <a:bodyPr/>
          <a:lstStyle/>
          <a:p>
            <a:r>
              <a:rPr lang="en-US" dirty="0"/>
              <a:t> New York City Income Tax Elimination Credit </a:t>
            </a:r>
            <a:r>
              <a:rPr lang="en-US" sz="2000" b="0" i="1" dirty="0"/>
              <a:t>(Article 30)</a:t>
            </a:r>
          </a:p>
        </p:txBody>
      </p:sp>
      <p:sp>
        <p:nvSpPr>
          <p:cNvPr id="4" name="Text Placeholder 7">
            <a:extLst>
              <a:ext uri="{FF2B5EF4-FFF2-40B4-BE49-F238E27FC236}">
                <a16:creationId xmlns:a16="http://schemas.microsoft.com/office/drawing/2014/main" id="{96ABF6E7-6EA4-FE94-0790-6B43AD1F0D7D}"/>
              </a:ext>
            </a:extLst>
          </p:cNvPr>
          <p:cNvSpPr txBox="1">
            <a:spLocks/>
          </p:cNvSpPr>
          <p:nvPr/>
        </p:nvSpPr>
        <p:spPr>
          <a:xfrm>
            <a:off x="703030" y="1284126"/>
            <a:ext cx="9789310" cy="3629588"/>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 tax years beginning on or after </a:t>
            </a:r>
            <a:r>
              <a:rPr lang="en-US" dirty="0">
                <a:solidFill>
                  <a:schemeClr val="tx1">
                    <a:lumMod val="95000"/>
                    <a:lumOff val="5000"/>
                  </a:schemeClr>
                </a:solidFill>
              </a:rPr>
              <a:t>January 1, 2025</a:t>
            </a:r>
            <a:r>
              <a:rPr lang="en-US" dirty="0"/>
              <a:t>, a new credit is available to eligible taxpayers that may reduce or eliminate their New York City resident income tax liability.</a:t>
            </a:r>
          </a:p>
          <a:p>
            <a:r>
              <a:rPr lang="en-US" dirty="0"/>
              <a:t>An eligible taxpayer is a New York City resident, who claims at least one or more dependents, with a FAGI no more than $5,000 above the applicable income threshold.</a:t>
            </a:r>
          </a:p>
          <a:p>
            <a:r>
              <a:rPr lang="en-US" dirty="0"/>
              <a:t>The taxpayer cannot claim either the New York City or New York State Pass-through entity tax (PTET) credit and cannot have more than $10,000 in investment income. </a:t>
            </a:r>
          </a:p>
          <a:p>
            <a:pPr marL="64008" indent="0">
              <a:buNone/>
            </a:pPr>
            <a:endParaRPr lang="en-US" dirty="0"/>
          </a:p>
        </p:txBody>
      </p:sp>
      <p:sp>
        <p:nvSpPr>
          <p:cNvPr id="12" name="Freeform: Shape 11">
            <a:extLst>
              <a:ext uri="{FF2B5EF4-FFF2-40B4-BE49-F238E27FC236}">
                <a16:creationId xmlns:a16="http://schemas.microsoft.com/office/drawing/2014/main" id="{273C0617-4297-1720-24E8-E8DD4B3136B5}"/>
              </a:ext>
            </a:extLst>
          </p:cNvPr>
          <p:cNvSpPr/>
          <p:nvPr/>
        </p:nvSpPr>
        <p:spPr>
          <a:xfrm>
            <a:off x="1" y="5512792"/>
            <a:ext cx="7479323" cy="561738"/>
          </a:xfrm>
          <a:custGeom>
            <a:avLst/>
            <a:gdLst>
              <a:gd name="connsiteX0" fmla="*/ 0 w 7479323"/>
              <a:gd name="connsiteY0" fmla="*/ 0 h 561738"/>
              <a:gd name="connsiteX1" fmla="*/ 7205947 w 7479323"/>
              <a:gd name="connsiteY1" fmla="*/ 8302 h 561738"/>
              <a:gd name="connsiteX2" fmla="*/ 7479323 w 7479323"/>
              <a:gd name="connsiteY2" fmla="*/ 281678 h 561738"/>
              <a:gd name="connsiteX3" fmla="*/ 7479322 w 7479323"/>
              <a:gd name="connsiteY3" fmla="*/ 281678 h 561738"/>
              <a:gd name="connsiteX4" fmla="*/ 7205946 w 7479323"/>
              <a:gd name="connsiteY4" fmla="*/ 555054 h 561738"/>
              <a:gd name="connsiteX5" fmla="*/ 0 w 7479323"/>
              <a:gd name="connsiteY5" fmla="*/ 561738 h 56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9323" h="561738">
                <a:moveTo>
                  <a:pt x="0" y="0"/>
                </a:moveTo>
                <a:lnTo>
                  <a:pt x="7205947" y="8302"/>
                </a:lnTo>
                <a:cubicBezTo>
                  <a:pt x="7356928" y="8302"/>
                  <a:pt x="7479323" y="130697"/>
                  <a:pt x="7479323" y="281678"/>
                </a:cubicBezTo>
                <a:lnTo>
                  <a:pt x="7479322" y="281678"/>
                </a:lnTo>
                <a:cubicBezTo>
                  <a:pt x="7479322" y="432659"/>
                  <a:pt x="7356927" y="555054"/>
                  <a:pt x="7205946" y="555054"/>
                </a:cubicBezTo>
                <a:lnTo>
                  <a:pt x="0" y="561738"/>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5698C39E-7E11-FDA7-15DE-9FABE330C3D6}"/>
              </a:ext>
            </a:extLst>
          </p:cNvPr>
          <p:cNvSpPr txBox="1"/>
          <p:nvPr/>
        </p:nvSpPr>
        <p:spPr>
          <a:xfrm>
            <a:off x="671994" y="5604236"/>
            <a:ext cx="6642427"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IT-270</a:t>
            </a:r>
            <a:r>
              <a:rPr lang="en-US" sz="2000" dirty="0">
                <a:latin typeface="Proxima Nova Rg" panose="02000506030000020004" pitchFamily="50" charset="0"/>
              </a:rPr>
              <a:t>, </a:t>
            </a:r>
            <a:r>
              <a:rPr lang="en-US" sz="2000" i="1" dirty="0">
                <a:latin typeface="Proxima Nova Rg" panose="02000506030000020004" pitchFamily="50" charset="0"/>
              </a:rPr>
              <a:t>New York City Income Tax Elimination Credit </a:t>
            </a:r>
          </a:p>
        </p:txBody>
      </p:sp>
      <p:pic>
        <p:nvPicPr>
          <p:cNvPr id="10" name="Graphic 9">
            <a:extLst>
              <a:ext uri="{FF2B5EF4-FFF2-40B4-BE49-F238E27FC236}">
                <a16:creationId xmlns:a16="http://schemas.microsoft.com/office/drawing/2014/main" id="{80DCFB36-4FAE-9AFB-2722-AE3717E3F0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Tree>
    <p:extLst>
      <p:ext uri="{BB962C8B-B14F-4D97-AF65-F5344CB8AC3E}">
        <p14:creationId xmlns:p14="http://schemas.microsoft.com/office/powerpoint/2010/main" val="27219432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762F0B03-FA34-D6EF-FE43-65C74751571B}"/>
              </a:ext>
            </a:extLst>
          </p:cNvPr>
          <p:cNvSpPr>
            <a:spLocks noGrp="1"/>
          </p:cNvSpPr>
          <p:nvPr>
            <p:ph type="title"/>
          </p:nvPr>
        </p:nvSpPr>
        <p:spPr>
          <a:xfrm>
            <a:off x="617538" y="177800"/>
            <a:ext cx="10515600" cy="347663"/>
          </a:xfrm>
        </p:spPr>
        <p:txBody>
          <a:bodyPr/>
          <a:lstStyle/>
          <a:p>
            <a:r>
              <a:rPr lang="en-US" dirty="0"/>
              <a:t> New York City Income Tax Elimination Credit </a:t>
            </a:r>
            <a:r>
              <a:rPr lang="en-US" sz="2000" b="0" i="1" dirty="0"/>
              <a:t>(Article 30)</a:t>
            </a:r>
          </a:p>
        </p:txBody>
      </p:sp>
      <p:sp>
        <p:nvSpPr>
          <p:cNvPr id="8" name="Text Placeholder 2">
            <a:extLst>
              <a:ext uri="{FF2B5EF4-FFF2-40B4-BE49-F238E27FC236}">
                <a16:creationId xmlns:a16="http://schemas.microsoft.com/office/drawing/2014/main" id="{80D8B398-CA16-44EC-0BE9-D69A524E46AB}"/>
              </a:ext>
            </a:extLst>
          </p:cNvPr>
          <p:cNvSpPr>
            <a:spLocks noGrp="1"/>
          </p:cNvSpPr>
          <p:nvPr>
            <p:ph type="body" sz="quarter" idx="11"/>
          </p:nvPr>
        </p:nvSpPr>
        <p:spPr>
          <a:xfrm>
            <a:off x="1187755" y="974028"/>
            <a:ext cx="9816488" cy="503021"/>
          </a:xfrm>
        </p:spPr>
        <p:txBody>
          <a:bodyPr/>
          <a:lstStyle/>
          <a:p>
            <a:pPr algn="ctr"/>
            <a:r>
              <a:rPr lang="en-US" dirty="0"/>
              <a:t>Income Threshold Table </a:t>
            </a:r>
          </a:p>
        </p:txBody>
      </p:sp>
      <p:graphicFrame>
        <p:nvGraphicFramePr>
          <p:cNvPr id="9" name="Content Placeholder 3">
            <a:extLst>
              <a:ext uri="{FF2B5EF4-FFF2-40B4-BE49-F238E27FC236}">
                <a16:creationId xmlns:a16="http://schemas.microsoft.com/office/drawing/2014/main" id="{A3789468-9951-DAA0-6489-65FCF4E37A82}"/>
              </a:ext>
            </a:extLst>
          </p:cNvPr>
          <p:cNvGraphicFramePr>
            <a:graphicFrameLocks/>
          </p:cNvGraphicFramePr>
          <p:nvPr/>
        </p:nvGraphicFramePr>
        <p:xfrm>
          <a:off x="1855305" y="1477049"/>
          <a:ext cx="8534400" cy="4628861"/>
        </p:xfrm>
        <a:graphic>
          <a:graphicData uri="http://schemas.openxmlformats.org/drawingml/2006/table">
            <a:tbl>
              <a:tblPr firstRow="1" bandRow="1">
                <a:tableStyleId>{5C22544A-7EE6-4342-B048-85BDC9FD1C3A}</a:tableStyleId>
              </a:tblPr>
              <a:tblGrid>
                <a:gridCol w="2252445">
                  <a:extLst>
                    <a:ext uri="{9D8B030D-6E8A-4147-A177-3AD203B41FA5}">
                      <a16:colId xmlns:a16="http://schemas.microsoft.com/office/drawing/2014/main" val="3790707725"/>
                    </a:ext>
                  </a:extLst>
                </a:gridCol>
                <a:gridCol w="2208196">
                  <a:extLst>
                    <a:ext uri="{9D8B030D-6E8A-4147-A177-3AD203B41FA5}">
                      <a16:colId xmlns:a16="http://schemas.microsoft.com/office/drawing/2014/main" val="1376021576"/>
                    </a:ext>
                  </a:extLst>
                </a:gridCol>
                <a:gridCol w="1981783">
                  <a:extLst>
                    <a:ext uri="{9D8B030D-6E8A-4147-A177-3AD203B41FA5}">
                      <a16:colId xmlns:a16="http://schemas.microsoft.com/office/drawing/2014/main" val="2578034182"/>
                    </a:ext>
                  </a:extLst>
                </a:gridCol>
                <a:gridCol w="2091976">
                  <a:extLst>
                    <a:ext uri="{9D8B030D-6E8A-4147-A177-3AD203B41FA5}">
                      <a16:colId xmlns:a16="http://schemas.microsoft.com/office/drawing/2014/main" val="251655251"/>
                    </a:ext>
                  </a:extLst>
                </a:gridCol>
              </a:tblGrid>
              <a:tr h="594554">
                <a:tc gridSpan="2">
                  <a:txBody>
                    <a:bodyPr/>
                    <a:lstStyle/>
                    <a:p>
                      <a:pPr algn="ctr" fontAlgn="t"/>
                      <a:r>
                        <a:rPr lang="en-US" sz="2000" b="1" i="0" u="none" strike="noStrike" dirty="0">
                          <a:solidFill>
                            <a:schemeClr val="bg1"/>
                          </a:solidFill>
                          <a:effectLst/>
                          <a:latin typeface="Proxima Nova Rg" panose="02000506030000020004" charset="0"/>
                        </a:rPr>
                        <a:t>Married filing joint return or                                     Qualifying surviving spouse</a:t>
                      </a:r>
                    </a:p>
                  </a:txBody>
                  <a:tcPr marL="9525" marR="9525" marT="9525" marB="0" anchor="ctr" anchorCtr="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B5D66"/>
                    </a:solidFill>
                  </a:tcPr>
                </a:tc>
                <a:tc hMerge="1">
                  <a:txBody>
                    <a:bodyPr/>
                    <a:lstStyle/>
                    <a:p>
                      <a:pPr algn="l" fontAlgn="t"/>
                      <a:endParaRPr lang="en-US" sz="1100" b="0" i="0" u="none" strike="noStrike" dirty="0">
                        <a:solidFill>
                          <a:srgbClr val="000000"/>
                        </a:solidFill>
                        <a:effectLst/>
                        <a:latin typeface="Aptos Narrow" panose="020B0004020202020204" pitchFamily="34" charset="0"/>
                      </a:endParaRPr>
                    </a:p>
                  </a:txBody>
                  <a:tcPr marL="9525" marR="9525" marT="9525" marB="0">
                    <a:solidFill>
                      <a:srgbClr val="0A5D65"/>
                    </a:solidFill>
                  </a:tcPr>
                </a:tc>
                <a:tc gridSpan="2">
                  <a:txBody>
                    <a:bodyPr/>
                    <a:lstStyle/>
                    <a:p>
                      <a:pPr algn="ctr" fontAlgn="b"/>
                      <a:r>
                        <a:rPr lang="en-US" sz="2000" b="1" i="0" u="none" strike="noStrike" dirty="0">
                          <a:solidFill>
                            <a:schemeClr val="bg1"/>
                          </a:solidFill>
                          <a:effectLst/>
                          <a:latin typeface="Proxima Nova Rg" panose="02000506030000020004" charset="0"/>
                        </a:rPr>
                        <a:t>Married filing separate return,                                           Single or Head of household</a:t>
                      </a:r>
                    </a:p>
                  </a:txBody>
                  <a:tcPr marL="9525" marR="9525" marT="9525" marB="0" anchor="ctr" anchorCtr="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B5D66"/>
                    </a:solidFill>
                  </a:tcPr>
                </a:tc>
                <a:tc hMerge="1">
                  <a:txBody>
                    <a:bodyPr/>
                    <a:lstStyle/>
                    <a:p>
                      <a:pPr algn="l" fontAlgn="b"/>
                      <a:endParaRPr lang="en-US" sz="1100" b="0" i="0" u="none" strike="noStrike" dirty="0">
                        <a:solidFill>
                          <a:srgbClr val="000000"/>
                        </a:solidFill>
                        <a:effectLst/>
                        <a:latin typeface="Aptos Narrow" panose="020B0004020202020204" pitchFamily="34" charset="0"/>
                      </a:endParaRPr>
                    </a:p>
                  </a:txBody>
                  <a:tcPr marL="9525" marR="9525" marT="9525" marB="0" anchor="b">
                    <a:solidFill>
                      <a:srgbClr val="0A5D65"/>
                    </a:solidFill>
                  </a:tcPr>
                </a:tc>
                <a:extLst>
                  <a:ext uri="{0D108BD9-81ED-4DB2-BD59-A6C34878D82A}">
                    <a16:rowId xmlns:a16="http://schemas.microsoft.com/office/drawing/2014/main" val="1811217460"/>
                  </a:ext>
                </a:extLst>
              </a:tr>
              <a:tr h="616875">
                <a:tc>
                  <a:txBody>
                    <a:bodyPr/>
                    <a:lstStyle/>
                    <a:p>
                      <a:pPr lvl="0" algn="l" fontAlgn="t"/>
                      <a:r>
                        <a:rPr lang="en-US" sz="2000" b="1" dirty="0">
                          <a:effectLst/>
                          <a:latin typeface="Proxima Nova Rg" panose="02000506030000020004" pitchFamily="50" charset="0"/>
                        </a:rPr>
                        <a:t>Number of dependents</a:t>
                      </a:r>
                    </a:p>
                  </a:txBody>
                  <a:tcPr marL="3657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DED"/>
                    </a:solidFill>
                  </a:tcPr>
                </a:tc>
                <a:tc>
                  <a:txBody>
                    <a:bodyPr/>
                    <a:lstStyle/>
                    <a:p>
                      <a:pPr lvl="0" algn="l" fontAlgn="t"/>
                      <a:r>
                        <a:rPr lang="en-US" sz="2000" b="1" dirty="0">
                          <a:effectLst/>
                          <a:latin typeface="Proxima Nova Rg" panose="02000506030000020004" pitchFamily="50" charset="0"/>
                        </a:rPr>
                        <a:t>Income Threshold</a:t>
                      </a:r>
                    </a:p>
                  </a:txBody>
                  <a:tcPr marL="3657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DED"/>
                    </a:solidFill>
                  </a:tcPr>
                </a:tc>
                <a:tc>
                  <a:txBody>
                    <a:bodyPr/>
                    <a:lstStyle/>
                    <a:p>
                      <a:pPr lvl="0" algn="l" fontAlgn="t"/>
                      <a:r>
                        <a:rPr lang="en-US" sz="2000" b="1" dirty="0">
                          <a:effectLst/>
                          <a:latin typeface="Proxima Nova Rg" panose="02000506030000020004" pitchFamily="50" charset="0"/>
                        </a:rPr>
                        <a:t>Number of dependents</a:t>
                      </a:r>
                    </a:p>
                  </a:txBody>
                  <a:tcPr marL="3657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DED"/>
                    </a:solidFill>
                  </a:tcPr>
                </a:tc>
                <a:tc>
                  <a:txBody>
                    <a:bodyPr/>
                    <a:lstStyle/>
                    <a:p>
                      <a:pPr lvl="0" algn="l" fontAlgn="t"/>
                      <a:r>
                        <a:rPr lang="en-US" sz="2000" b="1" dirty="0">
                          <a:effectLst/>
                          <a:latin typeface="Proxima Nova Rg" panose="02000506030000020004" pitchFamily="50" charset="0"/>
                        </a:rPr>
                        <a:t>Income Threshold </a:t>
                      </a:r>
                    </a:p>
                  </a:txBody>
                  <a:tcPr marL="3657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EDED"/>
                    </a:solidFill>
                  </a:tcPr>
                </a:tc>
                <a:extLst>
                  <a:ext uri="{0D108BD9-81ED-4DB2-BD59-A6C34878D82A}">
                    <a16:rowId xmlns:a16="http://schemas.microsoft.com/office/drawing/2014/main" val="2244178958"/>
                  </a:ext>
                </a:extLst>
              </a:tr>
              <a:tr h="413587">
                <a:tc>
                  <a:txBody>
                    <a:bodyPr/>
                    <a:lstStyle/>
                    <a:p>
                      <a:pPr algn="l" fontAlgn="b"/>
                      <a:r>
                        <a:rPr lang="en-US" sz="2000" b="0" i="0" u="none" strike="noStrike" dirty="0">
                          <a:solidFill>
                            <a:srgbClr val="000000"/>
                          </a:solidFill>
                          <a:effectLst/>
                          <a:latin typeface="Proxima Nova Rg" panose="02000506030000020004" charset="0"/>
                        </a:rPr>
                        <a:t>1</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$36,789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lvl="0" algn="ctr" fontAlgn="t"/>
                      <a:r>
                        <a:rPr lang="en-US" sz="2000" dirty="0">
                          <a:effectLst/>
                          <a:latin typeface="Proxima Nova Rg" panose="02000506030000020004" charset="0"/>
                        </a:rPr>
                        <a:t>1</a:t>
                      </a:r>
                    </a:p>
                  </a:txBody>
                  <a:tcPr marL="36576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$31,503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extLst>
                  <a:ext uri="{0D108BD9-81ED-4DB2-BD59-A6C34878D82A}">
                    <a16:rowId xmlns:a16="http://schemas.microsoft.com/office/drawing/2014/main" val="795342939"/>
                  </a:ext>
                </a:extLst>
              </a:tr>
              <a:tr h="413587">
                <a:tc>
                  <a:txBody>
                    <a:bodyPr/>
                    <a:lstStyle/>
                    <a:p>
                      <a:pPr algn="l" fontAlgn="b"/>
                      <a:r>
                        <a:rPr lang="en-US" sz="2000" b="0" i="0" u="none" strike="noStrike" dirty="0">
                          <a:solidFill>
                            <a:srgbClr val="000000"/>
                          </a:solidFill>
                          <a:effectLst/>
                          <a:latin typeface="Proxima Nova Rg" panose="02000506030000020004" charset="0"/>
                        </a:rPr>
                        <a:t>2</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$46,350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tc>
                  <a:txBody>
                    <a:bodyPr/>
                    <a:lstStyle/>
                    <a:p>
                      <a:pPr lvl="0" algn="ctr" fontAlgn="t"/>
                      <a:r>
                        <a:rPr lang="en-US" sz="2000" dirty="0">
                          <a:effectLst/>
                          <a:latin typeface="Proxima Nova Rg" panose="02000506030000020004" charset="0"/>
                        </a:rPr>
                        <a:t>2</a:t>
                      </a:r>
                    </a:p>
                  </a:txBody>
                  <a:tcPr marL="36576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$36,824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extLst>
                  <a:ext uri="{0D108BD9-81ED-4DB2-BD59-A6C34878D82A}">
                    <a16:rowId xmlns:a16="http://schemas.microsoft.com/office/drawing/2014/main" val="3553271036"/>
                  </a:ext>
                </a:extLst>
              </a:tr>
              <a:tr h="413587">
                <a:tc>
                  <a:txBody>
                    <a:bodyPr/>
                    <a:lstStyle/>
                    <a:p>
                      <a:pPr algn="l" fontAlgn="b"/>
                      <a:r>
                        <a:rPr lang="en-US" sz="2000" b="0" i="0" u="none" strike="noStrike" dirty="0">
                          <a:solidFill>
                            <a:srgbClr val="000000"/>
                          </a:solidFill>
                          <a:effectLst/>
                          <a:latin typeface="Proxima Nova Rg" panose="02000506030000020004" charset="0"/>
                        </a:rPr>
                        <a:t>3</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$54,545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lvl="0" algn="ctr" fontAlgn="t"/>
                      <a:r>
                        <a:rPr lang="en-US" sz="2000" dirty="0">
                          <a:effectLst/>
                          <a:latin typeface="Proxima Nova Rg" panose="02000506030000020004" charset="0"/>
                        </a:rPr>
                        <a:t>3</a:t>
                      </a:r>
                    </a:p>
                  </a:txBody>
                  <a:tcPr marL="36576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$46,512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extLst>
                  <a:ext uri="{0D108BD9-81ED-4DB2-BD59-A6C34878D82A}">
                    <a16:rowId xmlns:a16="http://schemas.microsoft.com/office/drawing/2014/main" val="294676162"/>
                  </a:ext>
                </a:extLst>
              </a:tr>
              <a:tr h="413587">
                <a:tc>
                  <a:txBody>
                    <a:bodyPr/>
                    <a:lstStyle/>
                    <a:p>
                      <a:pPr algn="l" fontAlgn="b"/>
                      <a:r>
                        <a:rPr lang="en-US" sz="2000" b="0" i="0" u="none" strike="noStrike" dirty="0">
                          <a:solidFill>
                            <a:srgbClr val="000000"/>
                          </a:solidFill>
                          <a:effectLst/>
                          <a:latin typeface="Proxima Nova Rg" panose="02000506030000020004" charset="0"/>
                        </a:rPr>
                        <a:t>4</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$61,071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tc>
                  <a:txBody>
                    <a:bodyPr/>
                    <a:lstStyle/>
                    <a:p>
                      <a:pPr lvl="0" algn="ctr" fontAlgn="t"/>
                      <a:r>
                        <a:rPr lang="en-US" sz="2000" dirty="0">
                          <a:effectLst/>
                          <a:latin typeface="Proxima Nova Rg" panose="02000506030000020004" charset="0"/>
                        </a:rPr>
                        <a:t>4</a:t>
                      </a:r>
                    </a:p>
                  </a:txBody>
                  <a:tcPr marL="36576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$53,711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extLst>
                  <a:ext uri="{0D108BD9-81ED-4DB2-BD59-A6C34878D82A}">
                    <a16:rowId xmlns:a16="http://schemas.microsoft.com/office/drawing/2014/main" val="532043495"/>
                  </a:ext>
                </a:extLst>
              </a:tr>
              <a:tr h="413587">
                <a:tc>
                  <a:txBody>
                    <a:bodyPr/>
                    <a:lstStyle/>
                    <a:p>
                      <a:pPr algn="l" fontAlgn="b"/>
                      <a:r>
                        <a:rPr lang="en-US" sz="2000" b="0" i="0" u="none" strike="noStrike" dirty="0">
                          <a:solidFill>
                            <a:srgbClr val="000000"/>
                          </a:solidFill>
                          <a:effectLst/>
                          <a:latin typeface="Proxima Nova Rg" panose="02000506030000020004" charset="0"/>
                        </a:rPr>
                        <a:t>5</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$68,403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lvl="0" algn="ctr" fontAlgn="t"/>
                      <a:r>
                        <a:rPr lang="en-US" sz="2000" dirty="0">
                          <a:effectLst/>
                          <a:latin typeface="Proxima Nova Rg" panose="02000506030000020004" charset="0"/>
                        </a:rPr>
                        <a:t>5</a:t>
                      </a:r>
                    </a:p>
                  </a:txBody>
                  <a:tcPr marL="36576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$59,928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extLst>
                  <a:ext uri="{0D108BD9-81ED-4DB2-BD59-A6C34878D82A}">
                    <a16:rowId xmlns:a16="http://schemas.microsoft.com/office/drawing/2014/main" val="1995988636"/>
                  </a:ext>
                </a:extLst>
              </a:tr>
              <a:tr h="413587">
                <a:tc>
                  <a:txBody>
                    <a:bodyPr/>
                    <a:lstStyle/>
                    <a:p>
                      <a:pPr algn="l" fontAlgn="b"/>
                      <a:r>
                        <a:rPr lang="en-US" sz="2000" b="0" i="0" u="none" strike="noStrike" dirty="0">
                          <a:solidFill>
                            <a:srgbClr val="000000"/>
                          </a:solidFill>
                          <a:effectLst/>
                          <a:latin typeface="Proxima Nova Rg" panose="02000506030000020004" charset="0"/>
                        </a:rPr>
                        <a:t>6</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$75,204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tc>
                  <a:txBody>
                    <a:bodyPr/>
                    <a:lstStyle/>
                    <a:p>
                      <a:pPr lvl="0" algn="ctr" fontAlgn="t"/>
                      <a:r>
                        <a:rPr lang="en-US" sz="2000" dirty="0">
                          <a:effectLst/>
                          <a:latin typeface="Proxima Nova Rg" panose="02000506030000020004" charset="0"/>
                        </a:rPr>
                        <a:t>6</a:t>
                      </a:r>
                    </a:p>
                  </a:txBody>
                  <a:tcPr marL="36576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$65,712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extLst>
                  <a:ext uri="{0D108BD9-81ED-4DB2-BD59-A6C34878D82A}">
                    <a16:rowId xmlns:a16="http://schemas.microsoft.com/office/drawing/2014/main" val="959579341"/>
                  </a:ext>
                </a:extLst>
              </a:tr>
              <a:tr h="413587">
                <a:tc>
                  <a:txBody>
                    <a:bodyPr/>
                    <a:lstStyle/>
                    <a:p>
                      <a:pPr algn="l" fontAlgn="b"/>
                      <a:r>
                        <a:rPr lang="en-US" sz="2000" b="0" i="0" u="none" strike="noStrike" dirty="0">
                          <a:solidFill>
                            <a:srgbClr val="000000"/>
                          </a:solidFill>
                          <a:effectLst/>
                          <a:latin typeface="Proxima Nova Rg" panose="02000506030000020004" charset="0"/>
                        </a:rPr>
                        <a:t>7 or more</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$91,902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lvl="0" algn="ctr" fontAlgn="t"/>
                      <a:r>
                        <a:rPr lang="en-US" sz="2000" dirty="0">
                          <a:effectLst/>
                          <a:latin typeface="Proxima Nova Rg" panose="02000506030000020004" charset="0"/>
                        </a:rPr>
                        <a:t>7</a:t>
                      </a:r>
                    </a:p>
                  </a:txBody>
                  <a:tcPr marL="36576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$74,565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999E">
                        <a:alpha val="20000"/>
                      </a:srgbClr>
                    </a:solidFill>
                  </a:tcPr>
                </a:tc>
                <a:extLst>
                  <a:ext uri="{0D108BD9-81ED-4DB2-BD59-A6C34878D82A}">
                    <a16:rowId xmlns:a16="http://schemas.microsoft.com/office/drawing/2014/main" val="1337007010"/>
                  </a:ext>
                </a:extLst>
              </a:tr>
              <a:tr h="413587">
                <a:tc>
                  <a:txBody>
                    <a:bodyPr/>
                    <a:lstStyle/>
                    <a:p>
                      <a:pPr algn="ctr" fontAlgn="b"/>
                      <a:endParaRPr lang="en-US" sz="2000" b="0" i="0" u="none" strike="noStrike" dirty="0">
                        <a:solidFill>
                          <a:srgbClr val="000000"/>
                        </a:solidFill>
                        <a:effectLst/>
                        <a:latin typeface="Proxima Nova Rg" panose="02000506030000020004" charset="0"/>
                      </a:endParaRP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2666A">
                        <a:alpha val="20000"/>
                      </a:srgbClr>
                    </a:solidFill>
                  </a:tcPr>
                </a:tc>
                <a:tc>
                  <a:txBody>
                    <a:bodyPr/>
                    <a:lstStyle/>
                    <a:p>
                      <a:pPr lvl="0" algn="ctr" fontAlgn="t"/>
                      <a:endParaRPr lang="en-US" sz="2000" dirty="0">
                        <a:effectLst/>
                        <a:latin typeface="Proxima Nova Rg" panose="02000506030000020004" charset="0"/>
                      </a:endParaRPr>
                    </a:p>
                  </a:txBody>
                  <a:tcPr marL="36576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2666A">
                        <a:alpha val="20000"/>
                      </a:srgbClr>
                    </a:solidFill>
                  </a:tcPr>
                </a:tc>
                <a:tc>
                  <a:txBody>
                    <a:bodyPr/>
                    <a:lstStyle/>
                    <a:p>
                      <a:pPr lvl="0" algn="ctr" fontAlgn="t"/>
                      <a:r>
                        <a:rPr lang="en-US" sz="2000" dirty="0">
                          <a:effectLst/>
                          <a:latin typeface="Proxima Nova Rg" panose="02000506030000020004" charset="0"/>
                        </a:rPr>
                        <a:t>8 or more</a:t>
                      </a:r>
                    </a:p>
                  </a:txBody>
                  <a:tcPr marL="36576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tc>
                  <a:txBody>
                    <a:bodyPr/>
                    <a:lstStyle/>
                    <a:p>
                      <a:pPr algn="ctr" fontAlgn="b"/>
                      <a:r>
                        <a:rPr lang="en-US" sz="2000" b="0" i="0" u="none" strike="noStrike" dirty="0">
                          <a:solidFill>
                            <a:srgbClr val="000000"/>
                          </a:solidFill>
                          <a:effectLst/>
                          <a:latin typeface="Proxima Nova Rg" panose="02000506030000020004" charset="0"/>
                        </a:rPr>
                        <a:t>$88,361 </a:t>
                      </a:r>
                    </a:p>
                  </a:txBody>
                  <a:tcPr marL="9525" marR="9525" marT="9525"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D0D0">
                        <a:alpha val="20000"/>
                      </a:srgbClr>
                    </a:solidFill>
                  </a:tcPr>
                </a:tc>
                <a:extLst>
                  <a:ext uri="{0D108BD9-81ED-4DB2-BD59-A6C34878D82A}">
                    <a16:rowId xmlns:a16="http://schemas.microsoft.com/office/drawing/2014/main" val="3727135873"/>
                  </a:ext>
                </a:extLst>
              </a:tr>
            </a:tbl>
          </a:graphicData>
        </a:graphic>
      </p:graphicFrame>
    </p:spTree>
    <p:extLst>
      <p:ext uri="{BB962C8B-B14F-4D97-AF65-F5344CB8AC3E}">
        <p14:creationId xmlns:p14="http://schemas.microsoft.com/office/powerpoint/2010/main" val="3366722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3EF3D-DC88-F8D6-271B-AB4062DFC1A2}"/>
              </a:ext>
            </a:extLst>
          </p:cNvPr>
          <p:cNvSpPr>
            <a:spLocks noGrp="1"/>
          </p:cNvSpPr>
          <p:nvPr>
            <p:ph type="title"/>
          </p:nvPr>
        </p:nvSpPr>
        <p:spPr/>
        <p:txBody>
          <a:bodyPr/>
          <a:lstStyle/>
          <a:p>
            <a:r>
              <a:rPr lang="en-US" dirty="0"/>
              <a:t>Central Business District Toll Credit </a:t>
            </a:r>
            <a:r>
              <a:rPr lang="en-US" sz="2000" b="0" i="1" dirty="0"/>
              <a:t>(Article 22) </a:t>
            </a:r>
            <a:endParaRPr lang="en-US" sz="2000" dirty="0"/>
          </a:p>
        </p:txBody>
      </p:sp>
      <p:sp>
        <p:nvSpPr>
          <p:cNvPr id="3" name="Text Placeholder 2">
            <a:extLst>
              <a:ext uri="{FF2B5EF4-FFF2-40B4-BE49-F238E27FC236}">
                <a16:creationId xmlns:a16="http://schemas.microsoft.com/office/drawing/2014/main" id="{0DC086CE-2E5D-8FE2-D6EB-699D4C68BA55}"/>
              </a:ext>
            </a:extLst>
          </p:cNvPr>
          <p:cNvSpPr>
            <a:spLocks noGrp="1"/>
          </p:cNvSpPr>
          <p:nvPr>
            <p:ph type="body" sz="quarter" idx="11"/>
          </p:nvPr>
        </p:nvSpPr>
        <p:spPr>
          <a:xfrm>
            <a:off x="617693" y="1292663"/>
            <a:ext cx="8468250" cy="536416"/>
          </a:xfrm>
        </p:spPr>
        <p:txBody>
          <a:bodyPr/>
          <a:lstStyle/>
          <a:p>
            <a:r>
              <a:rPr lang="en-US" dirty="0"/>
              <a:t>Taxpayers are eligible for this credit if: </a:t>
            </a:r>
          </a:p>
        </p:txBody>
      </p:sp>
      <p:sp>
        <p:nvSpPr>
          <p:cNvPr id="4" name="Text Placeholder 3">
            <a:extLst>
              <a:ext uri="{FF2B5EF4-FFF2-40B4-BE49-F238E27FC236}">
                <a16:creationId xmlns:a16="http://schemas.microsoft.com/office/drawing/2014/main" id="{03B06F48-959F-05BA-44AF-16E70EE0E612}"/>
              </a:ext>
            </a:extLst>
          </p:cNvPr>
          <p:cNvSpPr>
            <a:spLocks noGrp="1"/>
          </p:cNvSpPr>
          <p:nvPr>
            <p:ph type="body" sz="quarter" idx="12"/>
          </p:nvPr>
        </p:nvSpPr>
        <p:spPr>
          <a:xfrm>
            <a:off x="723901" y="1829079"/>
            <a:ext cx="10176328" cy="2513013"/>
          </a:xfrm>
        </p:spPr>
        <p:txBody>
          <a:bodyPr/>
          <a:lstStyle/>
          <a:p>
            <a:r>
              <a:rPr lang="en-US" dirty="0"/>
              <a:t>their primary residence during the year was in New York City’s Central Business District (also known as the Congestion Relief Zone);</a:t>
            </a:r>
          </a:p>
          <a:p>
            <a:r>
              <a:rPr lang="en-US" dirty="0"/>
              <a:t>they have a New York adjusted gross income of less than $60,000 for the year; and</a:t>
            </a:r>
          </a:p>
          <a:p>
            <a:r>
              <a:rPr lang="en-US" dirty="0"/>
              <a:t>they paid Central Business District tolls (Congestion Relief Zone tolls) during the year (excluding any tolls used as a trade or business expense).</a:t>
            </a:r>
          </a:p>
        </p:txBody>
      </p:sp>
      <p:sp>
        <p:nvSpPr>
          <p:cNvPr id="6" name="Freeform: Shape 5">
            <a:extLst>
              <a:ext uri="{FF2B5EF4-FFF2-40B4-BE49-F238E27FC236}">
                <a16:creationId xmlns:a16="http://schemas.microsoft.com/office/drawing/2014/main" id="{0F47070C-D45B-65E5-16A4-A8DCFDCAA835}"/>
              </a:ext>
            </a:extLst>
          </p:cNvPr>
          <p:cNvSpPr/>
          <p:nvPr/>
        </p:nvSpPr>
        <p:spPr>
          <a:xfrm>
            <a:off x="2" y="5537090"/>
            <a:ext cx="5733141" cy="536416"/>
          </a:xfrm>
          <a:custGeom>
            <a:avLst/>
            <a:gdLst>
              <a:gd name="connsiteX0" fmla="*/ 0 w 6375407"/>
              <a:gd name="connsiteY0" fmla="*/ 0 h 559442"/>
              <a:gd name="connsiteX1" fmla="*/ 6102031 w 6375407"/>
              <a:gd name="connsiteY1" fmla="*/ 7030 h 559442"/>
              <a:gd name="connsiteX2" fmla="*/ 6375407 w 6375407"/>
              <a:gd name="connsiteY2" fmla="*/ 280406 h 559442"/>
              <a:gd name="connsiteX3" fmla="*/ 6375406 w 6375407"/>
              <a:gd name="connsiteY3" fmla="*/ 280406 h 559442"/>
              <a:gd name="connsiteX4" fmla="*/ 6102030 w 6375407"/>
              <a:gd name="connsiteY4" fmla="*/ 553782 h 559442"/>
              <a:gd name="connsiteX5" fmla="*/ 0 w 6375407"/>
              <a:gd name="connsiteY5" fmla="*/ 559442 h 55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5407" h="559442">
                <a:moveTo>
                  <a:pt x="0" y="0"/>
                </a:moveTo>
                <a:lnTo>
                  <a:pt x="6102031" y="7030"/>
                </a:lnTo>
                <a:cubicBezTo>
                  <a:pt x="6253012" y="7030"/>
                  <a:pt x="6375407" y="129425"/>
                  <a:pt x="6375407" y="280406"/>
                </a:cubicBezTo>
                <a:lnTo>
                  <a:pt x="6375406" y="280406"/>
                </a:lnTo>
                <a:cubicBezTo>
                  <a:pt x="6375406" y="431387"/>
                  <a:pt x="6253011" y="553782"/>
                  <a:pt x="6102030" y="553782"/>
                </a:cubicBezTo>
                <a:lnTo>
                  <a:pt x="0" y="559442"/>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5EC5B77D-0107-A5AF-9142-C256205616FE}"/>
              </a:ext>
            </a:extLst>
          </p:cNvPr>
          <p:cNvSpPr txBox="1"/>
          <p:nvPr/>
        </p:nvSpPr>
        <p:spPr>
          <a:xfrm>
            <a:off x="671994" y="5617045"/>
            <a:ext cx="5061149"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IT-268</a:t>
            </a:r>
            <a:r>
              <a:rPr lang="en-US" sz="2000" dirty="0">
                <a:latin typeface="Proxima Nova Rg" panose="02000506030000020004" pitchFamily="50" charset="0"/>
              </a:rPr>
              <a:t>, </a:t>
            </a:r>
            <a:r>
              <a:rPr lang="en-US" sz="2000" i="1" dirty="0">
                <a:latin typeface="Proxima Nova Rg" panose="02000506030000020004" pitchFamily="50" charset="0"/>
              </a:rPr>
              <a:t>Central Business Toll Credit </a:t>
            </a:r>
          </a:p>
        </p:txBody>
      </p:sp>
      <p:pic>
        <p:nvPicPr>
          <p:cNvPr id="9" name="Graphic 8">
            <a:extLst>
              <a:ext uri="{FF2B5EF4-FFF2-40B4-BE49-F238E27FC236}">
                <a16:creationId xmlns:a16="http://schemas.microsoft.com/office/drawing/2014/main" id="{64E3A85D-D739-048C-335C-E9B4101FD3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Tree>
    <p:extLst>
      <p:ext uri="{BB962C8B-B14F-4D97-AF65-F5344CB8AC3E}">
        <p14:creationId xmlns:p14="http://schemas.microsoft.com/office/powerpoint/2010/main" val="7780038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B4EB8-FB43-0063-BC47-E102B01E8FF4}"/>
            </a:ext>
          </a:extLst>
        </p:cNvPr>
        <p:cNvGrpSpPr/>
        <p:nvPr/>
      </p:nvGrpSpPr>
      <p:grpSpPr>
        <a:xfrm>
          <a:off x="0" y="0"/>
          <a:ext cx="0" cy="0"/>
          <a:chOff x="0" y="0"/>
          <a:chExt cx="0" cy="0"/>
        </a:xfrm>
      </p:grpSpPr>
      <p:sp>
        <p:nvSpPr>
          <p:cNvPr id="2" name="Title 8">
            <a:extLst>
              <a:ext uri="{FF2B5EF4-FFF2-40B4-BE49-F238E27FC236}">
                <a16:creationId xmlns:a16="http://schemas.microsoft.com/office/drawing/2014/main" id="{42C00506-C85F-9718-9514-556F42D5BCF9}"/>
              </a:ext>
            </a:extLst>
          </p:cNvPr>
          <p:cNvSpPr>
            <a:spLocks noGrp="1"/>
          </p:cNvSpPr>
          <p:nvPr>
            <p:ph type="title"/>
          </p:nvPr>
        </p:nvSpPr>
        <p:spPr/>
        <p:txBody>
          <a:bodyPr/>
          <a:lstStyle/>
          <a:p>
            <a:r>
              <a:rPr lang="en-US" dirty="0"/>
              <a:t> Geothermal Energy System Credit </a:t>
            </a:r>
            <a:r>
              <a:rPr lang="en-US" sz="2000" b="0" i="1" dirty="0"/>
              <a:t>(Article 22)                                          </a:t>
            </a:r>
          </a:p>
        </p:txBody>
      </p:sp>
      <p:sp>
        <p:nvSpPr>
          <p:cNvPr id="8" name="Text Placeholder 7">
            <a:extLst>
              <a:ext uri="{FF2B5EF4-FFF2-40B4-BE49-F238E27FC236}">
                <a16:creationId xmlns:a16="http://schemas.microsoft.com/office/drawing/2014/main" id="{8A777BAB-0B45-4297-21BC-E5D66D1D9D3F}"/>
              </a:ext>
            </a:extLst>
          </p:cNvPr>
          <p:cNvSpPr>
            <a:spLocks noGrp="1"/>
          </p:cNvSpPr>
          <p:nvPr>
            <p:ph type="body" sz="quarter" idx="12"/>
          </p:nvPr>
        </p:nvSpPr>
        <p:spPr>
          <a:xfrm>
            <a:off x="723900" y="1375293"/>
            <a:ext cx="9681341" cy="3306615"/>
          </a:xfrm>
        </p:spPr>
        <p:txBody>
          <a:bodyPr/>
          <a:lstStyle/>
          <a:p>
            <a:r>
              <a:rPr lang="en-US" dirty="0"/>
              <a:t>The limitation on the credit amount increased to $10,000 for qualified systems placed in service on or after July 1, 2025.</a:t>
            </a:r>
          </a:p>
          <a:p>
            <a:r>
              <a:rPr lang="en-US" dirty="0"/>
              <a:t>For tax years beginning on or </a:t>
            </a:r>
            <a:r>
              <a:rPr lang="en-US" dirty="0">
                <a:solidFill>
                  <a:srgbClr val="000000"/>
                </a:solidFill>
              </a:rPr>
              <a:t>after January 1, 2026, </a:t>
            </a:r>
            <a:r>
              <a:rPr lang="en-US" dirty="0"/>
              <a:t>taxpayers may elect to receive the excess credits amount as a refund as follows: </a:t>
            </a:r>
          </a:p>
          <a:p>
            <a:pPr lvl="1"/>
            <a:r>
              <a:rPr lang="en-US" dirty="0"/>
              <a:t>married filing jointly or qualifying surviving spouses: FAGI of $180,000          or less, or</a:t>
            </a:r>
          </a:p>
          <a:p>
            <a:pPr lvl="1"/>
            <a:r>
              <a:rPr lang="en-US" dirty="0"/>
              <a:t>single, married filing separately, or heads of household: FAGI of $90,000 or less.</a:t>
            </a:r>
          </a:p>
        </p:txBody>
      </p:sp>
      <p:sp>
        <p:nvSpPr>
          <p:cNvPr id="7" name="TextBox 6">
            <a:extLst>
              <a:ext uri="{FF2B5EF4-FFF2-40B4-BE49-F238E27FC236}">
                <a16:creationId xmlns:a16="http://schemas.microsoft.com/office/drawing/2014/main" id="{38DAA05B-2536-8CB7-F11B-C92E03F27365}"/>
              </a:ext>
            </a:extLst>
          </p:cNvPr>
          <p:cNvSpPr txBox="1"/>
          <p:nvPr/>
        </p:nvSpPr>
        <p:spPr>
          <a:xfrm>
            <a:off x="1189006" y="5760172"/>
            <a:ext cx="5320145" cy="400110"/>
          </a:xfrm>
          <a:prstGeom prst="rect">
            <a:avLst/>
          </a:prstGeom>
          <a:noFill/>
        </p:spPr>
        <p:txBody>
          <a:bodyPr wrap="square" rtlCol="0">
            <a:spAutoFit/>
          </a:bodyPr>
          <a:lstStyle/>
          <a:p>
            <a:endParaRPr lang="en-US" sz="2000" dirty="0">
              <a:latin typeface="Proxima Nova Rg" panose="02000506030000020004" pitchFamily="50" charset="0"/>
            </a:endParaRPr>
          </a:p>
        </p:txBody>
      </p:sp>
      <p:sp>
        <p:nvSpPr>
          <p:cNvPr id="15" name="Freeform: Shape 14">
            <a:extLst>
              <a:ext uri="{FF2B5EF4-FFF2-40B4-BE49-F238E27FC236}">
                <a16:creationId xmlns:a16="http://schemas.microsoft.com/office/drawing/2014/main" id="{D2ADA8B6-39D2-D8A5-FDDA-4FD191EF5C70}"/>
              </a:ext>
            </a:extLst>
          </p:cNvPr>
          <p:cNvSpPr/>
          <p:nvPr/>
        </p:nvSpPr>
        <p:spPr>
          <a:xfrm>
            <a:off x="2" y="5514064"/>
            <a:ext cx="6375407" cy="559442"/>
          </a:xfrm>
          <a:custGeom>
            <a:avLst/>
            <a:gdLst>
              <a:gd name="connsiteX0" fmla="*/ 0 w 6375407"/>
              <a:gd name="connsiteY0" fmla="*/ 0 h 559442"/>
              <a:gd name="connsiteX1" fmla="*/ 6102031 w 6375407"/>
              <a:gd name="connsiteY1" fmla="*/ 7030 h 559442"/>
              <a:gd name="connsiteX2" fmla="*/ 6375407 w 6375407"/>
              <a:gd name="connsiteY2" fmla="*/ 280406 h 559442"/>
              <a:gd name="connsiteX3" fmla="*/ 6375406 w 6375407"/>
              <a:gd name="connsiteY3" fmla="*/ 280406 h 559442"/>
              <a:gd name="connsiteX4" fmla="*/ 6102030 w 6375407"/>
              <a:gd name="connsiteY4" fmla="*/ 553782 h 559442"/>
              <a:gd name="connsiteX5" fmla="*/ 0 w 6375407"/>
              <a:gd name="connsiteY5" fmla="*/ 559442 h 55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5407" h="559442">
                <a:moveTo>
                  <a:pt x="0" y="0"/>
                </a:moveTo>
                <a:lnTo>
                  <a:pt x="6102031" y="7030"/>
                </a:lnTo>
                <a:cubicBezTo>
                  <a:pt x="6253012" y="7030"/>
                  <a:pt x="6375407" y="129425"/>
                  <a:pt x="6375407" y="280406"/>
                </a:cubicBezTo>
                <a:lnTo>
                  <a:pt x="6375406" y="280406"/>
                </a:lnTo>
                <a:cubicBezTo>
                  <a:pt x="6375406" y="431387"/>
                  <a:pt x="6253011" y="553782"/>
                  <a:pt x="6102030" y="553782"/>
                </a:cubicBezTo>
                <a:lnTo>
                  <a:pt x="0" y="559442"/>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6081DC04-CE94-2411-373F-D5539612A16F}"/>
              </a:ext>
            </a:extLst>
          </p:cNvPr>
          <p:cNvSpPr txBox="1"/>
          <p:nvPr/>
        </p:nvSpPr>
        <p:spPr>
          <a:xfrm>
            <a:off x="671995" y="5604236"/>
            <a:ext cx="5528780"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IT-267</a:t>
            </a:r>
            <a:r>
              <a:rPr lang="en-US" sz="2000" dirty="0">
                <a:latin typeface="Proxima Nova Rg" panose="02000506030000020004" pitchFamily="50" charset="0"/>
              </a:rPr>
              <a:t>, </a:t>
            </a:r>
            <a:r>
              <a:rPr lang="en-US" sz="2000" i="1" dirty="0">
                <a:latin typeface="Proxima Nova Rg" panose="02000506030000020004" pitchFamily="50" charset="0"/>
              </a:rPr>
              <a:t>Geothermal Energy System Credit</a:t>
            </a:r>
          </a:p>
        </p:txBody>
      </p:sp>
      <p:pic>
        <p:nvPicPr>
          <p:cNvPr id="13" name="Graphic 12">
            <a:extLst>
              <a:ext uri="{FF2B5EF4-FFF2-40B4-BE49-F238E27FC236}">
                <a16:creationId xmlns:a16="http://schemas.microsoft.com/office/drawing/2014/main" id="{C148E78E-D7F2-7304-63BE-FC149164F0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Tree>
    <p:extLst>
      <p:ext uri="{BB962C8B-B14F-4D97-AF65-F5344CB8AC3E}">
        <p14:creationId xmlns:p14="http://schemas.microsoft.com/office/powerpoint/2010/main" val="434548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EFCD4-B8E6-5089-C8AE-C9B36F8704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B52636-B4CB-3ADD-0D9D-6DB249E75FCA}"/>
              </a:ext>
            </a:extLst>
          </p:cNvPr>
          <p:cNvSpPr>
            <a:spLocks noGrp="1"/>
          </p:cNvSpPr>
          <p:nvPr>
            <p:ph type="title"/>
          </p:nvPr>
        </p:nvSpPr>
        <p:spPr>
          <a:xfrm>
            <a:off x="617692" y="179156"/>
            <a:ext cx="11167907" cy="388186"/>
          </a:xfrm>
        </p:spPr>
        <p:txBody>
          <a:bodyPr/>
          <a:lstStyle/>
          <a:p>
            <a:r>
              <a:rPr lang="en-US" dirty="0"/>
              <a:t>Green Energy Credits </a:t>
            </a:r>
            <a:r>
              <a:rPr lang="en-US" sz="2000" b="0" i="1" dirty="0"/>
              <a:t>(Articles 22, 9-A, and 9)</a:t>
            </a:r>
            <a:endParaRPr lang="en-US" sz="2200" b="0" i="1" dirty="0"/>
          </a:p>
        </p:txBody>
      </p:sp>
      <p:sp>
        <p:nvSpPr>
          <p:cNvPr id="3" name="Text Placeholder 2">
            <a:extLst>
              <a:ext uri="{FF2B5EF4-FFF2-40B4-BE49-F238E27FC236}">
                <a16:creationId xmlns:a16="http://schemas.microsoft.com/office/drawing/2014/main" id="{B2605128-E980-1373-8260-10C00FC7FABF}"/>
              </a:ext>
            </a:extLst>
          </p:cNvPr>
          <p:cNvSpPr>
            <a:spLocks noGrp="1"/>
          </p:cNvSpPr>
          <p:nvPr>
            <p:ph type="body" sz="quarter" idx="11"/>
          </p:nvPr>
        </p:nvSpPr>
        <p:spPr>
          <a:xfrm>
            <a:off x="1644837" y="2199234"/>
            <a:ext cx="6821332" cy="388186"/>
          </a:xfrm>
        </p:spPr>
        <p:txBody>
          <a:bodyPr/>
          <a:lstStyle/>
          <a:p>
            <a:r>
              <a:rPr lang="en-US" dirty="0"/>
              <a:t>Clean Heating Fuel Credit: </a:t>
            </a:r>
          </a:p>
        </p:txBody>
      </p:sp>
      <p:sp>
        <p:nvSpPr>
          <p:cNvPr id="4" name="Text Placeholder 3">
            <a:extLst>
              <a:ext uri="{FF2B5EF4-FFF2-40B4-BE49-F238E27FC236}">
                <a16:creationId xmlns:a16="http://schemas.microsoft.com/office/drawing/2014/main" id="{D2E90F89-18E6-61AE-9D8B-A3F92857D6A8}"/>
              </a:ext>
            </a:extLst>
          </p:cNvPr>
          <p:cNvSpPr>
            <a:spLocks noGrp="1"/>
          </p:cNvSpPr>
          <p:nvPr>
            <p:ph type="body" sz="quarter" idx="12"/>
          </p:nvPr>
        </p:nvSpPr>
        <p:spPr>
          <a:xfrm>
            <a:off x="723902" y="2991970"/>
            <a:ext cx="9642723" cy="1357231"/>
          </a:xfrm>
        </p:spPr>
        <p:txBody>
          <a:bodyPr/>
          <a:lstStyle/>
          <a:p>
            <a:r>
              <a:rPr lang="en-US" dirty="0"/>
              <a:t>This refundable credit has been extended through tax years beginning before January 1 , 2029.</a:t>
            </a:r>
          </a:p>
          <a:p>
            <a:r>
              <a:rPr lang="en-US" dirty="0"/>
              <a:t>Applies to purchases of bio heating fuel for residential purchases. </a:t>
            </a:r>
          </a:p>
          <a:p>
            <a:pPr marL="64008" indent="0">
              <a:buNone/>
            </a:pPr>
            <a:br>
              <a:rPr lang="en-US" i="1" dirty="0"/>
            </a:br>
            <a:endParaRPr lang="en-US" dirty="0"/>
          </a:p>
        </p:txBody>
      </p:sp>
      <p:cxnSp>
        <p:nvCxnSpPr>
          <p:cNvPr id="21" name="Straight Connector 20">
            <a:extLst>
              <a:ext uri="{FF2B5EF4-FFF2-40B4-BE49-F238E27FC236}">
                <a16:creationId xmlns:a16="http://schemas.microsoft.com/office/drawing/2014/main" id="{DBA082E5-E6A6-43D6-A57B-94DBFDC1D70C}"/>
              </a:ext>
            </a:extLst>
          </p:cNvPr>
          <p:cNvCxnSpPr>
            <a:cxnSpLocks/>
          </p:cNvCxnSpPr>
          <p:nvPr/>
        </p:nvCxnSpPr>
        <p:spPr>
          <a:xfrm>
            <a:off x="836896" y="2821496"/>
            <a:ext cx="4882968" cy="0"/>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5" name="Graphic 4">
            <a:extLst>
              <a:ext uri="{FF2B5EF4-FFF2-40B4-BE49-F238E27FC236}">
                <a16:creationId xmlns:a16="http://schemas.microsoft.com/office/drawing/2014/main" id="{0732310E-0A38-2BA9-6846-CCE70F8486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398" y="1856511"/>
            <a:ext cx="791227" cy="791227"/>
          </a:xfrm>
          <a:prstGeom prst="rect">
            <a:avLst/>
          </a:prstGeom>
        </p:spPr>
      </p:pic>
      <p:sp>
        <p:nvSpPr>
          <p:cNvPr id="10" name="Freeform: Shape 9">
            <a:extLst>
              <a:ext uri="{FF2B5EF4-FFF2-40B4-BE49-F238E27FC236}">
                <a16:creationId xmlns:a16="http://schemas.microsoft.com/office/drawing/2014/main" id="{68FB9D95-D9A4-31A1-A123-A4FCBEFB0D32}"/>
              </a:ext>
            </a:extLst>
          </p:cNvPr>
          <p:cNvSpPr/>
          <p:nvPr/>
        </p:nvSpPr>
        <p:spPr>
          <a:xfrm>
            <a:off x="1" y="5509620"/>
            <a:ext cx="10233033" cy="567465"/>
          </a:xfrm>
          <a:custGeom>
            <a:avLst/>
            <a:gdLst>
              <a:gd name="connsiteX0" fmla="*/ 0 w 10233033"/>
              <a:gd name="connsiteY0" fmla="*/ 0 h 567465"/>
              <a:gd name="connsiteX1" fmla="*/ 9959657 w 10233033"/>
              <a:gd name="connsiteY1" fmla="*/ 11474 h 567465"/>
              <a:gd name="connsiteX2" fmla="*/ 10233033 w 10233033"/>
              <a:gd name="connsiteY2" fmla="*/ 284850 h 567465"/>
              <a:gd name="connsiteX3" fmla="*/ 10233032 w 10233033"/>
              <a:gd name="connsiteY3" fmla="*/ 284850 h 567465"/>
              <a:gd name="connsiteX4" fmla="*/ 9959656 w 10233033"/>
              <a:gd name="connsiteY4" fmla="*/ 558226 h 567465"/>
              <a:gd name="connsiteX5" fmla="*/ 0 w 10233033"/>
              <a:gd name="connsiteY5" fmla="*/ 567465 h 56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33033" h="567465">
                <a:moveTo>
                  <a:pt x="0" y="0"/>
                </a:moveTo>
                <a:lnTo>
                  <a:pt x="9959657" y="11474"/>
                </a:lnTo>
                <a:cubicBezTo>
                  <a:pt x="10110638" y="11474"/>
                  <a:pt x="10233033" y="133869"/>
                  <a:pt x="10233033" y="284850"/>
                </a:cubicBezTo>
                <a:lnTo>
                  <a:pt x="10233032" y="284850"/>
                </a:lnTo>
                <a:cubicBezTo>
                  <a:pt x="10233032" y="435831"/>
                  <a:pt x="10110637" y="558226"/>
                  <a:pt x="9959656" y="558226"/>
                </a:cubicBezTo>
                <a:lnTo>
                  <a:pt x="0" y="567465"/>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066046A1-A0E9-C0D0-31A3-66A7DE8571A0}"/>
              </a:ext>
            </a:extLst>
          </p:cNvPr>
          <p:cNvSpPr txBox="1"/>
          <p:nvPr/>
        </p:nvSpPr>
        <p:spPr>
          <a:xfrm>
            <a:off x="671995" y="5604236"/>
            <a:ext cx="9329256"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CT/IT-637</a:t>
            </a:r>
            <a:r>
              <a:rPr lang="en-US" sz="2000" dirty="0">
                <a:latin typeface="Proxima Nova Rg" panose="02000506030000020004" pitchFamily="50" charset="0"/>
              </a:rPr>
              <a:t>, </a:t>
            </a:r>
            <a:r>
              <a:rPr lang="en-US" sz="2000" i="1" dirty="0">
                <a:latin typeface="Proxima Nova Rg" panose="02000506030000020004" pitchFamily="50" charset="0"/>
              </a:rPr>
              <a:t>Alternative Fuels and Electric Vehicle Recharging Property Credit</a:t>
            </a:r>
          </a:p>
        </p:txBody>
      </p:sp>
      <p:pic>
        <p:nvPicPr>
          <p:cNvPr id="8" name="Graphic 7">
            <a:extLst>
              <a:ext uri="{FF2B5EF4-FFF2-40B4-BE49-F238E27FC236}">
                <a16:creationId xmlns:a16="http://schemas.microsoft.com/office/drawing/2014/main" id="{A832BE9A-4EC4-D856-E20D-A0F412B4F4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4043" y="5584241"/>
            <a:ext cx="418987" cy="418987"/>
          </a:xfrm>
          <a:prstGeom prst="rect">
            <a:avLst/>
          </a:prstGeom>
        </p:spPr>
      </p:pic>
    </p:spTree>
    <p:extLst>
      <p:ext uri="{BB962C8B-B14F-4D97-AF65-F5344CB8AC3E}">
        <p14:creationId xmlns:p14="http://schemas.microsoft.com/office/powerpoint/2010/main" val="42747024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B7BFA-A20C-F042-BCD9-2DABB5E180B4}"/>
            </a:ext>
          </a:extLst>
        </p:cNvPr>
        <p:cNvGrpSpPr/>
        <p:nvPr/>
      </p:nvGrpSpPr>
      <p:grpSpPr>
        <a:xfrm>
          <a:off x="0" y="0"/>
          <a:ext cx="0" cy="0"/>
          <a:chOff x="0" y="0"/>
          <a:chExt cx="0" cy="0"/>
        </a:xfrm>
      </p:grpSpPr>
      <p:pic>
        <p:nvPicPr>
          <p:cNvPr id="5" name="Picture 4" descr="A picture containing person, outdoor, plant&#10;&#10;AI-generated content may be incorrect.">
            <a:extLst>
              <a:ext uri="{FF2B5EF4-FFF2-40B4-BE49-F238E27FC236}">
                <a16:creationId xmlns:a16="http://schemas.microsoft.com/office/drawing/2014/main" id="{7B36F300-25DF-96BB-E272-E8153A5A4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grpSp>
        <p:nvGrpSpPr>
          <p:cNvPr id="4" name="Group 3">
            <a:extLst>
              <a:ext uri="{FF2B5EF4-FFF2-40B4-BE49-F238E27FC236}">
                <a16:creationId xmlns:a16="http://schemas.microsoft.com/office/drawing/2014/main" id="{8B02B800-CA05-188A-6352-AFCB2BA388BD}"/>
              </a:ext>
            </a:extLst>
          </p:cNvPr>
          <p:cNvGrpSpPr/>
          <p:nvPr/>
        </p:nvGrpSpPr>
        <p:grpSpPr>
          <a:xfrm>
            <a:off x="0" y="4372584"/>
            <a:ext cx="12192000" cy="883658"/>
            <a:chOff x="0" y="3429000"/>
            <a:chExt cx="12192000" cy="883658"/>
          </a:xfrm>
        </p:grpSpPr>
        <p:sp>
          <p:nvSpPr>
            <p:cNvPr id="8" name="Rectangle 7">
              <a:extLst>
                <a:ext uri="{FF2B5EF4-FFF2-40B4-BE49-F238E27FC236}">
                  <a16:creationId xmlns:a16="http://schemas.microsoft.com/office/drawing/2014/main" id="{5A33CA77-4FA2-CA12-4AB8-31AD8599968B}"/>
                </a:ext>
              </a:extLst>
            </p:cNvPr>
            <p:cNvSpPr/>
            <p:nvPr/>
          </p:nvSpPr>
          <p:spPr>
            <a:xfrm>
              <a:off x="0" y="3429000"/>
              <a:ext cx="12191980" cy="883658"/>
            </a:xfrm>
            <a:prstGeom prst="rect">
              <a:avLst/>
            </a:prstGeom>
            <a:solidFill>
              <a:srgbClr val="FFFFFF">
                <a:alpha val="9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cxnSp>
          <p:nvCxnSpPr>
            <p:cNvPr id="9" name="Straight Connector 8">
              <a:extLst>
                <a:ext uri="{FF2B5EF4-FFF2-40B4-BE49-F238E27FC236}">
                  <a16:creationId xmlns:a16="http://schemas.microsoft.com/office/drawing/2014/main" id="{E417EDD5-4250-0B3C-A2A3-071002535E5A}"/>
                </a:ext>
              </a:extLst>
            </p:cNvPr>
            <p:cNvCxnSpPr>
              <a:cxnSpLocks/>
            </p:cNvCxnSpPr>
            <p:nvPr/>
          </p:nvCxnSpPr>
          <p:spPr>
            <a:xfrm>
              <a:off x="0" y="430215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B9EAC4E4-3C92-9AEF-7D37-AD31539DC993}"/>
                </a:ext>
              </a:extLst>
            </p:cNvPr>
            <p:cNvSpPr txBox="1">
              <a:spLocks/>
            </p:cNvSpPr>
            <p:nvPr/>
          </p:nvSpPr>
          <p:spPr>
            <a:xfrm>
              <a:off x="0" y="3517500"/>
              <a:ext cx="12192000" cy="77334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100" b="1" dirty="0">
                  <a:solidFill>
                    <a:srgbClr val="0B5D66"/>
                  </a:solidFill>
                  <a:latin typeface="Proxima Nova Rg" panose="02000506030000020004" pitchFamily="50" charset="0"/>
                </a:rPr>
                <a:t>Pension and Annuity Income</a:t>
              </a:r>
            </a:p>
          </p:txBody>
        </p:sp>
        <p:cxnSp>
          <p:nvCxnSpPr>
            <p:cNvPr id="11" name="Straight Connector 10">
              <a:extLst>
                <a:ext uri="{FF2B5EF4-FFF2-40B4-BE49-F238E27FC236}">
                  <a16:creationId xmlns:a16="http://schemas.microsoft.com/office/drawing/2014/main" id="{AC5636DA-5AD9-6952-C3AB-CB4020EF6FDE}"/>
                </a:ext>
              </a:extLst>
            </p:cNvPr>
            <p:cNvCxnSpPr>
              <a:cxnSpLocks/>
            </p:cNvCxnSpPr>
            <p:nvPr/>
          </p:nvCxnSpPr>
          <p:spPr>
            <a:xfrm>
              <a:off x="0" y="343801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6970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BE82-54FE-3D26-B971-D25869473210}"/>
              </a:ext>
            </a:extLst>
          </p:cNvPr>
          <p:cNvSpPr>
            <a:spLocks noGrp="1"/>
          </p:cNvSpPr>
          <p:nvPr>
            <p:ph type="title"/>
          </p:nvPr>
        </p:nvSpPr>
        <p:spPr/>
        <p:txBody>
          <a:bodyPr/>
          <a:lstStyle/>
          <a:p>
            <a:r>
              <a:rPr lang="en-US" dirty="0"/>
              <a:t>Pension and Annuity Income </a:t>
            </a:r>
          </a:p>
        </p:txBody>
      </p:sp>
      <p:sp>
        <p:nvSpPr>
          <p:cNvPr id="3" name="Text Placeholder 3">
            <a:extLst>
              <a:ext uri="{FF2B5EF4-FFF2-40B4-BE49-F238E27FC236}">
                <a16:creationId xmlns:a16="http://schemas.microsoft.com/office/drawing/2014/main" id="{60E67E1F-A7AE-FA0F-A181-89D0F0A09825}"/>
              </a:ext>
            </a:extLst>
          </p:cNvPr>
          <p:cNvSpPr txBox="1">
            <a:spLocks/>
          </p:cNvSpPr>
          <p:nvPr/>
        </p:nvSpPr>
        <p:spPr>
          <a:xfrm>
            <a:off x="0" y="1773561"/>
            <a:ext cx="12192000" cy="5196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b="1" dirty="0">
                <a:solidFill>
                  <a:srgbClr val="0B5D66"/>
                </a:solidFill>
                <a:latin typeface="Proxima Nova Rg" panose="02000506030000020004" pitchFamily="50" charset="0"/>
              </a:rPr>
              <a:t>Pension income is not taxable in New York State when it is paid by: </a:t>
            </a:r>
            <a:endParaRPr lang="en-US" dirty="0">
              <a:latin typeface="Proxima Nova Rg" panose="02000506030000020004" pitchFamily="50" charset="0"/>
            </a:endParaRPr>
          </a:p>
        </p:txBody>
      </p:sp>
      <p:sp>
        <p:nvSpPr>
          <p:cNvPr id="5" name="Rectangle: Rounded Corners 4">
            <a:extLst>
              <a:ext uri="{FF2B5EF4-FFF2-40B4-BE49-F238E27FC236}">
                <a16:creationId xmlns:a16="http://schemas.microsoft.com/office/drawing/2014/main" id="{842D61EB-B4F8-6DC3-FBAB-DB78DF417D3D}"/>
              </a:ext>
            </a:extLst>
          </p:cNvPr>
          <p:cNvSpPr/>
          <p:nvPr/>
        </p:nvSpPr>
        <p:spPr>
          <a:xfrm>
            <a:off x="348363" y="2840682"/>
            <a:ext cx="3651620" cy="2252460"/>
          </a:xfrm>
          <a:prstGeom prst="roundRect">
            <a:avLst/>
          </a:prstGeom>
          <a:solidFill>
            <a:srgbClr val="E5EDE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D80E96B1-B9CF-24AF-DCA7-A12B03E73BD1}"/>
              </a:ext>
            </a:extLst>
          </p:cNvPr>
          <p:cNvSpPr/>
          <p:nvPr/>
        </p:nvSpPr>
        <p:spPr>
          <a:xfrm>
            <a:off x="4375521" y="2840682"/>
            <a:ext cx="3651620" cy="2252460"/>
          </a:xfrm>
          <a:prstGeom prst="roundRect">
            <a:avLst/>
          </a:prstGeom>
          <a:solidFill>
            <a:srgbClr val="E5EDE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1EA6CAA7-5E23-ACD9-D198-F040B16F61AF}"/>
              </a:ext>
            </a:extLst>
          </p:cNvPr>
          <p:cNvSpPr/>
          <p:nvPr/>
        </p:nvSpPr>
        <p:spPr>
          <a:xfrm>
            <a:off x="8361734" y="2840682"/>
            <a:ext cx="3651620" cy="2252460"/>
          </a:xfrm>
          <a:prstGeom prst="roundRect">
            <a:avLst/>
          </a:prstGeom>
          <a:solidFill>
            <a:srgbClr val="E5EDED"/>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latin typeface="Arial"/>
              <a:ea typeface="+mn-ea"/>
              <a:cs typeface="+mn-cs"/>
            </a:endParaRPr>
          </a:p>
        </p:txBody>
      </p:sp>
      <p:sp>
        <p:nvSpPr>
          <p:cNvPr id="11" name="TextBox 10">
            <a:extLst>
              <a:ext uri="{FF2B5EF4-FFF2-40B4-BE49-F238E27FC236}">
                <a16:creationId xmlns:a16="http://schemas.microsoft.com/office/drawing/2014/main" id="{BF50CE66-D2A4-EB5A-F799-B5C0B114FCE7}"/>
              </a:ext>
            </a:extLst>
          </p:cNvPr>
          <p:cNvSpPr txBox="1"/>
          <p:nvPr/>
        </p:nvSpPr>
        <p:spPr>
          <a:xfrm>
            <a:off x="1917897" y="3098322"/>
            <a:ext cx="594441" cy="523220"/>
          </a:xfrm>
          <a:prstGeom prst="rect">
            <a:avLst/>
          </a:prstGeom>
          <a:noFill/>
          <a:ln>
            <a:noFill/>
          </a:ln>
        </p:spPr>
        <p:txBody>
          <a:bodyPr wrap="square" rtlCol="0">
            <a:spAutoFit/>
          </a:bodyPr>
          <a:lstStyle/>
          <a:p>
            <a:pPr algn="ctr"/>
            <a:r>
              <a:rPr lang="en-US" sz="2800" b="1" dirty="0">
                <a:solidFill>
                  <a:schemeClr val="bg1"/>
                </a:solidFill>
              </a:rPr>
              <a:t>1</a:t>
            </a:r>
            <a:endParaRPr lang="en-US" sz="2800" dirty="0">
              <a:solidFill>
                <a:schemeClr val="bg1"/>
              </a:solidFill>
            </a:endParaRPr>
          </a:p>
        </p:txBody>
      </p:sp>
      <p:sp>
        <p:nvSpPr>
          <p:cNvPr id="19" name="Oval 18">
            <a:extLst>
              <a:ext uri="{FF2B5EF4-FFF2-40B4-BE49-F238E27FC236}">
                <a16:creationId xmlns:a16="http://schemas.microsoft.com/office/drawing/2014/main" id="{5A2827B0-A697-2DC4-E1DD-5F3157F80220}"/>
              </a:ext>
            </a:extLst>
          </p:cNvPr>
          <p:cNvSpPr/>
          <p:nvPr/>
        </p:nvSpPr>
        <p:spPr>
          <a:xfrm>
            <a:off x="1808447" y="3063557"/>
            <a:ext cx="594440" cy="594440"/>
          </a:xfrm>
          <a:prstGeom prst="ellipse">
            <a:avLst/>
          </a:prstGeom>
          <a:solidFill>
            <a:srgbClr val="00768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B5D66"/>
              </a:solidFill>
              <a:effectLst/>
              <a:uLnTx/>
              <a:uFillTx/>
              <a:latin typeface="Arial"/>
              <a:ea typeface="+mn-ea"/>
              <a:cs typeface="+mn-cs"/>
            </a:endParaRPr>
          </a:p>
        </p:txBody>
      </p:sp>
      <p:sp>
        <p:nvSpPr>
          <p:cNvPr id="20" name="TextBox 19">
            <a:extLst>
              <a:ext uri="{FF2B5EF4-FFF2-40B4-BE49-F238E27FC236}">
                <a16:creationId xmlns:a16="http://schemas.microsoft.com/office/drawing/2014/main" id="{A645F057-C521-922C-3177-A23430BEAFAD}"/>
              </a:ext>
            </a:extLst>
          </p:cNvPr>
          <p:cNvSpPr txBox="1"/>
          <p:nvPr/>
        </p:nvSpPr>
        <p:spPr>
          <a:xfrm>
            <a:off x="1808446" y="3098322"/>
            <a:ext cx="594441" cy="52322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Proxima Nova Rg" panose="02000506030000020004" pitchFamily="50" charset="0"/>
              </a:rPr>
              <a:t>1</a:t>
            </a:r>
            <a:endParaRPr kumimoji="0" lang="en-US" sz="2800" b="0" i="0" u="none" strike="noStrike" kern="0" cap="none" spc="0" normalizeH="0" baseline="0" noProof="0" dirty="0">
              <a:ln>
                <a:noFill/>
              </a:ln>
              <a:solidFill>
                <a:prstClr val="white"/>
              </a:solidFill>
              <a:effectLst/>
              <a:uLnTx/>
              <a:uFillTx/>
              <a:latin typeface="Proxima Nova Rg" panose="02000506030000020004" pitchFamily="50" charset="0"/>
            </a:endParaRPr>
          </a:p>
        </p:txBody>
      </p:sp>
      <p:sp>
        <p:nvSpPr>
          <p:cNvPr id="22" name="Oval 21">
            <a:extLst>
              <a:ext uri="{FF2B5EF4-FFF2-40B4-BE49-F238E27FC236}">
                <a16:creationId xmlns:a16="http://schemas.microsoft.com/office/drawing/2014/main" id="{37EBDB3D-0963-73A9-053F-C0A9BF5BE1BD}"/>
              </a:ext>
            </a:extLst>
          </p:cNvPr>
          <p:cNvSpPr/>
          <p:nvPr/>
        </p:nvSpPr>
        <p:spPr>
          <a:xfrm>
            <a:off x="5904111" y="3063557"/>
            <a:ext cx="594440" cy="594440"/>
          </a:xfrm>
          <a:prstGeom prst="ellipse">
            <a:avLst/>
          </a:prstGeom>
          <a:solidFill>
            <a:srgbClr val="00768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B5D66"/>
              </a:solidFill>
              <a:effectLst/>
              <a:uLnTx/>
              <a:uFillTx/>
              <a:latin typeface="Arial"/>
              <a:ea typeface="+mn-ea"/>
              <a:cs typeface="+mn-cs"/>
            </a:endParaRPr>
          </a:p>
        </p:txBody>
      </p:sp>
      <p:sp>
        <p:nvSpPr>
          <p:cNvPr id="23" name="TextBox 22">
            <a:extLst>
              <a:ext uri="{FF2B5EF4-FFF2-40B4-BE49-F238E27FC236}">
                <a16:creationId xmlns:a16="http://schemas.microsoft.com/office/drawing/2014/main" id="{65E767F5-4025-7C55-BD45-2EF8B313BA23}"/>
              </a:ext>
            </a:extLst>
          </p:cNvPr>
          <p:cNvSpPr txBox="1"/>
          <p:nvPr/>
        </p:nvSpPr>
        <p:spPr>
          <a:xfrm>
            <a:off x="5904110" y="3098322"/>
            <a:ext cx="594441" cy="52322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Proxima Nova Rg" panose="02000506030000020004" pitchFamily="50" charset="0"/>
              </a:rPr>
              <a:t>2</a:t>
            </a:r>
            <a:endParaRPr kumimoji="0" lang="en-US" sz="2800" b="0" i="0" u="none" strike="noStrike" kern="0" cap="none" spc="0" normalizeH="0" baseline="0" noProof="0" dirty="0">
              <a:ln>
                <a:noFill/>
              </a:ln>
              <a:solidFill>
                <a:prstClr val="white"/>
              </a:solidFill>
              <a:effectLst/>
              <a:uLnTx/>
              <a:uFillTx/>
              <a:latin typeface="Proxima Nova Rg" panose="02000506030000020004" pitchFamily="50" charset="0"/>
            </a:endParaRPr>
          </a:p>
        </p:txBody>
      </p:sp>
      <p:sp>
        <p:nvSpPr>
          <p:cNvPr id="25" name="Oval 24">
            <a:extLst>
              <a:ext uri="{FF2B5EF4-FFF2-40B4-BE49-F238E27FC236}">
                <a16:creationId xmlns:a16="http://schemas.microsoft.com/office/drawing/2014/main" id="{83830C8E-37F4-6AE0-26EC-762ECBDB8A1F}"/>
              </a:ext>
            </a:extLst>
          </p:cNvPr>
          <p:cNvSpPr/>
          <p:nvPr/>
        </p:nvSpPr>
        <p:spPr>
          <a:xfrm>
            <a:off x="9947813" y="3098322"/>
            <a:ext cx="594440" cy="594440"/>
          </a:xfrm>
          <a:prstGeom prst="ellipse">
            <a:avLst/>
          </a:prstGeom>
          <a:solidFill>
            <a:srgbClr val="00768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B5D66"/>
              </a:solidFill>
              <a:effectLst/>
              <a:uLnTx/>
              <a:uFillTx/>
              <a:latin typeface="Arial"/>
              <a:ea typeface="+mn-ea"/>
              <a:cs typeface="+mn-cs"/>
            </a:endParaRPr>
          </a:p>
        </p:txBody>
      </p:sp>
      <p:sp>
        <p:nvSpPr>
          <p:cNvPr id="26" name="TextBox 25">
            <a:extLst>
              <a:ext uri="{FF2B5EF4-FFF2-40B4-BE49-F238E27FC236}">
                <a16:creationId xmlns:a16="http://schemas.microsoft.com/office/drawing/2014/main" id="{7F3E8D75-9024-63A1-706D-A1D54C1C7443}"/>
              </a:ext>
            </a:extLst>
          </p:cNvPr>
          <p:cNvSpPr txBox="1"/>
          <p:nvPr/>
        </p:nvSpPr>
        <p:spPr>
          <a:xfrm>
            <a:off x="9947812" y="3133087"/>
            <a:ext cx="594441" cy="52322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Proxima Nova Rg" panose="02000506030000020004" pitchFamily="50" charset="0"/>
              </a:rPr>
              <a:t>3</a:t>
            </a:r>
            <a:endParaRPr kumimoji="0" lang="en-US" sz="2800" b="0" i="0" u="none" strike="noStrike" kern="0" cap="none" spc="0" normalizeH="0" baseline="0" noProof="0" dirty="0">
              <a:ln>
                <a:noFill/>
              </a:ln>
              <a:solidFill>
                <a:prstClr val="white"/>
              </a:solidFill>
              <a:effectLst/>
              <a:uLnTx/>
              <a:uFillTx/>
              <a:latin typeface="Proxima Nova Rg" panose="02000506030000020004" pitchFamily="50" charset="0"/>
            </a:endParaRPr>
          </a:p>
        </p:txBody>
      </p:sp>
      <p:sp>
        <p:nvSpPr>
          <p:cNvPr id="27" name="Content Placeholder 2">
            <a:extLst>
              <a:ext uri="{FF2B5EF4-FFF2-40B4-BE49-F238E27FC236}">
                <a16:creationId xmlns:a16="http://schemas.microsoft.com/office/drawing/2014/main" id="{F205F797-9D90-639D-0D94-F305484621A3}"/>
              </a:ext>
            </a:extLst>
          </p:cNvPr>
          <p:cNvSpPr txBox="1">
            <a:spLocks/>
          </p:cNvSpPr>
          <p:nvPr/>
        </p:nvSpPr>
        <p:spPr>
          <a:xfrm>
            <a:off x="348363" y="3729699"/>
            <a:ext cx="3651621" cy="815942"/>
          </a:xfrm>
          <a:prstGeom prst="rect">
            <a:avLst/>
          </a:prstGeom>
        </p:spPr>
        <p:txBody>
          <a:bodyPr vert="horz" lIns="87918" tIns="43959" rIns="87918" bIns="43959" rtlCol="0">
            <a:noAutofit/>
          </a:bodyPr>
          <a:lstStyle>
            <a:lvl1pPr marL="439577" indent="-439577" algn="l" defTabSz="1172205" rtl="0" eaLnBrk="1" latinLnBrk="0" hangingPunct="1">
              <a:spcBef>
                <a:spcPts val="1539"/>
              </a:spcBef>
              <a:buClr>
                <a:schemeClr val="tx2"/>
              </a:buClr>
              <a:buSzPct val="125000"/>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52416" indent="-366314" algn="l" defTabSz="1172205" rtl="0" eaLnBrk="1" latinLnBrk="0" hangingPunct="1">
              <a:spcBef>
                <a:spcPts val="769"/>
              </a:spcBef>
              <a:buClr>
                <a:schemeClr val="tx2"/>
              </a:buClr>
              <a:buSzPct val="110000"/>
              <a:buFont typeface="Arial" panose="020B0604020202020204" pitchFamily="34" charset="0"/>
              <a:buChar char="•"/>
              <a:defRPr lang="en-US" sz="2933" kern="1200">
                <a:solidFill>
                  <a:schemeClr val="tx1"/>
                </a:solidFill>
                <a:latin typeface="Arial" panose="020B0604020202020204" pitchFamily="34" charset="0"/>
                <a:ea typeface="+mn-ea"/>
                <a:cs typeface="Arial" panose="020B0604020202020204" pitchFamily="34" charset="0"/>
              </a:defRPr>
            </a:lvl2pPr>
            <a:lvl3pPr marL="1540555" indent="-368349" algn="l" defTabSz="1172205" rtl="0" eaLnBrk="1" latinLnBrk="0" hangingPunct="1">
              <a:spcBef>
                <a:spcPts val="1025"/>
              </a:spcBef>
              <a:buClr>
                <a:schemeClr val="tx2"/>
              </a:buClr>
              <a:buFont typeface="Arial" panose="020B0604020202020204" pitchFamily="34" charset="0"/>
              <a:buChar char="−"/>
              <a:defRPr lang="en-US" sz="2667" kern="1200">
                <a:solidFill>
                  <a:schemeClr val="tx1"/>
                </a:solidFill>
                <a:latin typeface="Arial" panose="020B0604020202020204" pitchFamily="34" charset="0"/>
                <a:ea typeface="+mn-ea"/>
                <a:cs typeface="Arial" panose="020B0604020202020204" pitchFamily="34" charset="0"/>
              </a:defRPr>
            </a:lvl3pPr>
            <a:lvl4pPr marL="2051358" indent="-293051" algn="l" defTabSz="1172205" rtl="0" eaLnBrk="1" latinLnBrk="0" hangingPunct="1">
              <a:spcBef>
                <a:spcPts val="769"/>
              </a:spcBef>
              <a:buClr>
                <a:schemeClr val="tx2"/>
              </a:buClr>
              <a:buSzPct val="85000"/>
              <a:buFont typeface="Arial" panose="020B0604020202020204" pitchFamily="34" charset="0"/>
              <a:buChar char="&gt;"/>
              <a:defRPr lang="en-US" sz="2400" kern="1200">
                <a:solidFill>
                  <a:schemeClr val="tx1"/>
                </a:solidFill>
                <a:latin typeface="Arial" panose="020B0604020202020204" pitchFamily="34" charset="0"/>
                <a:ea typeface="+mn-ea"/>
                <a:cs typeface="Arial" panose="020B0604020202020204" pitchFamily="34" charset="0"/>
              </a:defRPr>
            </a:lvl4pPr>
            <a:lvl5pPr marL="2637461" indent="-293051" algn="l" defTabSz="1172205" rtl="0" eaLnBrk="1" latinLnBrk="0" hangingPunct="1">
              <a:spcBef>
                <a:spcPts val="385"/>
              </a:spcBef>
              <a:buClr>
                <a:schemeClr val="tx2"/>
              </a:buClr>
              <a:buFont typeface="Arial" panose="020B0604020202020204" pitchFamily="34" charset="0"/>
              <a:buChar char="»"/>
              <a:defRPr lang="en-US" sz="2133" kern="1200">
                <a:solidFill>
                  <a:schemeClr val="tx1"/>
                </a:solidFill>
                <a:latin typeface="Arial" panose="020B0604020202020204" pitchFamily="34" charset="0"/>
                <a:ea typeface="+mn-ea"/>
                <a:cs typeface="Arial" panose="020B0604020202020204" pitchFamily="34" charset="0"/>
              </a:defRPr>
            </a:lvl5pPr>
            <a:lvl6pPr marL="3223563"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809666"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395769"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4981870"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gn="ctr">
              <a:buNone/>
            </a:pPr>
            <a:r>
              <a:rPr lang="en-US" sz="2400" dirty="0">
                <a:latin typeface="Proxima Nova Rg" panose="02000506030000020004" pitchFamily="50" charset="0"/>
              </a:rPr>
              <a:t>New York State or a</a:t>
            </a:r>
            <a:br>
              <a:rPr lang="en-US" sz="2400" dirty="0">
                <a:latin typeface="Proxima Nova Rg" panose="02000506030000020004" pitchFamily="50" charset="0"/>
              </a:rPr>
            </a:br>
            <a:r>
              <a:rPr lang="en-US" sz="2400" dirty="0">
                <a:latin typeface="Proxima Nova Rg" panose="02000506030000020004" pitchFamily="50" charset="0"/>
              </a:rPr>
              <a:t>local government</a:t>
            </a:r>
            <a:endParaRPr lang="en-US" sz="2400" b="1" dirty="0">
              <a:solidFill>
                <a:schemeClr val="accent1"/>
              </a:solidFill>
              <a:latin typeface="Proxima Nova Rg" panose="02000506030000020004" pitchFamily="50" charset="0"/>
            </a:endParaRPr>
          </a:p>
        </p:txBody>
      </p:sp>
      <p:sp>
        <p:nvSpPr>
          <p:cNvPr id="28" name="Content Placeholder 2">
            <a:extLst>
              <a:ext uri="{FF2B5EF4-FFF2-40B4-BE49-F238E27FC236}">
                <a16:creationId xmlns:a16="http://schemas.microsoft.com/office/drawing/2014/main" id="{ECBDB4D6-92A1-8C2E-0C38-3882285A51AF}"/>
              </a:ext>
            </a:extLst>
          </p:cNvPr>
          <p:cNvSpPr txBox="1">
            <a:spLocks/>
          </p:cNvSpPr>
          <p:nvPr/>
        </p:nvSpPr>
        <p:spPr>
          <a:xfrm>
            <a:off x="4375522" y="3692762"/>
            <a:ext cx="3651620" cy="1175621"/>
          </a:xfrm>
          <a:prstGeom prst="rect">
            <a:avLst/>
          </a:prstGeom>
        </p:spPr>
        <p:txBody>
          <a:bodyPr vert="horz" lIns="87918" tIns="43959" rIns="87918" bIns="43959" rtlCol="0">
            <a:noAutofit/>
          </a:bodyPr>
          <a:lstStyle>
            <a:lvl1pPr marL="439577" indent="-439577" algn="l" defTabSz="1172205" rtl="0" eaLnBrk="1" latinLnBrk="0" hangingPunct="1">
              <a:spcBef>
                <a:spcPts val="1539"/>
              </a:spcBef>
              <a:buClr>
                <a:schemeClr val="tx2"/>
              </a:buClr>
              <a:buSzPct val="125000"/>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52416" indent="-366314" algn="l" defTabSz="1172205" rtl="0" eaLnBrk="1" latinLnBrk="0" hangingPunct="1">
              <a:spcBef>
                <a:spcPts val="769"/>
              </a:spcBef>
              <a:buClr>
                <a:schemeClr val="tx2"/>
              </a:buClr>
              <a:buSzPct val="110000"/>
              <a:buFont typeface="Arial" panose="020B0604020202020204" pitchFamily="34" charset="0"/>
              <a:buChar char="•"/>
              <a:defRPr lang="en-US" sz="2933" kern="1200">
                <a:solidFill>
                  <a:schemeClr val="tx1"/>
                </a:solidFill>
                <a:latin typeface="Arial" panose="020B0604020202020204" pitchFamily="34" charset="0"/>
                <a:ea typeface="+mn-ea"/>
                <a:cs typeface="Arial" panose="020B0604020202020204" pitchFamily="34" charset="0"/>
              </a:defRPr>
            </a:lvl2pPr>
            <a:lvl3pPr marL="1540555" indent="-368349" algn="l" defTabSz="1172205" rtl="0" eaLnBrk="1" latinLnBrk="0" hangingPunct="1">
              <a:spcBef>
                <a:spcPts val="1025"/>
              </a:spcBef>
              <a:buClr>
                <a:schemeClr val="tx2"/>
              </a:buClr>
              <a:buFont typeface="Arial" panose="020B0604020202020204" pitchFamily="34" charset="0"/>
              <a:buChar char="−"/>
              <a:defRPr lang="en-US" sz="2667" kern="1200">
                <a:solidFill>
                  <a:schemeClr val="tx1"/>
                </a:solidFill>
                <a:latin typeface="Arial" panose="020B0604020202020204" pitchFamily="34" charset="0"/>
                <a:ea typeface="+mn-ea"/>
                <a:cs typeface="Arial" panose="020B0604020202020204" pitchFamily="34" charset="0"/>
              </a:defRPr>
            </a:lvl3pPr>
            <a:lvl4pPr marL="2051358" indent="-293051" algn="l" defTabSz="1172205" rtl="0" eaLnBrk="1" latinLnBrk="0" hangingPunct="1">
              <a:spcBef>
                <a:spcPts val="769"/>
              </a:spcBef>
              <a:buClr>
                <a:schemeClr val="tx2"/>
              </a:buClr>
              <a:buSzPct val="85000"/>
              <a:buFont typeface="Arial" panose="020B0604020202020204" pitchFamily="34" charset="0"/>
              <a:buChar char="&gt;"/>
              <a:defRPr lang="en-US" sz="2400" kern="1200">
                <a:solidFill>
                  <a:schemeClr val="tx1"/>
                </a:solidFill>
                <a:latin typeface="Arial" panose="020B0604020202020204" pitchFamily="34" charset="0"/>
                <a:ea typeface="+mn-ea"/>
                <a:cs typeface="Arial" panose="020B0604020202020204" pitchFamily="34" charset="0"/>
              </a:defRPr>
            </a:lvl4pPr>
            <a:lvl5pPr marL="2637461" indent="-293051" algn="l" defTabSz="1172205" rtl="0" eaLnBrk="1" latinLnBrk="0" hangingPunct="1">
              <a:spcBef>
                <a:spcPts val="385"/>
              </a:spcBef>
              <a:buClr>
                <a:schemeClr val="tx2"/>
              </a:buClr>
              <a:buFont typeface="Arial" panose="020B0604020202020204" pitchFamily="34" charset="0"/>
              <a:buChar char="»"/>
              <a:defRPr lang="en-US" sz="2133" kern="1200">
                <a:solidFill>
                  <a:schemeClr val="tx1"/>
                </a:solidFill>
                <a:latin typeface="Arial" panose="020B0604020202020204" pitchFamily="34" charset="0"/>
                <a:ea typeface="+mn-ea"/>
                <a:cs typeface="Arial" panose="020B0604020202020204" pitchFamily="34" charset="0"/>
              </a:defRPr>
            </a:lvl5pPr>
            <a:lvl6pPr marL="3223563"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809666"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395769"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4981870"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gn="ctr">
              <a:buNone/>
            </a:pPr>
            <a:r>
              <a:rPr lang="en-US" sz="2400" dirty="0">
                <a:latin typeface="Proxima Nova Rg" panose="02000506030000020004" pitchFamily="50" charset="0"/>
              </a:rPr>
              <a:t>The federal</a:t>
            </a:r>
            <a:br>
              <a:rPr lang="en-US" sz="2400" dirty="0">
                <a:latin typeface="Proxima Nova Rg" panose="02000506030000020004" pitchFamily="50" charset="0"/>
              </a:rPr>
            </a:br>
            <a:r>
              <a:rPr lang="en-US" sz="2400" dirty="0">
                <a:latin typeface="Proxima Nova Rg" panose="02000506030000020004" pitchFamily="50" charset="0"/>
              </a:rPr>
              <a:t>government, including Social Security benefits</a:t>
            </a:r>
            <a:endParaRPr lang="en-US" sz="2400" b="1" dirty="0">
              <a:solidFill>
                <a:schemeClr val="accent1"/>
              </a:solidFill>
              <a:latin typeface="Proxima Nova Rg" panose="02000506030000020004" pitchFamily="50" charset="0"/>
            </a:endParaRPr>
          </a:p>
        </p:txBody>
      </p:sp>
      <p:sp>
        <p:nvSpPr>
          <p:cNvPr id="29" name="Content Placeholder 2">
            <a:extLst>
              <a:ext uri="{FF2B5EF4-FFF2-40B4-BE49-F238E27FC236}">
                <a16:creationId xmlns:a16="http://schemas.microsoft.com/office/drawing/2014/main" id="{71B137E1-BB6F-EC1F-809A-13F2B5D20356}"/>
              </a:ext>
            </a:extLst>
          </p:cNvPr>
          <p:cNvSpPr txBox="1">
            <a:spLocks/>
          </p:cNvSpPr>
          <p:nvPr/>
        </p:nvSpPr>
        <p:spPr>
          <a:xfrm>
            <a:off x="8361733" y="3751687"/>
            <a:ext cx="3651621" cy="895923"/>
          </a:xfrm>
          <a:prstGeom prst="rect">
            <a:avLst/>
          </a:prstGeom>
        </p:spPr>
        <p:txBody>
          <a:bodyPr vert="horz" lIns="87918" tIns="43959" rIns="87918" bIns="43959" rtlCol="0">
            <a:noAutofit/>
          </a:bodyPr>
          <a:lstStyle>
            <a:lvl1pPr marL="439577" indent="-439577" algn="l" defTabSz="1172205" rtl="0" eaLnBrk="1" latinLnBrk="0" hangingPunct="1">
              <a:spcBef>
                <a:spcPts val="1539"/>
              </a:spcBef>
              <a:buClr>
                <a:schemeClr val="tx2"/>
              </a:buClr>
              <a:buSzPct val="125000"/>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52416" indent="-366314" algn="l" defTabSz="1172205" rtl="0" eaLnBrk="1" latinLnBrk="0" hangingPunct="1">
              <a:spcBef>
                <a:spcPts val="769"/>
              </a:spcBef>
              <a:buClr>
                <a:schemeClr val="tx2"/>
              </a:buClr>
              <a:buSzPct val="110000"/>
              <a:buFont typeface="Arial" panose="020B0604020202020204" pitchFamily="34" charset="0"/>
              <a:buChar char="•"/>
              <a:defRPr lang="en-US" sz="2933" kern="1200">
                <a:solidFill>
                  <a:schemeClr val="tx1"/>
                </a:solidFill>
                <a:latin typeface="Arial" panose="020B0604020202020204" pitchFamily="34" charset="0"/>
                <a:ea typeface="+mn-ea"/>
                <a:cs typeface="Arial" panose="020B0604020202020204" pitchFamily="34" charset="0"/>
              </a:defRPr>
            </a:lvl2pPr>
            <a:lvl3pPr marL="1540555" indent="-368349" algn="l" defTabSz="1172205" rtl="0" eaLnBrk="1" latinLnBrk="0" hangingPunct="1">
              <a:spcBef>
                <a:spcPts val="1025"/>
              </a:spcBef>
              <a:buClr>
                <a:schemeClr val="tx2"/>
              </a:buClr>
              <a:buFont typeface="Arial" panose="020B0604020202020204" pitchFamily="34" charset="0"/>
              <a:buChar char="−"/>
              <a:defRPr lang="en-US" sz="2667" kern="1200">
                <a:solidFill>
                  <a:schemeClr val="tx1"/>
                </a:solidFill>
                <a:latin typeface="Arial" panose="020B0604020202020204" pitchFamily="34" charset="0"/>
                <a:ea typeface="+mn-ea"/>
                <a:cs typeface="Arial" panose="020B0604020202020204" pitchFamily="34" charset="0"/>
              </a:defRPr>
            </a:lvl3pPr>
            <a:lvl4pPr marL="2051358" indent="-293051" algn="l" defTabSz="1172205" rtl="0" eaLnBrk="1" latinLnBrk="0" hangingPunct="1">
              <a:spcBef>
                <a:spcPts val="769"/>
              </a:spcBef>
              <a:buClr>
                <a:schemeClr val="tx2"/>
              </a:buClr>
              <a:buSzPct val="85000"/>
              <a:buFont typeface="Arial" panose="020B0604020202020204" pitchFamily="34" charset="0"/>
              <a:buChar char="&gt;"/>
              <a:defRPr lang="en-US" sz="2400" kern="1200">
                <a:solidFill>
                  <a:schemeClr val="tx1"/>
                </a:solidFill>
                <a:latin typeface="Arial" panose="020B0604020202020204" pitchFamily="34" charset="0"/>
                <a:ea typeface="+mn-ea"/>
                <a:cs typeface="Arial" panose="020B0604020202020204" pitchFamily="34" charset="0"/>
              </a:defRPr>
            </a:lvl4pPr>
            <a:lvl5pPr marL="2637461" indent="-293051" algn="l" defTabSz="1172205" rtl="0" eaLnBrk="1" latinLnBrk="0" hangingPunct="1">
              <a:spcBef>
                <a:spcPts val="385"/>
              </a:spcBef>
              <a:buClr>
                <a:schemeClr val="tx2"/>
              </a:buClr>
              <a:buFont typeface="Arial" panose="020B0604020202020204" pitchFamily="34" charset="0"/>
              <a:buChar char="»"/>
              <a:defRPr lang="en-US" sz="2133" kern="1200">
                <a:solidFill>
                  <a:schemeClr val="tx1"/>
                </a:solidFill>
                <a:latin typeface="Arial" panose="020B0604020202020204" pitchFamily="34" charset="0"/>
                <a:ea typeface="+mn-ea"/>
                <a:cs typeface="Arial" panose="020B0604020202020204" pitchFamily="34" charset="0"/>
              </a:defRPr>
            </a:lvl5pPr>
            <a:lvl6pPr marL="3223563"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809666"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395769"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4981870"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lgn="ctr">
              <a:buNone/>
            </a:pPr>
            <a:r>
              <a:rPr lang="en-US" sz="2400" dirty="0">
                <a:latin typeface="Proxima Nova Rg" panose="02000506030000020004" pitchFamily="50" charset="0"/>
              </a:rPr>
              <a:t>Certain public</a:t>
            </a:r>
            <a:br>
              <a:rPr lang="en-US" sz="2400" dirty="0">
                <a:latin typeface="Proxima Nova Rg" panose="02000506030000020004" pitchFamily="50" charset="0"/>
              </a:rPr>
            </a:br>
            <a:r>
              <a:rPr lang="en-US" sz="2400" dirty="0">
                <a:latin typeface="Proxima Nova Rg" panose="02000506030000020004" pitchFamily="50" charset="0"/>
              </a:rPr>
              <a:t>authorities</a:t>
            </a:r>
            <a:endParaRPr lang="en-US" sz="2400" b="1" dirty="0">
              <a:solidFill>
                <a:schemeClr val="accent1"/>
              </a:solidFill>
              <a:latin typeface="Proxima Nova Rg" panose="02000506030000020004" pitchFamily="50" charset="0"/>
            </a:endParaRPr>
          </a:p>
        </p:txBody>
      </p:sp>
    </p:spTree>
    <p:extLst>
      <p:ext uri="{BB962C8B-B14F-4D97-AF65-F5344CB8AC3E}">
        <p14:creationId xmlns:p14="http://schemas.microsoft.com/office/powerpoint/2010/main" val="1230588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590F9-7FC2-9D4C-3218-7738115E6BFD}"/>
              </a:ext>
            </a:extLst>
          </p:cNvPr>
          <p:cNvSpPr>
            <a:spLocks noGrp="1"/>
          </p:cNvSpPr>
          <p:nvPr>
            <p:ph type="title"/>
          </p:nvPr>
        </p:nvSpPr>
        <p:spPr/>
        <p:txBody>
          <a:bodyPr/>
          <a:lstStyle/>
          <a:p>
            <a:r>
              <a:rPr lang="en-US" dirty="0"/>
              <a:t>Pension and Annuity Income Exclusion</a:t>
            </a:r>
          </a:p>
        </p:txBody>
      </p:sp>
      <p:sp>
        <p:nvSpPr>
          <p:cNvPr id="4" name="Text Placeholder 3">
            <a:extLst>
              <a:ext uri="{FF2B5EF4-FFF2-40B4-BE49-F238E27FC236}">
                <a16:creationId xmlns:a16="http://schemas.microsoft.com/office/drawing/2014/main" id="{74B0E67B-6502-918F-8DF9-2C297123FF18}"/>
              </a:ext>
            </a:extLst>
          </p:cNvPr>
          <p:cNvSpPr>
            <a:spLocks noGrp="1"/>
          </p:cNvSpPr>
          <p:nvPr>
            <p:ph type="body" sz="quarter" idx="12"/>
          </p:nvPr>
        </p:nvSpPr>
        <p:spPr>
          <a:xfrm>
            <a:off x="723901" y="2031103"/>
            <a:ext cx="9083040" cy="3222981"/>
          </a:xfrm>
        </p:spPr>
        <p:txBody>
          <a:bodyPr/>
          <a:lstStyle/>
          <a:p>
            <a:r>
              <a:rPr lang="en-US" dirty="0"/>
              <a:t>If a taxpayer is over the age of 59 ½ or turns 59 ½ during the tax year, they may qualify for a pension and annuity exclusion of up to </a:t>
            </a:r>
            <a:r>
              <a:rPr lang="en-US" b="1" dirty="0">
                <a:solidFill>
                  <a:srgbClr val="006666"/>
                </a:solidFill>
              </a:rPr>
              <a:t>$20,000</a:t>
            </a:r>
            <a:r>
              <a:rPr lang="en-US" dirty="0"/>
              <a:t>.</a:t>
            </a:r>
          </a:p>
          <a:p>
            <a:r>
              <a:rPr lang="en-US" dirty="0"/>
              <a:t>If a taxpayer became age 59 ½ during the tax year, the exclusion is allowed only for the amount of pension income received on or after they became 59 ½.</a:t>
            </a:r>
          </a:p>
          <a:p>
            <a:r>
              <a:rPr lang="en-US" dirty="0"/>
              <a:t>In order to subtract the pension and annuity income, it </a:t>
            </a:r>
            <a:r>
              <a:rPr lang="en-US" b="1" dirty="0">
                <a:solidFill>
                  <a:srgbClr val="006666"/>
                </a:solidFill>
              </a:rPr>
              <a:t>must</a:t>
            </a:r>
            <a:r>
              <a:rPr lang="en-US" dirty="0"/>
              <a:t> be reported as income on the New York State return. </a:t>
            </a:r>
          </a:p>
          <a:p>
            <a:endParaRPr lang="en-US" dirty="0"/>
          </a:p>
        </p:txBody>
      </p:sp>
      <p:sp>
        <p:nvSpPr>
          <p:cNvPr id="5" name="Text Placeholder 2">
            <a:extLst>
              <a:ext uri="{FF2B5EF4-FFF2-40B4-BE49-F238E27FC236}">
                <a16:creationId xmlns:a16="http://schemas.microsoft.com/office/drawing/2014/main" id="{6A6006E5-7682-3C59-F4DA-07CBBEF5FE95}"/>
              </a:ext>
            </a:extLst>
          </p:cNvPr>
          <p:cNvSpPr txBox="1">
            <a:spLocks/>
          </p:cNvSpPr>
          <p:nvPr/>
        </p:nvSpPr>
        <p:spPr>
          <a:xfrm>
            <a:off x="617693" y="1463372"/>
            <a:ext cx="9248632" cy="645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0B5D66"/>
                </a:solidFill>
                <a:latin typeface="Proxima Nova Rg" panose="02000506030000020004" pitchFamily="50" charset="0"/>
                <a:cs typeface="Arial" panose="020B0604020202020204" pitchFamily="34" charset="0"/>
              </a:rPr>
              <a:t>For pension income that is taxable to New York: </a:t>
            </a:r>
          </a:p>
          <a:p>
            <a:endParaRPr lang="en-US" dirty="0"/>
          </a:p>
        </p:txBody>
      </p:sp>
      <p:sp>
        <p:nvSpPr>
          <p:cNvPr id="8" name="Text Placeholder 7">
            <a:extLst>
              <a:ext uri="{FF2B5EF4-FFF2-40B4-BE49-F238E27FC236}">
                <a16:creationId xmlns:a16="http://schemas.microsoft.com/office/drawing/2014/main" id="{21AD3D8D-F836-0155-A5DA-CBD9B6CDA7D2}"/>
              </a:ext>
            </a:extLst>
          </p:cNvPr>
          <p:cNvSpPr txBox="1">
            <a:spLocks/>
          </p:cNvSpPr>
          <p:nvPr/>
        </p:nvSpPr>
        <p:spPr>
          <a:xfrm>
            <a:off x="481014" y="1785939"/>
            <a:ext cx="10301452" cy="6065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800"/>
              </a:spcBef>
              <a:spcAft>
                <a:spcPts val="800"/>
              </a:spcAft>
            </a:pPr>
            <a:endParaRPr lang="en-US" dirty="0"/>
          </a:p>
        </p:txBody>
      </p:sp>
    </p:spTree>
    <p:extLst>
      <p:ext uri="{BB962C8B-B14F-4D97-AF65-F5344CB8AC3E}">
        <p14:creationId xmlns:p14="http://schemas.microsoft.com/office/powerpoint/2010/main" val="2547621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D6E7A-2730-F74F-FA30-40CD6A2D2D9C}"/>
              </a:ext>
            </a:extLst>
          </p:cNvPr>
          <p:cNvSpPr>
            <a:spLocks noGrp="1"/>
          </p:cNvSpPr>
          <p:nvPr>
            <p:ph type="title"/>
          </p:nvPr>
        </p:nvSpPr>
        <p:spPr/>
        <p:txBody>
          <a:bodyPr/>
          <a:lstStyle/>
          <a:p>
            <a:r>
              <a:rPr lang="en-US" dirty="0"/>
              <a:t>Pension and Annuity Income Exclusion</a:t>
            </a:r>
          </a:p>
        </p:txBody>
      </p:sp>
      <p:sp>
        <p:nvSpPr>
          <p:cNvPr id="5" name="Text Placeholder 2">
            <a:extLst>
              <a:ext uri="{FF2B5EF4-FFF2-40B4-BE49-F238E27FC236}">
                <a16:creationId xmlns:a16="http://schemas.microsoft.com/office/drawing/2014/main" id="{A19D5052-3937-3C27-C43D-FD84DAE4A3C3}"/>
              </a:ext>
            </a:extLst>
          </p:cNvPr>
          <p:cNvSpPr txBox="1">
            <a:spLocks/>
          </p:cNvSpPr>
          <p:nvPr/>
        </p:nvSpPr>
        <p:spPr>
          <a:xfrm>
            <a:off x="617692" y="1783233"/>
            <a:ext cx="8649347" cy="5030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0B5D66"/>
                </a:solidFill>
                <a:latin typeface="Proxima Nova Rg" panose="02000506030000020004" pitchFamily="50" charset="0"/>
                <a:cs typeface="Arial" panose="020B0604020202020204" pitchFamily="34" charset="0"/>
              </a:rPr>
              <a:t>For pension income that is taxable to New York: </a:t>
            </a:r>
          </a:p>
          <a:p>
            <a:endParaRPr lang="en-US" dirty="0"/>
          </a:p>
        </p:txBody>
      </p:sp>
      <p:sp>
        <p:nvSpPr>
          <p:cNvPr id="6" name="Text Placeholder 7">
            <a:extLst>
              <a:ext uri="{FF2B5EF4-FFF2-40B4-BE49-F238E27FC236}">
                <a16:creationId xmlns:a16="http://schemas.microsoft.com/office/drawing/2014/main" id="{4F7720E5-83C0-1273-ABF8-CFEE68B02D01}"/>
              </a:ext>
            </a:extLst>
          </p:cNvPr>
          <p:cNvSpPr txBox="1">
            <a:spLocks/>
          </p:cNvSpPr>
          <p:nvPr/>
        </p:nvSpPr>
        <p:spPr>
          <a:xfrm>
            <a:off x="723901" y="2437449"/>
            <a:ext cx="9940289" cy="2817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800"/>
              </a:spcBef>
              <a:spcAft>
                <a:spcPts val="800"/>
              </a:spcAft>
              <a:buClr>
                <a:srgbClr val="65999E"/>
              </a:buClr>
              <a:buSzPct val="90000"/>
            </a:pPr>
            <a:r>
              <a:rPr lang="en-US" sz="2400" dirty="0">
                <a:latin typeface="Proxima Nova Rg" panose="02000506030000020004" charset="0"/>
              </a:rPr>
              <a:t>Married taxpayers who both receive pension income are </a:t>
            </a:r>
            <a:r>
              <a:rPr lang="en-US" sz="2400" b="1" dirty="0">
                <a:solidFill>
                  <a:srgbClr val="0B5D66"/>
                </a:solidFill>
                <a:latin typeface="Proxima Nova Rg" panose="02000506030000020004" charset="0"/>
              </a:rPr>
              <a:t>each</a:t>
            </a:r>
            <a:r>
              <a:rPr lang="en-US" sz="2400" dirty="0">
                <a:latin typeface="Proxima Nova Rg" panose="02000506030000020004" charset="0"/>
              </a:rPr>
              <a:t> entitled to a maximum </a:t>
            </a:r>
            <a:r>
              <a:rPr lang="en-US" sz="2400" b="1" dirty="0">
                <a:solidFill>
                  <a:srgbClr val="0B5D66"/>
                </a:solidFill>
                <a:latin typeface="Proxima Nova Rg" panose="02000506030000020004" charset="0"/>
              </a:rPr>
              <a:t>exclusion of $20,000</a:t>
            </a:r>
            <a:r>
              <a:rPr lang="en-US" sz="2400" dirty="0">
                <a:latin typeface="Proxima Nova Rg" panose="02000506030000020004" charset="0"/>
              </a:rPr>
              <a:t>. </a:t>
            </a:r>
          </a:p>
          <a:p>
            <a:pPr lvl="1">
              <a:spcBef>
                <a:spcPts val="800"/>
              </a:spcBef>
              <a:spcAft>
                <a:spcPts val="800"/>
              </a:spcAft>
              <a:buClr>
                <a:srgbClr val="65999E"/>
              </a:buClr>
              <a:buSzPct val="90000"/>
            </a:pPr>
            <a:r>
              <a:rPr lang="en-US" sz="2000" b="1" dirty="0">
                <a:solidFill>
                  <a:srgbClr val="0B5D66"/>
                </a:solidFill>
                <a:latin typeface="Proxima Nova Rg" panose="02000506030000020004" charset="0"/>
              </a:rPr>
              <a:t>Note</a:t>
            </a:r>
            <a:r>
              <a:rPr lang="en-US" sz="2000" dirty="0">
                <a:latin typeface="Proxima Nova Rg" panose="02000506030000020004" charset="0"/>
              </a:rPr>
              <a:t>: taxpayers cannot claim any unused portion of the spouse’s exclusion. </a:t>
            </a:r>
          </a:p>
          <a:p>
            <a:pPr>
              <a:spcBef>
                <a:spcPts val="800"/>
              </a:spcBef>
              <a:spcAft>
                <a:spcPts val="800"/>
              </a:spcAft>
              <a:buClr>
                <a:srgbClr val="65999E"/>
              </a:buClr>
              <a:buSzPct val="90000"/>
            </a:pPr>
            <a:r>
              <a:rPr lang="en-US" sz="2400" dirty="0">
                <a:latin typeface="Proxima Nova Rg" panose="02000506030000020004" charset="0"/>
              </a:rPr>
              <a:t>Taxpayers who receive their own pension income and a deceased spouse’s pension income, are entitled to a maximum exclusion of </a:t>
            </a:r>
            <a:r>
              <a:rPr lang="en-US" sz="2400" b="1" dirty="0">
                <a:solidFill>
                  <a:srgbClr val="0B5D66"/>
                </a:solidFill>
                <a:latin typeface="Proxima Nova Rg" panose="02000506030000020004" charset="0"/>
              </a:rPr>
              <a:t>$20,000 </a:t>
            </a:r>
            <a:r>
              <a:rPr lang="en-US" sz="2400" dirty="0">
                <a:latin typeface="Proxima Nova Rg" panose="02000506030000020004" charset="0"/>
              </a:rPr>
              <a:t>each year. </a:t>
            </a:r>
          </a:p>
          <a:p>
            <a:pPr>
              <a:spcBef>
                <a:spcPts val="800"/>
              </a:spcBef>
              <a:spcAft>
                <a:spcPts val="800"/>
              </a:spcAft>
            </a:pPr>
            <a:endParaRPr lang="en-US" sz="2400" dirty="0">
              <a:latin typeface="Proxima Nova Rg" panose="02000506030000020004" charset="0"/>
            </a:endParaRPr>
          </a:p>
        </p:txBody>
      </p:sp>
    </p:spTree>
    <p:extLst>
      <p:ext uri="{BB962C8B-B14F-4D97-AF65-F5344CB8AC3E}">
        <p14:creationId xmlns:p14="http://schemas.microsoft.com/office/powerpoint/2010/main" val="4180117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6F8-D3BA-CA5B-9E0B-E6F82D1754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D7425F-8039-77D0-D64E-3C3C05E319C1}"/>
              </a:ext>
            </a:extLst>
          </p:cNvPr>
          <p:cNvSpPr>
            <a:spLocks noGrp="1"/>
          </p:cNvSpPr>
          <p:nvPr>
            <p:ph type="title"/>
          </p:nvPr>
        </p:nvSpPr>
        <p:spPr/>
        <p:txBody>
          <a:bodyPr/>
          <a:lstStyle/>
          <a:p>
            <a:r>
              <a:rPr lang="en-US" dirty="0"/>
              <a:t>Online Services Changes</a:t>
            </a:r>
            <a:endParaRPr lang="en-US" sz="2200" dirty="0"/>
          </a:p>
        </p:txBody>
      </p:sp>
      <p:sp>
        <p:nvSpPr>
          <p:cNvPr id="4" name="Text Placeholder 3">
            <a:extLst>
              <a:ext uri="{FF2B5EF4-FFF2-40B4-BE49-F238E27FC236}">
                <a16:creationId xmlns:a16="http://schemas.microsoft.com/office/drawing/2014/main" id="{03AACBE5-4B00-1661-02C8-B4732462FF67}"/>
              </a:ext>
            </a:extLst>
          </p:cNvPr>
          <p:cNvSpPr>
            <a:spLocks noGrp="1"/>
          </p:cNvSpPr>
          <p:nvPr>
            <p:ph type="body" sz="quarter" idx="12"/>
          </p:nvPr>
        </p:nvSpPr>
        <p:spPr>
          <a:xfrm>
            <a:off x="617693" y="1829079"/>
            <a:ext cx="6163406" cy="3035998"/>
          </a:xfrm>
        </p:spPr>
        <p:txBody>
          <a:bodyPr/>
          <a:lstStyle/>
          <a:p>
            <a:r>
              <a:rPr lang="en-US" dirty="0"/>
              <a:t>creating an Online Services account </a:t>
            </a:r>
          </a:p>
          <a:p>
            <a:r>
              <a:rPr lang="en-US" dirty="0"/>
              <a:t>finding a forgotten username or password  </a:t>
            </a:r>
          </a:p>
          <a:p>
            <a:r>
              <a:rPr lang="en-US" dirty="0"/>
              <a:t>logging into Online Services accounts with NY.gov</a:t>
            </a:r>
          </a:p>
          <a:p>
            <a:r>
              <a:rPr lang="en-US" dirty="0"/>
              <a:t>reviewing account information, such as messages, documents, filings, and bills</a:t>
            </a:r>
          </a:p>
          <a:p>
            <a:r>
              <a:rPr lang="en-US" dirty="0"/>
              <a:t>navigating within an account </a:t>
            </a:r>
          </a:p>
          <a:p>
            <a:endParaRPr lang="en-US" dirty="0"/>
          </a:p>
        </p:txBody>
      </p:sp>
      <p:sp>
        <p:nvSpPr>
          <p:cNvPr id="3" name="Text Placeholder 2">
            <a:extLst>
              <a:ext uri="{FF2B5EF4-FFF2-40B4-BE49-F238E27FC236}">
                <a16:creationId xmlns:a16="http://schemas.microsoft.com/office/drawing/2014/main" id="{093AF512-9870-7D7A-FABD-04BB51E085E6}"/>
              </a:ext>
            </a:extLst>
          </p:cNvPr>
          <p:cNvSpPr>
            <a:spLocks noGrp="1"/>
          </p:cNvSpPr>
          <p:nvPr>
            <p:ph type="body" sz="quarter" idx="11"/>
          </p:nvPr>
        </p:nvSpPr>
        <p:spPr>
          <a:xfrm>
            <a:off x="617693" y="1292663"/>
            <a:ext cx="6973732" cy="503021"/>
          </a:xfrm>
        </p:spPr>
        <p:txBody>
          <a:bodyPr/>
          <a:lstStyle/>
          <a:p>
            <a:r>
              <a:rPr lang="en-US" dirty="0"/>
              <a:t>Changes will improve </a:t>
            </a:r>
            <a:r>
              <a:rPr lang="en-US" sz="2400" dirty="0"/>
              <a:t>everyone’s</a:t>
            </a:r>
            <a:r>
              <a:rPr lang="en-US" dirty="0"/>
              <a:t> experience: </a:t>
            </a:r>
          </a:p>
        </p:txBody>
      </p:sp>
      <p:pic>
        <p:nvPicPr>
          <p:cNvPr id="10" name="Picture 9" descr="A picture containing text, wall, indoor, table&#10;&#10;AI-generated content may be incorrect.">
            <a:extLst>
              <a:ext uri="{FF2B5EF4-FFF2-40B4-BE49-F238E27FC236}">
                <a16:creationId xmlns:a16="http://schemas.microsoft.com/office/drawing/2014/main" id="{309CEC59-A3C2-6444-7FEF-59BB873DFB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91425" y="676273"/>
            <a:ext cx="4608227" cy="5635169"/>
          </a:xfrm>
          <a:prstGeom prst="rect">
            <a:avLst/>
          </a:prstGeom>
        </p:spPr>
      </p:pic>
      <p:sp>
        <p:nvSpPr>
          <p:cNvPr id="15" name="Freeform: Shape 14">
            <a:extLst>
              <a:ext uri="{FF2B5EF4-FFF2-40B4-BE49-F238E27FC236}">
                <a16:creationId xmlns:a16="http://schemas.microsoft.com/office/drawing/2014/main" id="{104D5D35-2BF4-BF7F-1FFD-B7DB47C1680E}"/>
              </a:ext>
            </a:extLst>
          </p:cNvPr>
          <p:cNvSpPr/>
          <p:nvPr/>
        </p:nvSpPr>
        <p:spPr>
          <a:xfrm>
            <a:off x="0" y="5511634"/>
            <a:ext cx="6299593" cy="546752"/>
          </a:xfrm>
          <a:custGeom>
            <a:avLst/>
            <a:gdLst>
              <a:gd name="connsiteX0" fmla="*/ 0 w 6299593"/>
              <a:gd name="connsiteY0" fmla="*/ 0 h 546752"/>
              <a:gd name="connsiteX1" fmla="*/ 6026217 w 6299593"/>
              <a:gd name="connsiteY1" fmla="*/ 0 h 546752"/>
              <a:gd name="connsiteX2" fmla="*/ 6299593 w 6299593"/>
              <a:gd name="connsiteY2" fmla="*/ 273376 h 546752"/>
              <a:gd name="connsiteX3" fmla="*/ 6299592 w 6299593"/>
              <a:gd name="connsiteY3" fmla="*/ 273376 h 546752"/>
              <a:gd name="connsiteX4" fmla="*/ 6026216 w 6299593"/>
              <a:gd name="connsiteY4" fmla="*/ 546752 h 546752"/>
              <a:gd name="connsiteX5" fmla="*/ 0 w 6299593"/>
              <a:gd name="connsiteY5" fmla="*/ 546751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9593" h="546752">
                <a:moveTo>
                  <a:pt x="0" y="0"/>
                </a:moveTo>
                <a:lnTo>
                  <a:pt x="6026217" y="0"/>
                </a:lnTo>
                <a:cubicBezTo>
                  <a:pt x="6177198" y="0"/>
                  <a:pt x="6299593" y="122395"/>
                  <a:pt x="6299593" y="273376"/>
                </a:cubicBezTo>
                <a:lnTo>
                  <a:pt x="6299592" y="273376"/>
                </a:lnTo>
                <a:cubicBezTo>
                  <a:pt x="6299592" y="424357"/>
                  <a:pt x="6177197" y="546752"/>
                  <a:pt x="6026216" y="546752"/>
                </a:cubicBezTo>
                <a:lnTo>
                  <a:pt x="0" y="54675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7620513F-8CD2-17A1-B527-925ABC0FB72E}"/>
              </a:ext>
            </a:extLst>
          </p:cNvPr>
          <p:cNvSpPr txBox="1"/>
          <p:nvPr/>
        </p:nvSpPr>
        <p:spPr>
          <a:xfrm>
            <a:off x="782017" y="5591298"/>
            <a:ext cx="5679663"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online-changes</a:t>
            </a:r>
            <a:r>
              <a:rPr lang="en-US" sz="2000" dirty="0">
                <a:latin typeface="Proxima Nova Rg" panose="02000506030000020004" pitchFamily="50" charset="0"/>
              </a:rPr>
              <a:t>)  </a:t>
            </a:r>
          </a:p>
        </p:txBody>
      </p:sp>
      <p:pic>
        <p:nvPicPr>
          <p:cNvPr id="7" name="Picture 6" descr="Graphical user interface, text, application, chat or text message&#10;&#10;AI-generated content may be incorrect.">
            <a:extLst>
              <a:ext uri="{FF2B5EF4-FFF2-40B4-BE49-F238E27FC236}">
                <a16:creationId xmlns:a16="http://schemas.microsoft.com/office/drawing/2014/main" id="{398958AD-1DB8-9FC6-0F88-3A42A2138D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05895" y="1075499"/>
            <a:ext cx="3786106" cy="4023470"/>
          </a:xfrm>
          <a:prstGeom prst="rect">
            <a:avLst/>
          </a:prstGeom>
        </p:spPr>
      </p:pic>
      <p:pic>
        <p:nvPicPr>
          <p:cNvPr id="11" name="Graphic 10">
            <a:extLst>
              <a:ext uri="{FF2B5EF4-FFF2-40B4-BE49-F238E27FC236}">
                <a16:creationId xmlns:a16="http://schemas.microsoft.com/office/drawing/2014/main" id="{06A20C71-D154-61FB-EAD9-45892365CC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6881" y="5519727"/>
            <a:ext cx="629615" cy="629615"/>
          </a:xfrm>
          <a:prstGeom prst="rect">
            <a:avLst/>
          </a:prstGeom>
        </p:spPr>
      </p:pic>
      <p:sp>
        <p:nvSpPr>
          <p:cNvPr id="14" name="Rectangle: Rounded Corners 13">
            <a:extLst>
              <a:ext uri="{FF2B5EF4-FFF2-40B4-BE49-F238E27FC236}">
                <a16:creationId xmlns:a16="http://schemas.microsoft.com/office/drawing/2014/main" id="{3B8723EE-B5EE-3C3F-2728-F82977718A53}"/>
              </a:ext>
            </a:extLst>
          </p:cNvPr>
          <p:cNvSpPr/>
          <p:nvPr/>
        </p:nvSpPr>
        <p:spPr>
          <a:xfrm>
            <a:off x="8481548" y="2004353"/>
            <a:ext cx="1236884" cy="248169"/>
          </a:xfrm>
          <a:prstGeom prst="roundRect">
            <a:avLst>
              <a:gd name="adj" fmla="val 50000"/>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Tree>
    <p:extLst>
      <p:ext uri="{BB962C8B-B14F-4D97-AF65-F5344CB8AC3E}">
        <p14:creationId xmlns:p14="http://schemas.microsoft.com/office/powerpoint/2010/main" val="1537085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E0C5F-474C-6DB4-EA0E-13343EA972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D6E3C7-D9C8-A77E-940C-408D68A9D14D}"/>
              </a:ext>
            </a:extLst>
          </p:cNvPr>
          <p:cNvSpPr>
            <a:spLocks noGrp="1"/>
          </p:cNvSpPr>
          <p:nvPr>
            <p:ph type="title"/>
          </p:nvPr>
        </p:nvSpPr>
        <p:spPr/>
        <p:txBody>
          <a:bodyPr/>
          <a:lstStyle/>
          <a:p>
            <a:r>
              <a:rPr lang="en-US" sz="2800" dirty="0"/>
              <a:t>Supplemental Retirement Plans for Public Employees</a:t>
            </a:r>
            <a:endParaRPr lang="en-US" sz="2000" b="0" i="1" dirty="0"/>
          </a:p>
        </p:txBody>
      </p:sp>
      <p:sp>
        <p:nvSpPr>
          <p:cNvPr id="4" name="Text Placeholder 3">
            <a:extLst>
              <a:ext uri="{FF2B5EF4-FFF2-40B4-BE49-F238E27FC236}">
                <a16:creationId xmlns:a16="http://schemas.microsoft.com/office/drawing/2014/main" id="{069A65E1-677F-929F-5A1B-F0B9C5BBE81E}"/>
              </a:ext>
            </a:extLst>
          </p:cNvPr>
          <p:cNvSpPr>
            <a:spLocks noGrp="1"/>
          </p:cNvSpPr>
          <p:nvPr>
            <p:ph type="body" sz="quarter" idx="12"/>
          </p:nvPr>
        </p:nvSpPr>
        <p:spPr>
          <a:xfrm>
            <a:off x="723902" y="1468440"/>
            <a:ext cx="5256944" cy="3099782"/>
          </a:xfrm>
        </p:spPr>
        <p:txBody>
          <a:bodyPr/>
          <a:lstStyle/>
          <a:p>
            <a:pPr>
              <a:spcBef>
                <a:spcPts val="800"/>
              </a:spcBef>
              <a:spcAft>
                <a:spcPts val="800"/>
              </a:spcAft>
            </a:pPr>
            <a:r>
              <a:rPr lang="en-US" spc="-50" dirty="0"/>
              <a:t>Deferred compensation plans are not public pensions and do not qualify for the public pension exclusion. </a:t>
            </a:r>
          </a:p>
          <a:p>
            <a:pPr>
              <a:spcBef>
                <a:spcPts val="800"/>
              </a:spcBef>
              <a:spcAft>
                <a:spcPts val="800"/>
              </a:spcAft>
            </a:pPr>
            <a:r>
              <a:rPr lang="en-US" spc="-50" dirty="0"/>
              <a:t>Taxpayers can exclude distributions up to $20,000 from a deferred compensation plan, provided they were at least 59 ½ at the time of the distribution.</a:t>
            </a:r>
          </a:p>
        </p:txBody>
      </p:sp>
      <p:sp>
        <p:nvSpPr>
          <p:cNvPr id="9" name="Freeform: Shape 8">
            <a:extLst>
              <a:ext uri="{FF2B5EF4-FFF2-40B4-BE49-F238E27FC236}">
                <a16:creationId xmlns:a16="http://schemas.microsoft.com/office/drawing/2014/main" id="{5B212944-D12F-31EE-F101-09320328FE92}"/>
              </a:ext>
            </a:extLst>
          </p:cNvPr>
          <p:cNvSpPr/>
          <p:nvPr/>
        </p:nvSpPr>
        <p:spPr>
          <a:xfrm>
            <a:off x="0" y="5511634"/>
            <a:ext cx="5400752" cy="546752"/>
          </a:xfrm>
          <a:custGeom>
            <a:avLst/>
            <a:gdLst>
              <a:gd name="connsiteX0" fmla="*/ 5127376 w 5400752"/>
              <a:gd name="connsiteY0" fmla="*/ 0 h 546752"/>
              <a:gd name="connsiteX1" fmla="*/ 5400752 w 5400752"/>
              <a:gd name="connsiteY1" fmla="*/ 273376 h 546752"/>
              <a:gd name="connsiteX2" fmla="*/ 5400751 w 5400752"/>
              <a:gd name="connsiteY2" fmla="*/ 273376 h 546752"/>
              <a:gd name="connsiteX3" fmla="*/ 5127375 w 5400752"/>
              <a:gd name="connsiteY3" fmla="*/ 546752 h 546752"/>
              <a:gd name="connsiteX4" fmla="*/ 0 w 5400752"/>
              <a:gd name="connsiteY4" fmla="*/ 546751 h 546752"/>
              <a:gd name="connsiteX5" fmla="*/ 0 w 5400752"/>
              <a:gd name="connsiteY5" fmla="*/ 10006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752" h="546752">
                <a:moveTo>
                  <a:pt x="5127376" y="0"/>
                </a:moveTo>
                <a:cubicBezTo>
                  <a:pt x="5278357" y="0"/>
                  <a:pt x="5400752" y="122395"/>
                  <a:pt x="5400752" y="273376"/>
                </a:cubicBezTo>
                <a:lnTo>
                  <a:pt x="5400751" y="273376"/>
                </a:lnTo>
                <a:cubicBezTo>
                  <a:pt x="5400751" y="424357"/>
                  <a:pt x="5278356" y="546752"/>
                  <a:pt x="5127375" y="546752"/>
                </a:cubicBezTo>
                <a:lnTo>
                  <a:pt x="0" y="546751"/>
                </a:lnTo>
                <a:lnTo>
                  <a:pt x="0" y="10006"/>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B015B3A7-ADA5-9C00-409A-02542B3880AF}"/>
              </a:ext>
            </a:extLst>
          </p:cNvPr>
          <p:cNvSpPr txBox="1"/>
          <p:nvPr/>
        </p:nvSpPr>
        <p:spPr>
          <a:xfrm>
            <a:off x="782018" y="5591298"/>
            <a:ext cx="4693216"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seniors</a:t>
            </a:r>
            <a:r>
              <a:rPr lang="en-US" sz="2000" dirty="0">
                <a:latin typeface="Proxima Nova Rg" panose="02000506030000020004" pitchFamily="50" charset="0"/>
              </a:rPr>
              <a:t>)  </a:t>
            </a:r>
          </a:p>
        </p:txBody>
      </p:sp>
      <p:pic>
        <p:nvPicPr>
          <p:cNvPr id="6" name="Graphic 5">
            <a:extLst>
              <a:ext uri="{FF2B5EF4-FFF2-40B4-BE49-F238E27FC236}">
                <a16:creationId xmlns:a16="http://schemas.microsoft.com/office/drawing/2014/main" id="{426CC39F-8412-4155-0169-10BD5B1C9E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881" y="5519727"/>
            <a:ext cx="629615" cy="629615"/>
          </a:xfrm>
          <a:prstGeom prst="rect">
            <a:avLst/>
          </a:prstGeom>
        </p:spPr>
      </p:pic>
      <p:pic>
        <p:nvPicPr>
          <p:cNvPr id="3" name="Picture Placeholder 7" descr="A picture containing outdoor, person&#10;&#10;AI-generated content may be incorrect.">
            <a:extLst>
              <a:ext uri="{FF2B5EF4-FFF2-40B4-BE49-F238E27FC236}">
                <a16:creationId xmlns:a16="http://schemas.microsoft.com/office/drawing/2014/main" id="{26507C47-8B0F-EC1B-DD8F-0EFBA1D21FAA}"/>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3800" r="32396" b="1569"/>
          <a:stretch/>
        </p:blipFill>
        <p:spPr>
          <a:xfrm>
            <a:off x="6716768" y="672619"/>
            <a:ext cx="5475232" cy="5631618"/>
          </a:xfrm>
        </p:spPr>
      </p:pic>
    </p:spTree>
    <p:extLst>
      <p:ext uri="{BB962C8B-B14F-4D97-AF65-F5344CB8AC3E}">
        <p14:creationId xmlns:p14="http://schemas.microsoft.com/office/powerpoint/2010/main" val="37852985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7189C-A862-5A46-73CB-F3BCCC1C4B9B}"/>
              </a:ext>
            </a:extLst>
          </p:cNvPr>
          <p:cNvSpPr>
            <a:spLocks noGrp="1"/>
          </p:cNvSpPr>
          <p:nvPr>
            <p:ph type="title"/>
          </p:nvPr>
        </p:nvSpPr>
        <p:spPr/>
        <p:txBody>
          <a:bodyPr/>
          <a:lstStyle/>
          <a:p>
            <a:r>
              <a:rPr lang="en-US" dirty="0"/>
              <a:t>Pension and Annuity Income Example 1 </a:t>
            </a:r>
          </a:p>
        </p:txBody>
      </p:sp>
      <p:sp>
        <p:nvSpPr>
          <p:cNvPr id="3" name="Text Placeholder 2">
            <a:extLst>
              <a:ext uri="{FF2B5EF4-FFF2-40B4-BE49-F238E27FC236}">
                <a16:creationId xmlns:a16="http://schemas.microsoft.com/office/drawing/2014/main" id="{D678CC48-F1EF-8A41-CD1F-7BD132F33E4B}"/>
              </a:ext>
            </a:extLst>
          </p:cNvPr>
          <p:cNvSpPr>
            <a:spLocks noGrp="1"/>
          </p:cNvSpPr>
          <p:nvPr>
            <p:ph type="body" sz="quarter" idx="11"/>
          </p:nvPr>
        </p:nvSpPr>
        <p:spPr>
          <a:xfrm>
            <a:off x="2268931" y="1260789"/>
            <a:ext cx="7356957" cy="503021"/>
          </a:xfrm>
        </p:spPr>
        <p:txBody>
          <a:bodyPr/>
          <a:lstStyle/>
          <a:p>
            <a:pPr algn="ctr"/>
            <a:r>
              <a:rPr lang="en-US" dirty="0"/>
              <a:t>Married taxpayers filing jointly:</a:t>
            </a:r>
          </a:p>
        </p:txBody>
      </p:sp>
      <p:grpSp>
        <p:nvGrpSpPr>
          <p:cNvPr id="12" name="Group 11">
            <a:extLst>
              <a:ext uri="{FF2B5EF4-FFF2-40B4-BE49-F238E27FC236}">
                <a16:creationId xmlns:a16="http://schemas.microsoft.com/office/drawing/2014/main" id="{28215261-C02B-D721-513E-B36A0E15C931}"/>
              </a:ext>
            </a:extLst>
          </p:cNvPr>
          <p:cNvGrpSpPr/>
          <p:nvPr/>
        </p:nvGrpSpPr>
        <p:grpSpPr>
          <a:xfrm>
            <a:off x="2268932" y="1971002"/>
            <a:ext cx="2891875" cy="2929842"/>
            <a:chOff x="8721004" y="1264968"/>
            <a:chExt cx="2891875" cy="2929842"/>
          </a:xfrm>
        </p:grpSpPr>
        <p:sp>
          <p:nvSpPr>
            <p:cNvPr id="5" name="Rectangle: Rounded Corners 4">
              <a:extLst>
                <a:ext uri="{FF2B5EF4-FFF2-40B4-BE49-F238E27FC236}">
                  <a16:creationId xmlns:a16="http://schemas.microsoft.com/office/drawing/2014/main" id="{1E595549-0C52-51F4-7F76-0DA5BA65407C}"/>
                </a:ext>
              </a:extLst>
            </p:cNvPr>
            <p:cNvSpPr/>
            <p:nvPr/>
          </p:nvSpPr>
          <p:spPr>
            <a:xfrm>
              <a:off x="8721004" y="1264968"/>
              <a:ext cx="2891875" cy="2929842"/>
            </a:xfrm>
            <a:prstGeom prst="roundRect">
              <a:avLst>
                <a:gd name="adj" fmla="val 13995"/>
              </a:avLst>
            </a:prstGeom>
            <a:solidFill>
              <a:srgbClr val="E5EDED">
                <a:alpha val="50196"/>
              </a:srgbClr>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solidFill>
                  <a:schemeClr val="tx1"/>
                </a:solidFill>
                <a:latin typeface="Proxima Nova Rg" panose="02000506030000020004" pitchFamily="50" charset="0"/>
              </a:endParaRPr>
            </a:p>
          </p:txBody>
        </p:sp>
        <p:sp>
          <p:nvSpPr>
            <p:cNvPr id="6" name="Text Placeholder 7">
              <a:extLst>
                <a:ext uri="{FF2B5EF4-FFF2-40B4-BE49-F238E27FC236}">
                  <a16:creationId xmlns:a16="http://schemas.microsoft.com/office/drawing/2014/main" id="{6F093EE8-E0B9-BC87-C533-9D3722F02AC7}"/>
                </a:ext>
              </a:extLst>
            </p:cNvPr>
            <p:cNvSpPr txBox="1">
              <a:spLocks/>
            </p:cNvSpPr>
            <p:nvPr/>
          </p:nvSpPr>
          <p:spPr>
            <a:xfrm>
              <a:off x="8721004" y="2240467"/>
              <a:ext cx="2891875" cy="1491055"/>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indent="0" algn="ctr">
                <a:buNone/>
              </a:pPr>
              <a:r>
                <a:rPr lang="en-US" b="1" dirty="0">
                  <a:solidFill>
                    <a:srgbClr val="0B5D66"/>
                  </a:solidFill>
                </a:rPr>
                <a:t>Spouse 1</a:t>
              </a:r>
              <a:br>
                <a:rPr lang="en-US" b="1" dirty="0">
                  <a:solidFill>
                    <a:srgbClr val="0B5D66"/>
                  </a:solidFill>
                </a:rPr>
              </a:br>
              <a:r>
                <a:rPr lang="en-US" sz="2200" b="1" dirty="0">
                  <a:solidFill>
                    <a:srgbClr val="0B5D66"/>
                  </a:solidFill>
                </a:rPr>
                <a:t>(age 59 ½)</a:t>
              </a:r>
              <a:br>
                <a:rPr lang="en-US" sz="2200" b="1" dirty="0">
                  <a:solidFill>
                    <a:srgbClr val="0B5D66"/>
                  </a:solidFill>
                </a:rPr>
              </a:br>
              <a:r>
                <a:rPr lang="en-US" sz="2200" dirty="0"/>
                <a:t>received $30,000</a:t>
              </a:r>
              <a:br>
                <a:rPr lang="en-US" sz="2200" dirty="0"/>
              </a:br>
              <a:r>
                <a:rPr lang="en-US" sz="2200" dirty="0"/>
                <a:t>in pension income</a:t>
              </a:r>
              <a:br>
                <a:rPr lang="en-US" sz="2200" dirty="0"/>
              </a:br>
              <a:r>
                <a:rPr lang="en-US" sz="2200" dirty="0"/>
                <a:t>from New York State</a:t>
              </a:r>
            </a:p>
            <a:p>
              <a:pPr marL="64008" indent="0" algn="ctr">
                <a:spcBef>
                  <a:spcPts val="4000"/>
                </a:spcBef>
                <a:buFont typeface="Arial" panose="020B0604020202020204" pitchFamily="34" charset="0"/>
                <a:buNone/>
              </a:pPr>
              <a:endParaRPr lang="en-US" sz="2000" dirty="0"/>
            </a:p>
          </p:txBody>
        </p:sp>
        <p:pic>
          <p:nvPicPr>
            <p:cNvPr id="7" name="Graphic 6">
              <a:extLst>
                <a:ext uri="{FF2B5EF4-FFF2-40B4-BE49-F238E27FC236}">
                  <a16:creationId xmlns:a16="http://schemas.microsoft.com/office/drawing/2014/main" id="{7868338A-45AD-91B0-C4C5-95256838E7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6861" y="1423988"/>
              <a:ext cx="754832" cy="754832"/>
            </a:xfrm>
            <a:prstGeom prst="rect">
              <a:avLst/>
            </a:prstGeom>
          </p:spPr>
        </p:pic>
      </p:grpSp>
      <p:grpSp>
        <p:nvGrpSpPr>
          <p:cNvPr id="11" name="Group 10">
            <a:extLst>
              <a:ext uri="{FF2B5EF4-FFF2-40B4-BE49-F238E27FC236}">
                <a16:creationId xmlns:a16="http://schemas.microsoft.com/office/drawing/2014/main" id="{E2777651-D859-DB9A-F5FF-EAF778AE60E4}"/>
              </a:ext>
            </a:extLst>
          </p:cNvPr>
          <p:cNvGrpSpPr/>
          <p:nvPr/>
        </p:nvGrpSpPr>
        <p:grpSpPr>
          <a:xfrm>
            <a:off x="6734015" y="1971002"/>
            <a:ext cx="2891875" cy="2929842"/>
            <a:chOff x="7090324" y="4155758"/>
            <a:chExt cx="2891875" cy="2929842"/>
          </a:xfrm>
        </p:grpSpPr>
        <p:sp>
          <p:nvSpPr>
            <p:cNvPr id="8" name="Rectangle: Rounded Corners 7">
              <a:extLst>
                <a:ext uri="{FF2B5EF4-FFF2-40B4-BE49-F238E27FC236}">
                  <a16:creationId xmlns:a16="http://schemas.microsoft.com/office/drawing/2014/main" id="{B075F583-0A32-77A4-2E33-B67F26EFD5B0}"/>
                </a:ext>
              </a:extLst>
            </p:cNvPr>
            <p:cNvSpPr/>
            <p:nvPr/>
          </p:nvSpPr>
          <p:spPr>
            <a:xfrm>
              <a:off x="7090324" y="4155758"/>
              <a:ext cx="2891875" cy="2929842"/>
            </a:xfrm>
            <a:prstGeom prst="roundRect">
              <a:avLst>
                <a:gd name="adj" fmla="val 13995"/>
              </a:avLst>
            </a:prstGeom>
            <a:solidFill>
              <a:srgbClr val="E5EDED">
                <a:alpha val="50196"/>
              </a:srgbClr>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solidFill>
                  <a:schemeClr val="tx1"/>
                </a:solidFill>
                <a:latin typeface="Proxima Nova Rg" panose="02000506030000020004" pitchFamily="50" charset="0"/>
              </a:endParaRPr>
            </a:p>
          </p:txBody>
        </p:sp>
        <p:sp>
          <p:nvSpPr>
            <p:cNvPr id="9" name="Text Placeholder 7">
              <a:extLst>
                <a:ext uri="{FF2B5EF4-FFF2-40B4-BE49-F238E27FC236}">
                  <a16:creationId xmlns:a16="http://schemas.microsoft.com/office/drawing/2014/main" id="{540A0C48-068B-4CAE-47A0-8B317BF8C7C3}"/>
                </a:ext>
              </a:extLst>
            </p:cNvPr>
            <p:cNvSpPr txBox="1">
              <a:spLocks/>
            </p:cNvSpPr>
            <p:nvPr/>
          </p:nvSpPr>
          <p:spPr>
            <a:xfrm>
              <a:off x="7090324" y="5131257"/>
              <a:ext cx="2891875" cy="1491055"/>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indent="0" algn="ctr">
                <a:buNone/>
              </a:pPr>
              <a:r>
                <a:rPr lang="en-US" b="1" dirty="0">
                  <a:solidFill>
                    <a:srgbClr val="0B5D66"/>
                  </a:solidFill>
                </a:rPr>
                <a:t>Spouse 2</a:t>
              </a:r>
              <a:br>
                <a:rPr lang="en-US" b="1" dirty="0">
                  <a:solidFill>
                    <a:srgbClr val="0B5D66"/>
                  </a:solidFill>
                </a:rPr>
              </a:br>
              <a:r>
                <a:rPr lang="en-US" sz="2200" b="1" dirty="0">
                  <a:solidFill>
                    <a:srgbClr val="0B5D66"/>
                  </a:solidFill>
                </a:rPr>
                <a:t>(age 60)</a:t>
              </a:r>
              <a:br>
                <a:rPr lang="en-US" sz="2200" b="1" dirty="0">
                  <a:solidFill>
                    <a:srgbClr val="0B5D66"/>
                  </a:solidFill>
                </a:rPr>
              </a:br>
              <a:r>
                <a:rPr lang="en-US" sz="2200" dirty="0"/>
                <a:t>received $10,000</a:t>
              </a:r>
              <a:br>
                <a:rPr lang="en-US" sz="2200" dirty="0"/>
              </a:br>
              <a:r>
                <a:rPr lang="en-US" sz="2200" dirty="0"/>
                <a:t>in taxable pension income </a:t>
              </a:r>
            </a:p>
          </p:txBody>
        </p:sp>
        <p:pic>
          <p:nvPicPr>
            <p:cNvPr id="10" name="Graphic 9">
              <a:extLst>
                <a:ext uri="{FF2B5EF4-FFF2-40B4-BE49-F238E27FC236}">
                  <a16:creationId xmlns:a16="http://schemas.microsoft.com/office/drawing/2014/main" id="{1AE174AD-2C62-74B7-9CC4-51074FA597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6181" y="4314778"/>
              <a:ext cx="754832" cy="754832"/>
            </a:xfrm>
            <a:prstGeom prst="rect">
              <a:avLst/>
            </a:prstGeom>
          </p:spPr>
        </p:pic>
      </p:grpSp>
      <p:sp>
        <p:nvSpPr>
          <p:cNvPr id="13" name="Text Placeholder 2">
            <a:extLst>
              <a:ext uri="{FF2B5EF4-FFF2-40B4-BE49-F238E27FC236}">
                <a16:creationId xmlns:a16="http://schemas.microsoft.com/office/drawing/2014/main" id="{561279BD-D043-D1E6-44DA-98F25490D420}"/>
              </a:ext>
            </a:extLst>
          </p:cNvPr>
          <p:cNvSpPr txBox="1">
            <a:spLocks/>
          </p:cNvSpPr>
          <p:nvPr/>
        </p:nvSpPr>
        <p:spPr>
          <a:xfrm>
            <a:off x="2268932" y="5277069"/>
            <a:ext cx="7356958" cy="503021"/>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dirty="0">
                <a:solidFill>
                  <a:schemeClr val="tx1"/>
                </a:solidFill>
              </a:rPr>
              <a:t>Total pension subtraction allowed = </a:t>
            </a:r>
            <a:r>
              <a:rPr lang="en-US" dirty="0"/>
              <a:t>$40,000</a:t>
            </a:r>
          </a:p>
        </p:txBody>
      </p:sp>
      <p:grpSp>
        <p:nvGrpSpPr>
          <p:cNvPr id="19" name="Group 18">
            <a:extLst>
              <a:ext uri="{FF2B5EF4-FFF2-40B4-BE49-F238E27FC236}">
                <a16:creationId xmlns:a16="http://schemas.microsoft.com/office/drawing/2014/main" id="{37CD3341-1E8A-08C4-CFE5-CD192A6EA5D9}"/>
              </a:ext>
            </a:extLst>
          </p:cNvPr>
          <p:cNvGrpSpPr/>
          <p:nvPr/>
        </p:nvGrpSpPr>
        <p:grpSpPr>
          <a:xfrm>
            <a:off x="5503148" y="3046095"/>
            <a:ext cx="902971" cy="902970"/>
            <a:chOff x="3851909" y="2977515"/>
            <a:chExt cx="902971" cy="902970"/>
          </a:xfrm>
        </p:grpSpPr>
        <p:sp>
          <p:nvSpPr>
            <p:cNvPr id="17" name="Oval 16">
              <a:extLst>
                <a:ext uri="{FF2B5EF4-FFF2-40B4-BE49-F238E27FC236}">
                  <a16:creationId xmlns:a16="http://schemas.microsoft.com/office/drawing/2014/main" id="{340C4AC8-E9D8-0D07-B111-54C982DC2805}"/>
                </a:ext>
              </a:extLst>
            </p:cNvPr>
            <p:cNvSpPr/>
            <p:nvPr/>
          </p:nvSpPr>
          <p:spPr>
            <a:xfrm>
              <a:off x="3851910" y="2977515"/>
              <a:ext cx="902970" cy="902970"/>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46B40AFD-A526-5F6C-F332-F2BFC7040FDF}"/>
                </a:ext>
              </a:extLst>
            </p:cNvPr>
            <p:cNvSpPr txBox="1">
              <a:spLocks/>
            </p:cNvSpPr>
            <p:nvPr/>
          </p:nvSpPr>
          <p:spPr>
            <a:xfrm>
              <a:off x="3851909" y="3134339"/>
              <a:ext cx="902971" cy="589321"/>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dirty="0"/>
                <a:t>+</a:t>
              </a:r>
            </a:p>
          </p:txBody>
        </p:sp>
      </p:grpSp>
    </p:spTree>
    <p:extLst>
      <p:ext uri="{BB962C8B-B14F-4D97-AF65-F5344CB8AC3E}">
        <p14:creationId xmlns:p14="http://schemas.microsoft.com/office/powerpoint/2010/main" val="12932985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E72CE-7307-218D-0038-2FAFD81B05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365E27-EE2D-FF2F-DE3E-8AA48DF58C32}"/>
              </a:ext>
            </a:extLst>
          </p:cNvPr>
          <p:cNvSpPr>
            <a:spLocks noGrp="1"/>
          </p:cNvSpPr>
          <p:nvPr>
            <p:ph type="title"/>
          </p:nvPr>
        </p:nvSpPr>
        <p:spPr/>
        <p:txBody>
          <a:bodyPr/>
          <a:lstStyle/>
          <a:p>
            <a:r>
              <a:rPr lang="en-US" dirty="0"/>
              <a:t>Pension and Annuity Income Example 2 </a:t>
            </a:r>
          </a:p>
        </p:txBody>
      </p:sp>
      <p:sp>
        <p:nvSpPr>
          <p:cNvPr id="3" name="Text Placeholder 2">
            <a:extLst>
              <a:ext uri="{FF2B5EF4-FFF2-40B4-BE49-F238E27FC236}">
                <a16:creationId xmlns:a16="http://schemas.microsoft.com/office/drawing/2014/main" id="{12F95CB7-2FBB-177A-187A-DAD9CAAF4172}"/>
              </a:ext>
            </a:extLst>
          </p:cNvPr>
          <p:cNvSpPr>
            <a:spLocks noGrp="1"/>
          </p:cNvSpPr>
          <p:nvPr>
            <p:ph type="body" sz="quarter" idx="11"/>
          </p:nvPr>
        </p:nvSpPr>
        <p:spPr>
          <a:xfrm>
            <a:off x="2268931" y="1260789"/>
            <a:ext cx="7356957" cy="369915"/>
          </a:xfrm>
        </p:spPr>
        <p:txBody>
          <a:bodyPr/>
          <a:lstStyle/>
          <a:p>
            <a:pPr algn="ctr"/>
            <a:r>
              <a:rPr lang="en-US" dirty="0"/>
              <a:t>Married taxpayers filing jointly:</a:t>
            </a:r>
          </a:p>
        </p:txBody>
      </p:sp>
      <p:sp>
        <p:nvSpPr>
          <p:cNvPr id="13" name="Text Placeholder 2">
            <a:extLst>
              <a:ext uri="{FF2B5EF4-FFF2-40B4-BE49-F238E27FC236}">
                <a16:creationId xmlns:a16="http://schemas.microsoft.com/office/drawing/2014/main" id="{699D909C-F4E3-DFEA-5755-81439CE0357D}"/>
              </a:ext>
            </a:extLst>
          </p:cNvPr>
          <p:cNvSpPr txBox="1">
            <a:spLocks/>
          </p:cNvSpPr>
          <p:nvPr/>
        </p:nvSpPr>
        <p:spPr>
          <a:xfrm>
            <a:off x="2268932" y="5277069"/>
            <a:ext cx="7356958" cy="503021"/>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dirty="0">
                <a:solidFill>
                  <a:schemeClr val="tx1"/>
                </a:solidFill>
              </a:rPr>
              <a:t>Total pension subtraction allowed = </a:t>
            </a:r>
            <a:r>
              <a:rPr lang="en-US" dirty="0"/>
              <a:t>$35,000</a:t>
            </a:r>
          </a:p>
        </p:txBody>
      </p:sp>
      <p:grpSp>
        <p:nvGrpSpPr>
          <p:cNvPr id="16" name="Group 15">
            <a:extLst>
              <a:ext uri="{FF2B5EF4-FFF2-40B4-BE49-F238E27FC236}">
                <a16:creationId xmlns:a16="http://schemas.microsoft.com/office/drawing/2014/main" id="{B42A3DBA-4989-AB8C-5958-6EB6B4F00D08}"/>
              </a:ext>
            </a:extLst>
          </p:cNvPr>
          <p:cNvGrpSpPr/>
          <p:nvPr/>
        </p:nvGrpSpPr>
        <p:grpSpPr>
          <a:xfrm>
            <a:off x="1667987" y="1988965"/>
            <a:ext cx="8344693" cy="2929842"/>
            <a:chOff x="1667987" y="2055518"/>
            <a:chExt cx="8344693" cy="2929842"/>
          </a:xfrm>
        </p:grpSpPr>
        <p:grpSp>
          <p:nvGrpSpPr>
            <p:cNvPr id="14" name="Group 13">
              <a:extLst>
                <a:ext uri="{FF2B5EF4-FFF2-40B4-BE49-F238E27FC236}">
                  <a16:creationId xmlns:a16="http://schemas.microsoft.com/office/drawing/2014/main" id="{A7EB1C5C-66F4-A701-5289-99B1F903A00A}"/>
                </a:ext>
              </a:extLst>
            </p:cNvPr>
            <p:cNvGrpSpPr/>
            <p:nvPr/>
          </p:nvGrpSpPr>
          <p:grpSpPr>
            <a:xfrm>
              <a:off x="1667987" y="2055518"/>
              <a:ext cx="3392965" cy="2929842"/>
              <a:chOff x="2268932" y="1993862"/>
              <a:chExt cx="3392965" cy="2929842"/>
            </a:xfrm>
          </p:grpSpPr>
          <p:sp>
            <p:nvSpPr>
              <p:cNvPr id="5" name="Rectangle: Rounded Corners 4">
                <a:extLst>
                  <a:ext uri="{FF2B5EF4-FFF2-40B4-BE49-F238E27FC236}">
                    <a16:creationId xmlns:a16="http://schemas.microsoft.com/office/drawing/2014/main" id="{9F0B45F3-C8F9-E1E6-7598-6390FBEAE4E5}"/>
                  </a:ext>
                </a:extLst>
              </p:cNvPr>
              <p:cNvSpPr/>
              <p:nvPr/>
            </p:nvSpPr>
            <p:spPr>
              <a:xfrm>
                <a:off x="2268932" y="1993862"/>
                <a:ext cx="3392965" cy="2929842"/>
              </a:xfrm>
              <a:prstGeom prst="roundRect">
                <a:avLst>
                  <a:gd name="adj" fmla="val 13995"/>
                </a:avLst>
              </a:prstGeom>
              <a:solidFill>
                <a:srgbClr val="E5EDED">
                  <a:alpha val="50196"/>
                </a:srgbClr>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solidFill>
                    <a:schemeClr val="tx1"/>
                  </a:solidFill>
                  <a:latin typeface="Proxima Nova Rg" panose="02000506030000020004" pitchFamily="50" charset="0"/>
                </a:endParaRPr>
              </a:p>
            </p:txBody>
          </p:sp>
          <p:sp>
            <p:nvSpPr>
              <p:cNvPr id="6" name="Text Placeholder 7">
                <a:extLst>
                  <a:ext uri="{FF2B5EF4-FFF2-40B4-BE49-F238E27FC236}">
                    <a16:creationId xmlns:a16="http://schemas.microsoft.com/office/drawing/2014/main" id="{8942EF70-AC23-CCEF-22EB-DC2748AC2C7A}"/>
                  </a:ext>
                </a:extLst>
              </p:cNvPr>
              <p:cNvSpPr txBox="1">
                <a:spLocks/>
              </p:cNvSpPr>
              <p:nvPr/>
            </p:nvSpPr>
            <p:spPr>
              <a:xfrm>
                <a:off x="2268932" y="2969361"/>
                <a:ext cx="3392965" cy="1491055"/>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indent="0" algn="ctr">
                  <a:buNone/>
                </a:pPr>
                <a:r>
                  <a:rPr lang="en-US" b="1" dirty="0">
                    <a:solidFill>
                      <a:srgbClr val="0B5D66"/>
                    </a:solidFill>
                  </a:rPr>
                  <a:t>Spouse 1</a:t>
                </a:r>
                <a:br>
                  <a:rPr lang="en-US" b="1" dirty="0">
                    <a:solidFill>
                      <a:srgbClr val="0B5D66"/>
                    </a:solidFill>
                  </a:rPr>
                </a:br>
                <a:r>
                  <a:rPr lang="en-US" sz="2200" b="1" dirty="0">
                    <a:solidFill>
                      <a:srgbClr val="0B5D66"/>
                    </a:solidFill>
                  </a:rPr>
                  <a:t>(age 55)</a:t>
                </a:r>
                <a:br>
                  <a:rPr lang="en-US" sz="2200" b="1" dirty="0">
                    <a:solidFill>
                      <a:srgbClr val="0B5D66"/>
                    </a:solidFill>
                  </a:rPr>
                </a:br>
                <a:r>
                  <a:rPr lang="en-US" sz="2200" dirty="0"/>
                  <a:t>received $35,000</a:t>
                </a:r>
                <a:br>
                  <a:rPr lang="en-US" sz="2200" dirty="0"/>
                </a:br>
                <a:r>
                  <a:rPr lang="en-US" sz="2200" dirty="0"/>
                  <a:t>in pension income from the federal government</a:t>
                </a:r>
              </a:p>
              <a:p>
                <a:pPr marL="64008" indent="0" algn="ctr">
                  <a:spcBef>
                    <a:spcPts val="4000"/>
                  </a:spcBef>
                  <a:buFont typeface="Arial" panose="020B0604020202020204" pitchFamily="34" charset="0"/>
                  <a:buNone/>
                </a:pPr>
                <a:endParaRPr lang="en-US" sz="2000" dirty="0"/>
              </a:p>
            </p:txBody>
          </p:sp>
          <p:pic>
            <p:nvPicPr>
              <p:cNvPr id="7" name="Graphic 6">
                <a:extLst>
                  <a:ext uri="{FF2B5EF4-FFF2-40B4-BE49-F238E27FC236}">
                    <a16:creationId xmlns:a16="http://schemas.microsoft.com/office/drawing/2014/main" id="{F9F4D232-D184-3980-BDD1-4818F9A46F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87998" y="2152882"/>
                <a:ext cx="754832" cy="754832"/>
              </a:xfrm>
              <a:prstGeom prst="rect">
                <a:avLst/>
              </a:prstGeom>
            </p:spPr>
          </p:pic>
        </p:grpSp>
        <p:grpSp>
          <p:nvGrpSpPr>
            <p:cNvPr id="19" name="Group 18">
              <a:extLst>
                <a:ext uri="{FF2B5EF4-FFF2-40B4-BE49-F238E27FC236}">
                  <a16:creationId xmlns:a16="http://schemas.microsoft.com/office/drawing/2014/main" id="{9F759A1D-8998-8039-40E6-B90C06B9B59E}"/>
                </a:ext>
              </a:extLst>
            </p:cNvPr>
            <p:cNvGrpSpPr/>
            <p:nvPr/>
          </p:nvGrpSpPr>
          <p:grpSpPr>
            <a:xfrm>
              <a:off x="5388848" y="3130611"/>
              <a:ext cx="902971" cy="902970"/>
              <a:chOff x="3851909" y="2977515"/>
              <a:chExt cx="902971" cy="902970"/>
            </a:xfrm>
          </p:grpSpPr>
          <p:sp>
            <p:nvSpPr>
              <p:cNvPr id="17" name="Oval 16">
                <a:extLst>
                  <a:ext uri="{FF2B5EF4-FFF2-40B4-BE49-F238E27FC236}">
                    <a16:creationId xmlns:a16="http://schemas.microsoft.com/office/drawing/2014/main" id="{696ADFCF-D89D-B007-4200-643BE345D195}"/>
                  </a:ext>
                </a:extLst>
              </p:cNvPr>
              <p:cNvSpPr/>
              <p:nvPr/>
            </p:nvSpPr>
            <p:spPr>
              <a:xfrm>
                <a:off x="3851910" y="2977515"/>
                <a:ext cx="902970" cy="902970"/>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6C36FE50-0049-3162-6FF0-AB8FD6E848DC}"/>
                  </a:ext>
                </a:extLst>
              </p:cNvPr>
              <p:cNvSpPr txBox="1">
                <a:spLocks/>
              </p:cNvSpPr>
              <p:nvPr/>
            </p:nvSpPr>
            <p:spPr>
              <a:xfrm>
                <a:off x="3851909" y="3134339"/>
                <a:ext cx="902971" cy="589321"/>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dirty="0"/>
                  <a:t>+</a:t>
                </a:r>
              </a:p>
            </p:txBody>
          </p:sp>
        </p:grpSp>
        <p:grpSp>
          <p:nvGrpSpPr>
            <p:cNvPr id="15" name="Group 14">
              <a:extLst>
                <a:ext uri="{FF2B5EF4-FFF2-40B4-BE49-F238E27FC236}">
                  <a16:creationId xmlns:a16="http://schemas.microsoft.com/office/drawing/2014/main" id="{5CBFF326-A569-FB1B-9C55-A06646F7C56E}"/>
                </a:ext>
              </a:extLst>
            </p:cNvPr>
            <p:cNvGrpSpPr/>
            <p:nvPr/>
          </p:nvGrpSpPr>
          <p:grpSpPr>
            <a:xfrm>
              <a:off x="6619715" y="2055518"/>
              <a:ext cx="3392965" cy="2929842"/>
              <a:chOff x="6734015" y="1993862"/>
              <a:chExt cx="3392965" cy="2929842"/>
            </a:xfrm>
          </p:grpSpPr>
          <p:grpSp>
            <p:nvGrpSpPr>
              <p:cNvPr id="11" name="Group 10">
                <a:extLst>
                  <a:ext uri="{FF2B5EF4-FFF2-40B4-BE49-F238E27FC236}">
                    <a16:creationId xmlns:a16="http://schemas.microsoft.com/office/drawing/2014/main" id="{13BC77CF-0158-5DAA-CC87-DC5DB5EED155}"/>
                  </a:ext>
                </a:extLst>
              </p:cNvPr>
              <p:cNvGrpSpPr/>
              <p:nvPr/>
            </p:nvGrpSpPr>
            <p:grpSpPr>
              <a:xfrm>
                <a:off x="6734015" y="1993862"/>
                <a:ext cx="3392965" cy="2929842"/>
                <a:chOff x="7090324" y="4155758"/>
                <a:chExt cx="2891875" cy="2929842"/>
              </a:xfrm>
            </p:grpSpPr>
            <p:sp>
              <p:nvSpPr>
                <p:cNvPr id="8" name="Rectangle: Rounded Corners 7">
                  <a:extLst>
                    <a:ext uri="{FF2B5EF4-FFF2-40B4-BE49-F238E27FC236}">
                      <a16:creationId xmlns:a16="http://schemas.microsoft.com/office/drawing/2014/main" id="{23B47EC4-10EC-AF66-FCA8-60D530B5C2D4}"/>
                    </a:ext>
                  </a:extLst>
                </p:cNvPr>
                <p:cNvSpPr/>
                <p:nvPr/>
              </p:nvSpPr>
              <p:spPr>
                <a:xfrm>
                  <a:off x="7090324" y="4155758"/>
                  <a:ext cx="2891875" cy="2929842"/>
                </a:xfrm>
                <a:prstGeom prst="roundRect">
                  <a:avLst>
                    <a:gd name="adj" fmla="val 13995"/>
                  </a:avLst>
                </a:prstGeom>
                <a:solidFill>
                  <a:srgbClr val="E5EDED">
                    <a:alpha val="50196"/>
                  </a:srgbClr>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solidFill>
                      <a:schemeClr val="tx1"/>
                    </a:solidFill>
                    <a:latin typeface="Proxima Nova Rg" panose="02000506030000020004" pitchFamily="50" charset="0"/>
                  </a:endParaRPr>
                </a:p>
              </p:txBody>
            </p:sp>
            <p:sp>
              <p:nvSpPr>
                <p:cNvPr id="9" name="Text Placeholder 7">
                  <a:extLst>
                    <a:ext uri="{FF2B5EF4-FFF2-40B4-BE49-F238E27FC236}">
                      <a16:creationId xmlns:a16="http://schemas.microsoft.com/office/drawing/2014/main" id="{A74494CD-2644-E713-F013-46500D3D3978}"/>
                    </a:ext>
                  </a:extLst>
                </p:cNvPr>
                <p:cNvSpPr txBox="1">
                  <a:spLocks/>
                </p:cNvSpPr>
                <p:nvPr/>
              </p:nvSpPr>
              <p:spPr>
                <a:xfrm>
                  <a:off x="7090324" y="5131257"/>
                  <a:ext cx="2891875" cy="1491055"/>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indent="0" algn="ctr">
                    <a:buNone/>
                  </a:pPr>
                  <a:r>
                    <a:rPr lang="en-US" b="1" dirty="0">
                      <a:solidFill>
                        <a:srgbClr val="0B5D66"/>
                      </a:solidFill>
                    </a:rPr>
                    <a:t>Spouse 2</a:t>
                  </a:r>
                  <a:br>
                    <a:rPr lang="en-US" b="1" dirty="0">
                      <a:solidFill>
                        <a:srgbClr val="0B5D66"/>
                      </a:solidFill>
                    </a:rPr>
                  </a:br>
                  <a:r>
                    <a:rPr lang="en-US" sz="2200" b="1" dirty="0">
                      <a:solidFill>
                        <a:srgbClr val="0B5D66"/>
                      </a:solidFill>
                    </a:rPr>
                    <a:t>(age 56)</a:t>
                  </a:r>
                  <a:br>
                    <a:rPr lang="en-US" sz="2200" b="1" dirty="0">
                      <a:solidFill>
                        <a:srgbClr val="0B5D66"/>
                      </a:solidFill>
                    </a:rPr>
                  </a:br>
                  <a:r>
                    <a:rPr lang="en-US" sz="2200" dirty="0"/>
                    <a:t>received $15,000 in taxable pension and annuity income</a:t>
                  </a:r>
                </a:p>
              </p:txBody>
            </p:sp>
          </p:grpSp>
          <p:pic>
            <p:nvPicPr>
              <p:cNvPr id="4" name="Graphic 3">
                <a:extLst>
                  <a:ext uri="{FF2B5EF4-FFF2-40B4-BE49-F238E27FC236}">
                    <a16:creationId xmlns:a16="http://schemas.microsoft.com/office/drawing/2014/main" id="{4467B41E-12DE-5D63-12B3-3036F998F6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3081" y="2144355"/>
                <a:ext cx="754832" cy="754832"/>
              </a:xfrm>
              <a:prstGeom prst="rect">
                <a:avLst/>
              </a:prstGeom>
            </p:spPr>
          </p:pic>
        </p:grpSp>
      </p:grpSp>
    </p:spTree>
    <p:extLst>
      <p:ext uri="{BB962C8B-B14F-4D97-AF65-F5344CB8AC3E}">
        <p14:creationId xmlns:p14="http://schemas.microsoft.com/office/powerpoint/2010/main" val="32135557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93114-3BFF-A170-18B4-F9C75709B6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A9322B-8D21-BC3B-29C1-7A3CD84DD405}"/>
              </a:ext>
            </a:extLst>
          </p:cNvPr>
          <p:cNvSpPr>
            <a:spLocks noGrp="1"/>
          </p:cNvSpPr>
          <p:nvPr>
            <p:ph type="title"/>
          </p:nvPr>
        </p:nvSpPr>
        <p:spPr/>
        <p:txBody>
          <a:bodyPr/>
          <a:lstStyle/>
          <a:p>
            <a:r>
              <a:rPr lang="en-US" dirty="0"/>
              <a:t>Pension and Annuity Income Example 3 </a:t>
            </a:r>
          </a:p>
        </p:txBody>
      </p:sp>
      <p:sp>
        <p:nvSpPr>
          <p:cNvPr id="3" name="Text Placeholder 2">
            <a:extLst>
              <a:ext uri="{FF2B5EF4-FFF2-40B4-BE49-F238E27FC236}">
                <a16:creationId xmlns:a16="http://schemas.microsoft.com/office/drawing/2014/main" id="{B819D422-7534-63C5-8E04-130B58541F38}"/>
              </a:ext>
            </a:extLst>
          </p:cNvPr>
          <p:cNvSpPr>
            <a:spLocks noGrp="1"/>
          </p:cNvSpPr>
          <p:nvPr>
            <p:ph type="body" sz="quarter" idx="11"/>
          </p:nvPr>
        </p:nvSpPr>
        <p:spPr>
          <a:xfrm>
            <a:off x="2268931" y="1260789"/>
            <a:ext cx="7356957" cy="369915"/>
          </a:xfrm>
        </p:spPr>
        <p:txBody>
          <a:bodyPr/>
          <a:lstStyle/>
          <a:p>
            <a:pPr algn="ctr"/>
            <a:r>
              <a:rPr lang="en-US" dirty="0"/>
              <a:t>Married taxpayers filing jointly:</a:t>
            </a:r>
          </a:p>
        </p:txBody>
      </p:sp>
      <p:sp>
        <p:nvSpPr>
          <p:cNvPr id="13" name="Text Placeholder 2">
            <a:extLst>
              <a:ext uri="{FF2B5EF4-FFF2-40B4-BE49-F238E27FC236}">
                <a16:creationId xmlns:a16="http://schemas.microsoft.com/office/drawing/2014/main" id="{F2B1A9A0-7EF2-6F1E-E7E8-731947C58EE6}"/>
              </a:ext>
            </a:extLst>
          </p:cNvPr>
          <p:cNvSpPr txBox="1">
            <a:spLocks/>
          </p:cNvSpPr>
          <p:nvPr/>
        </p:nvSpPr>
        <p:spPr>
          <a:xfrm>
            <a:off x="2268932" y="5277069"/>
            <a:ext cx="7356958" cy="503021"/>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dirty="0">
                <a:solidFill>
                  <a:schemeClr val="tx1"/>
                </a:solidFill>
              </a:rPr>
              <a:t>Total pension subtraction allowed = </a:t>
            </a:r>
            <a:r>
              <a:rPr lang="en-US" dirty="0"/>
              <a:t>$20,000</a:t>
            </a:r>
          </a:p>
        </p:txBody>
      </p:sp>
      <p:sp>
        <p:nvSpPr>
          <p:cNvPr id="5" name="Rectangle: Rounded Corners 4">
            <a:extLst>
              <a:ext uri="{FF2B5EF4-FFF2-40B4-BE49-F238E27FC236}">
                <a16:creationId xmlns:a16="http://schemas.microsoft.com/office/drawing/2014/main" id="{F1EEAB7E-7988-17EF-1F3F-0BB11ACC5F8B}"/>
              </a:ext>
            </a:extLst>
          </p:cNvPr>
          <p:cNvSpPr/>
          <p:nvPr/>
        </p:nvSpPr>
        <p:spPr>
          <a:xfrm>
            <a:off x="1050767" y="1988965"/>
            <a:ext cx="4010185" cy="2929842"/>
          </a:xfrm>
          <a:prstGeom prst="roundRect">
            <a:avLst>
              <a:gd name="adj" fmla="val 13995"/>
            </a:avLst>
          </a:prstGeom>
          <a:solidFill>
            <a:srgbClr val="E5EDED">
              <a:alpha val="50196"/>
            </a:srgbClr>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solidFill>
                <a:schemeClr val="tx1"/>
              </a:solidFill>
              <a:latin typeface="Proxima Nova Rg" panose="02000506030000020004" pitchFamily="50" charset="0"/>
            </a:endParaRPr>
          </a:p>
        </p:txBody>
      </p:sp>
      <p:sp>
        <p:nvSpPr>
          <p:cNvPr id="6" name="Text Placeholder 7">
            <a:extLst>
              <a:ext uri="{FF2B5EF4-FFF2-40B4-BE49-F238E27FC236}">
                <a16:creationId xmlns:a16="http://schemas.microsoft.com/office/drawing/2014/main" id="{33C6069A-3BE2-E268-2280-C37D538D7CBC}"/>
              </a:ext>
            </a:extLst>
          </p:cNvPr>
          <p:cNvSpPr txBox="1">
            <a:spLocks/>
          </p:cNvSpPr>
          <p:nvPr/>
        </p:nvSpPr>
        <p:spPr>
          <a:xfrm>
            <a:off x="1050767" y="2964464"/>
            <a:ext cx="3904299" cy="1491055"/>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indent="0" algn="ctr">
              <a:buNone/>
            </a:pPr>
            <a:r>
              <a:rPr lang="en-US" b="1" dirty="0">
                <a:solidFill>
                  <a:srgbClr val="0B5D66"/>
                </a:solidFill>
              </a:rPr>
              <a:t>Spouse 1</a:t>
            </a:r>
            <a:br>
              <a:rPr lang="en-US" b="1" dirty="0">
                <a:solidFill>
                  <a:srgbClr val="0B5D66"/>
                </a:solidFill>
              </a:rPr>
            </a:br>
            <a:r>
              <a:rPr lang="en-US" sz="2200" b="1" dirty="0">
                <a:solidFill>
                  <a:srgbClr val="0B5D66"/>
                </a:solidFill>
              </a:rPr>
              <a:t>(age 63)</a:t>
            </a:r>
            <a:br>
              <a:rPr lang="en-US" sz="2200" b="1" dirty="0">
                <a:solidFill>
                  <a:srgbClr val="0B5D66"/>
                </a:solidFill>
              </a:rPr>
            </a:br>
            <a:r>
              <a:rPr lang="en-US" sz="2200" dirty="0"/>
              <a:t>received $30,000 in</a:t>
            </a:r>
            <a:br>
              <a:rPr lang="en-US" sz="2200" dirty="0"/>
            </a:br>
            <a:r>
              <a:rPr lang="en-US" sz="2200" dirty="0"/>
              <a:t>pension income from the state of New Jersey</a:t>
            </a:r>
          </a:p>
        </p:txBody>
      </p:sp>
      <p:pic>
        <p:nvPicPr>
          <p:cNvPr id="7" name="Graphic 6">
            <a:extLst>
              <a:ext uri="{FF2B5EF4-FFF2-40B4-BE49-F238E27FC236}">
                <a16:creationId xmlns:a16="http://schemas.microsoft.com/office/drawing/2014/main" id="{0C220B27-30BC-2A61-0720-C7FBD98DDD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78443" y="2147985"/>
            <a:ext cx="754832" cy="754832"/>
          </a:xfrm>
          <a:prstGeom prst="rect">
            <a:avLst/>
          </a:prstGeom>
        </p:spPr>
      </p:pic>
      <p:grpSp>
        <p:nvGrpSpPr>
          <p:cNvPr id="19" name="Group 18">
            <a:extLst>
              <a:ext uri="{FF2B5EF4-FFF2-40B4-BE49-F238E27FC236}">
                <a16:creationId xmlns:a16="http://schemas.microsoft.com/office/drawing/2014/main" id="{3DD0C669-253B-5F3E-EE03-0515B9CDB82D}"/>
              </a:ext>
            </a:extLst>
          </p:cNvPr>
          <p:cNvGrpSpPr/>
          <p:nvPr/>
        </p:nvGrpSpPr>
        <p:grpSpPr>
          <a:xfrm>
            <a:off x="5388848" y="3064058"/>
            <a:ext cx="902971" cy="902970"/>
            <a:chOff x="3851909" y="2977515"/>
            <a:chExt cx="902971" cy="902970"/>
          </a:xfrm>
        </p:grpSpPr>
        <p:sp>
          <p:nvSpPr>
            <p:cNvPr id="17" name="Oval 16">
              <a:extLst>
                <a:ext uri="{FF2B5EF4-FFF2-40B4-BE49-F238E27FC236}">
                  <a16:creationId xmlns:a16="http://schemas.microsoft.com/office/drawing/2014/main" id="{259427D7-16AE-4E9B-CC08-33340B57ABE3}"/>
                </a:ext>
              </a:extLst>
            </p:cNvPr>
            <p:cNvSpPr/>
            <p:nvPr/>
          </p:nvSpPr>
          <p:spPr>
            <a:xfrm>
              <a:off x="3851910" y="2977515"/>
              <a:ext cx="902970" cy="902970"/>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6536DBF0-0286-C92F-FD0B-3AB3C03A350E}"/>
                </a:ext>
              </a:extLst>
            </p:cNvPr>
            <p:cNvSpPr txBox="1">
              <a:spLocks/>
            </p:cNvSpPr>
            <p:nvPr/>
          </p:nvSpPr>
          <p:spPr>
            <a:xfrm>
              <a:off x="3851909" y="3134339"/>
              <a:ext cx="902971" cy="589321"/>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dirty="0"/>
                <a:t>+</a:t>
              </a:r>
            </a:p>
          </p:txBody>
        </p:sp>
      </p:grpSp>
      <p:sp>
        <p:nvSpPr>
          <p:cNvPr id="8" name="Rectangle: Rounded Corners 7">
            <a:extLst>
              <a:ext uri="{FF2B5EF4-FFF2-40B4-BE49-F238E27FC236}">
                <a16:creationId xmlns:a16="http://schemas.microsoft.com/office/drawing/2014/main" id="{8D9B87B1-DBE9-1F4D-22FC-B0B7747A44A1}"/>
              </a:ext>
            </a:extLst>
          </p:cNvPr>
          <p:cNvSpPr/>
          <p:nvPr/>
        </p:nvSpPr>
        <p:spPr>
          <a:xfrm>
            <a:off x="6619715" y="1988965"/>
            <a:ext cx="4010185" cy="2929842"/>
          </a:xfrm>
          <a:prstGeom prst="roundRect">
            <a:avLst>
              <a:gd name="adj" fmla="val 13995"/>
            </a:avLst>
          </a:prstGeom>
          <a:solidFill>
            <a:srgbClr val="E5EDED">
              <a:alpha val="50196"/>
            </a:srgbClr>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solidFill>
                <a:schemeClr val="tx1"/>
              </a:solidFill>
              <a:latin typeface="Proxima Nova Rg" panose="02000506030000020004" pitchFamily="50" charset="0"/>
            </a:endParaRPr>
          </a:p>
        </p:txBody>
      </p:sp>
      <p:sp>
        <p:nvSpPr>
          <p:cNvPr id="9" name="Text Placeholder 7">
            <a:extLst>
              <a:ext uri="{FF2B5EF4-FFF2-40B4-BE49-F238E27FC236}">
                <a16:creationId xmlns:a16="http://schemas.microsoft.com/office/drawing/2014/main" id="{422F73F1-AA94-1FE8-C60D-914D92022549}"/>
              </a:ext>
            </a:extLst>
          </p:cNvPr>
          <p:cNvSpPr txBox="1">
            <a:spLocks/>
          </p:cNvSpPr>
          <p:nvPr/>
        </p:nvSpPr>
        <p:spPr>
          <a:xfrm>
            <a:off x="6619715" y="2964464"/>
            <a:ext cx="4010185" cy="1491055"/>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indent="0" algn="ctr">
              <a:buNone/>
            </a:pPr>
            <a:r>
              <a:rPr lang="en-US" b="1" dirty="0">
                <a:solidFill>
                  <a:srgbClr val="0B5D66"/>
                </a:solidFill>
              </a:rPr>
              <a:t>Spouse 2</a:t>
            </a:r>
            <a:br>
              <a:rPr lang="en-US" b="1" dirty="0">
                <a:solidFill>
                  <a:srgbClr val="0B5D66"/>
                </a:solidFill>
              </a:rPr>
            </a:br>
            <a:r>
              <a:rPr lang="en-US" sz="2200" b="1" dirty="0">
                <a:solidFill>
                  <a:srgbClr val="0B5D66"/>
                </a:solidFill>
              </a:rPr>
              <a:t>(age 58)</a:t>
            </a:r>
            <a:br>
              <a:rPr lang="en-US" sz="2200" b="1" dirty="0">
                <a:solidFill>
                  <a:srgbClr val="0B5D66"/>
                </a:solidFill>
              </a:rPr>
            </a:br>
            <a:r>
              <a:rPr lang="en-US" sz="2200" dirty="0"/>
              <a:t>received $10,000 in taxable pension and annuity income</a:t>
            </a:r>
          </a:p>
        </p:txBody>
      </p:sp>
      <p:pic>
        <p:nvPicPr>
          <p:cNvPr id="4" name="Graphic 3">
            <a:extLst>
              <a:ext uri="{FF2B5EF4-FFF2-40B4-BE49-F238E27FC236}">
                <a16:creationId xmlns:a16="http://schemas.microsoft.com/office/drawing/2014/main" id="{F98B0118-9A93-F3E7-D544-E57D7E98A9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47391" y="2139458"/>
            <a:ext cx="754832" cy="754832"/>
          </a:xfrm>
          <a:prstGeom prst="rect">
            <a:avLst/>
          </a:prstGeom>
        </p:spPr>
      </p:pic>
    </p:spTree>
    <p:extLst>
      <p:ext uri="{BB962C8B-B14F-4D97-AF65-F5344CB8AC3E}">
        <p14:creationId xmlns:p14="http://schemas.microsoft.com/office/powerpoint/2010/main" val="18697033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E373C-CCBC-9E71-67A5-73CC530F44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DC6F9F-E20F-5F59-34C7-390E025E4A16}"/>
              </a:ext>
            </a:extLst>
          </p:cNvPr>
          <p:cNvSpPr>
            <a:spLocks noGrp="1"/>
          </p:cNvSpPr>
          <p:nvPr>
            <p:ph type="title"/>
          </p:nvPr>
        </p:nvSpPr>
        <p:spPr/>
        <p:txBody>
          <a:bodyPr/>
          <a:lstStyle/>
          <a:p>
            <a:r>
              <a:rPr lang="en-US" dirty="0"/>
              <a:t>Pension and Annuity Income Example 4 </a:t>
            </a:r>
          </a:p>
        </p:txBody>
      </p:sp>
      <p:sp>
        <p:nvSpPr>
          <p:cNvPr id="3" name="Text Placeholder 2">
            <a:extLst>
              <a:ext uri="{FF2B5EF4-FFF2-40B4-BE49-F238E27FC236}">
                <a16:creationId xmlns:a16="http://schemas.microsoft.com/office/drawing/2014/main" id="{E75EC169-A9D0-322B-507D-5D41DFB49D3F}"/>
              </a:ext>
            </a:extLst>
          </p:cNvPr>
          <p:cNvSpPr>
            <a:spLocks noGrp="1"/>
          </p:cNvSpPr>
          <p:nvPr>
            <p:ph type="body" sz="quarter" idx="11"/>
          </p:nvPr>
        </p:nvSpPr>
        <p:spPr>
          <a:xfrm>
            <a:off x="1619407" y="1393117"/>
            <a:ext cx="8127523" cy="369915"/>
          </a:xfrm>
        </p:spPr>
        <p:txBody>
          <a:bodyPr/>
          <a:lstStyle/>
          <a:p>
            <a:pPr algn="ctr"/>
            <a:r>
              <a:rPr lang="en-US" dirty="0"/>
              <a:t>Taxpayer filing as Head of Household or Single:</a:t>
            </a:r>
          </a:p>
        </p:txBody>
      </p:sp>
      <p:sp>
        <p:nvSpPr>
          <p:cNvPr id="13" name="Text Placeholder 2">
            <a:extLst>
              <a:ext uri="{FF2B5EF4-FFF2-40B4-BE49-F238E27FC236}">
                <a16:creationId xmlns:a16="http://schemas.microsoft.com/office/drawing/2014/main" id="{A496D0EA-0145-FB31-37AB-0EEFF99FFD1C}"/>
              </a:ext>
            </a:extLst>
          </p:cNvPr>
          <p:cNvSpPr txBox="1">
            <a:spLocks/>
          </p:cNvSpPr>
          <p:nvPr/>
        </p:nvSpPr>
        <p:spPr>
          <a:xfrm>
            <a:off x="1619407" y="5094967"/>
            <a:ext cx="8127523" cy="380781"/>
          </a:xfrm>
          <a:prstGeom prst="rect">
            <a:avLst/>
          </a:prstGeom>
        </p:spPr>
        <p:txBody>
          <a:bodyPr/>
          <a:lstStyle>
            <a:lvl1pPr marL="0" indent="0" algn="l" defTabSz="914400" rtl="0" eaLnBrk="1" latinLnBrk="0" hangingPunct="1">
              <a:lnSpc>
                <a:spcPct val="90000"/>
              </a:lnSpc>
              <a:spcBef>
                <a:spcPts val="1000"/>
              </a:spcBef>
              <a:buFontTx/>
              <a:buNone/>
              <a:defRPr sz="2600" b="1" kern="1200">
                <a:solidFill>
                  <a:srgbClr val="0B5D66"/>
                </a:solidFill>
                <a:latin typeface="Proxima Nova Rg" panose="02000506030000020004" pitchFamily="50" charset="0"/>
                <a:ea typeface="+mn-ea"/>
                <a:cs typeface="+mn-cs"/>
              </a:defRPr>
            </a:lvl1pPr>
            <a:lvl2pPr marL="6858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5999E"/>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dirty="0">
                <a:solidFill>
                  <a:schemeClr val="tx1"/>
                </a:solidFill>
              </a:rPr>
              <a:t>Total pension subtraction allowed = </a:t>
            </a:r>
            <a:r>
              <a:rPr lang="en-US" dirty="0"/>
              <a:t>$70,000</a:t>
            </a:r>
          </a:p>
        </p:txBody>
      </p:sp>
      <p:sp>
        <p:nvSpPr>
          <p:cNvPr id="5" name="Rectangle: Rounded Corners 4">
            <a:extLst>
              <a:ext uri="{FF2B5EF4-FFF2-40B4-BE49-F238E27FC236}">
                <a16:creationId xmlns:a16="http://schemas.microsoft.com/office/drawing/2014/main" id="{E53DB32B-22EF-DCA4-814A-C62E6E80C9D4}"/>
              </a:ext>
            </a:extLst>
          </p:cNvPr>
          <p:cNvSpPr/>
          <p:nvPr/>
        </p:nvSpPr>
        <p:spPr>
          <a:xfrm>
            <a:off x="1619408" y="2091762"/>
            <a:ext cx="8127523" cy="2674475"/>
          </a:xfrm>
          <a:prstGeom prst="roundRect">
            <a:avLst>
              <a:gd name="adj" fmla="val 13995"/>
            </a:avLst>
          </a:prstGeom>
          <a:solidFill>
            <a:srgbClr val="E5EDED">
              <a:alpha val="50196"/>
            </a:srgbClr>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solidFill>
                <a:schemeClr val="tx1"/>
              </a:solidFill>
              <a:latin typeface="Proxima Nova Rg" panose="02000506030000020004" pitchFamily="50" charset="0"/>
            </a:endParaRPr>
          </a:p>
        </p:txBody>
      </p:sp>
      <p:sp>
        <p:nvSpPr>
          <p:cNvPr id="6" name="Text Placeholder 7">
            <a:extLst>
              <a:ext uri="{FF2B5EF4-FFF2-40B4-BE49-F238E27FC236}">
                <a16:creationId xmlns:a16="http://schemas.microsoft.com/office/drawing/2014/main" id="{A2935696-B563-4425-6CCF-45A3FEB228CE}"/>
              </a:ext>
            </a:extLst>
          </p:cNvPr>
          <p:cNvSpPr txBox="1">
            <a:spLocks/>
          </p:cNvSpPr>
          <p:nvPr/>
        </p:nvSpPr>
        <p:spPr>
          <a:xfrm>
            <a:off x="1822291" y="3067261"/>
            <a:ext cx="7721759" cy="1402289"/>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4008" indent="0" algn="ctr">
              <a:buNone/>
            </a:pPr>
            <a:r>
              <a:rPr lang="en-US" b="1" dirty="0">
                <a:solidFill>
                  <a:srgbClr val="0B5D66"/>
                </a:solidFill>
              </a:rPr>
              <a:t>Taxpayer </a:t>
            </a:r>
            <a:r>
              <a:rPr lang="en-US" sz="2200" b="1" dirty="0">
                <a:solidFill>
                  <a:srgbClr val="0B5D66"/>
                </a:solidFill>
              </a:rPr>
              <a:t>(age 62)</a:t>
            </a:r>
          </a:p>
          <a:p>
            <a:pPr algn="ctr"/>
            <a:r>
              <a:rPr lang="en-US" sz="2200" dirty="0"/>
              <a:t>received </a:t>
            </a:r>
            <a:r>
              <a:rPr lang="en-US" sz="2200" b="1" dirty="0">
                <a:solidFill>
                  <a:srgbClr val="0B5D66"/>
                </a:solidFill>
              </a:rPr>
              <a:t>$50,000 </a:t>
            </a:r>
            <a:r>
              <a:rPr lang="en-US" sz="2200" dirty="0"/>
              <a:t>in pension income from New York State</a:t>
            </a:r>
          </a:p>
          <a:p>
            <a:pPr algn="ctr"/>
            <a:r>
              <a:rPr lang="en-US" sz="2200" dirty="0"/>
              <a:t>withdrawal from deferred compensation of </a:t>
            </a:r>
            <a:r>
              <a:rPr lang="en-US" sz="2200" b="1" dirty="0">
                <a:solidFill>
                  <a:srgbClr val="0B5D66"/>
                </a:solidFill>
              </a:rPr>
              <a:t>$30,000</a:t>
            </a:r>
          </a:p>
          <a:p>
            <a:pPr algn="ctr"/>
            <a:endParaRPr lang="en-US" sz="2200" dirty="0"/>
          </a:p>
          <a:p>
            <a:pPr algn="ctr"/>
            <a:endParaRPr lang="en-US" sz="2200" dirty="0"/>
          </a:p>
        </p:txBody>
      </p:sp>
      <p:pic>
        <p:nvPicPr>
          <p:cNvPr id="7" name="Graphic 6">
            <a:extLst>
              <a:ext uri="{FF2B5EF4-FFF2-40B4-BE49-F238E27FC236}">
                <a16:creationId xmlns:a16="http://schemas.microsoft.com/office/drawing/2014/main" id="{91E22045-E2A4-B06D-34DE-FD1C28A0B5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5753" y="2250782"/>
            <a:ext cx="754832" cy="754832"/>
          </a:xfrm>
          <a:prstGeom prst="rect">
            <a:avLst/>
          </a:prstGeom>
        </p:spPr>
      </p:pic>
    </p:spTree>
    <p:extLst>
      <p:ext uri="{BB962C8B-B14F-4D97-AF65-F5344CB8AC3E}">
        <p14:creationId xmlns:p14="http://schemas.microsoft.com/office/powerpoint/2010/main" val="24223103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0C59E-65F2-80A5-5E66-46EAAFFB8661}"/>
              </a:ext>
            </a:extLst>
          </p:cNvPr>
          <p:cNvSpPr>
            <a:spLocks noGrp="1"/>
          </p:cNvSpPr>
          <p:nvPr>
            <p:ph type="title"/>
          </p:nvPr>
        </p:nvSpPr>
        <p:spPr/>
        <p:txBody>
          <a:bodyPr/>
          <a:lstStyle/>
          <a:p>
            <a:r>
              <a:rPr lang="en-US" dirty="0"/>
              <a:t>Resources for Seniors and Retired Persons </a:t>
            </a:r>
          </a:p>
        </p:txBody>
      </p:sp>
      <p:pic>
        <p:nvPicPr>
          <p:cNvPr id="3" name="Picture 2" descr="A picture containing text, wall, indoor, table&#10;&#10;AI-generated content may be incorrect.">
            <a:extLst>
              <a:ext uri="{FF2B5EF4-FFF2-40B4-BE49-F238E27FC236}">
                <a16:creationId xmlns:a16="http://schemas.microsoft.com/office/drawing/2014/main" id="{7A64CAA8-8E8E-B4E9-E023-D25CCE1C7B4D}"/>
              </a:ext>
            </a:extLst>
          </p:cNvPr>
          <p:cNvPicPr>
            <a:picLocks noChangeAspect="1"/>
          </p:cNvPicPr>
          <p:nvPr/>
        </p:nvPicPr>
        <p:blipFill>
          <a:blip r:embed="rId3">
            <a:extLst>
              <a:ext uri="{28A0092B-C50C-407E-A947-70E740481C1C}">
                <a14:useLocalDpi xmlns:a14="http://schemas.microsoft.com/office/drawing/2010/main" val="0"/>
              </a:ext>
            </a:extLst>
          </a:blip>
          <a:srcRect l="20743" t="41509" r="20743" b="18006"/>
          <a:stretch/>
        </p:blipFill>
        <p:spPr>
          <a:xfrm>
            <a:off x="0" y="676275"/>
            <a:ext cx="12192000" cy="5630877"/>
          </a:xfrm>
          <a:prstGeom prst="rect">
            <a:avLst/>
          </a:prstGeom>
        </p:spPr>
      </p:pic>
      <p:pic>
        <p:nvPicPr>
          <p:cNvPr id="11" name="Picture 10" descr="Graphical user interface, text, application&#10;&#10;AI-generated content may be incorrect.">
            <a:extLst>
              <a:ext uri="{FF2B5EF4-FFF2-40B4-BE49-F238E27FC236}">
                <a16:creationId xmlns:a16="http://schemas.microsoft.com/office/drawing/2014/main" id="{B949FC96-916A-33AD-408D-1E2E267D28B3}"/>
              </a:ext>
            </a:extLst>
          </p:cNvPr>
          <p:cNvPicPr>
            <a:picLocks noChangeAspect="1"/>
          </p:cNvPicPr>
          <p:nvPr/>
        </p:nvPicPr>
        <p:blipFill>
          <a:blip r:embed="rId4">
            <a:extLst>
              <a:ext uri="{28A0092B-C50C-407E-A947-70E740481C1C}">
                <a14:useLocalDpi xmlns:a14="http://schemas.microsoft.com/office/drawing/2010/main" val="0"/>
              </a:ext>
            </a:extLst>
          </a:blip>
          <a:srcRect b="12236"/>
          <a:stretch/>
        </p:blipFill>
        <p:spPr>
          <a:xfrm>
            <a:off x="2614293" y="982230"/>
            <a:ext cx="6928503" cy="3845232"/>
          </a:xfrm>
          <a:prstGeom prst="rect">
            <a:avLst/>
          </a:prstGeom>
        </p:spPr>
      </p:pic>
      <p:pic>
        <p:nvPicPr>
          <p:cNvPr id="13" name="Picture 12" descr="Graphical user interface, text, application, email&#10;&#10;AI-generated content may be incorrect.">
            <a:extLst>
              <a:ext uri="{FF2B5EF4-FFF2-40B4-BE49-F238E27FC236}">
                <a16:creationId xmlns:a16="http://schemas.microsoft.com/office/drawing/2014/main" id="{7D088EEF-E4F1-F89A-F4A0-E7F58F6F99B7}"/>
              </a:ext>
            </a:extLst>
          </p:cNvPr>
          <p:cNvPicPr>
            <a:picLocks noChangeAspect="1"/>
          </p:cNvPicPr>
          <p:nvPr/>
        </p:nvPicPr>
        <p:blipFill>
          <a:blip r:embed="rId5">
            <a:extLst>
              <a:ext uri="{28A0092B-C50C-407E-A947-70E740481C1C}">
                <a14:useLocalDpi xmlns:a14="http://schemas.microsoft.com/office/drawing/2010/main" val="0"/>
              </a:ext>
            </a:extLst>
          </a:blip>
          <a:srcRect b="11515"/>
          <a:stretch/>
        </p:blipFill>
        <p:spPr>
          <a:xfrm>
            <a:off x="2614293" y="982230"/>
            <a:ext cx="6928504" cy="3845232"/>
          </a:xfrm>
          <a:prstGeom prst="rect">
            <a:avLst/>
          </a:prstGeom>
        </p:spPr>
      </p:pic>
      <p:sp>
        <p:nvSpPr>
          <p:cNvPr id="23" name="Freeform: Shape 22">
            <a:extLst>
              <a:ext uri="{FF2B5EF4-FFF2-40B4-BE49-F238E27FC236}">
                <a16:creationId xmlns:a16="http://schemas.microsoft.com/office/drawing/2014/main" id="{B6332678-6FD6-6508-28A7-BBB70F848B28}"/>
              </a:ext>
            </a:extLst>
          </p:cNvPr>
          <p:cNvSpPr/>
          <p:nvPr/>
        </p:nvSpPr>
        <p:spPr>
          <a:xfrm>
            <a:off x="0" y="5598170"/>
            <a:ext cx="5263489" cy="555200"/>
          </a:xfrm>
          <a:custGeom>
            <a:avLst/>
            <a:gdLst>
              <a:gd name="connsiteX0" fmla="*/ 0 w 5263489"/>
              <a:gd name="connsiteY0" fmla="*/ 0 h 555200"/>
              <a:gd name="connsiteX1" fmla="*/ 4990113 w 5263489"/>
              <a:gd name="connsiteY1" fmla="*/ 0 h 555200"/>
              <a:gd name="connsiteX2" fmla="*/ 5263489 w 5263489"/>
              <a:gd name="connsiteY2" fmla="*/ 273376 h 555200"/>
              <a:gd name="connsiteX3" fmla="*/ 5263488 w 5263489"/>
              <a:gd name="connsiteY3" fmla="*/ 273376 h 555200"/>
              <a:gd name="connsiteX4" fmla="*/ 4990112 w 5263489"/>
              <a:gd name="connsiteY4" fmla="*/ 546752 h 555200"/>
              <a:gd name="connsiteX5" fmla="*/ 0 w 5263489"/>
              <a:gd name="connsiteY5" fmla="*/ 555200 h 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3489" h="555200">
                <a:moveTo>
                  <a:pt x="0" y="0"/>
                </a:moveTo>
                <a:lnTo>
                  <a:pt x="4990113" y="0"/>
                </a:lnTo>
                <a:cubicBezTo>
                  <a:pt x="5141094" y="0"/>
                  <a:pt x="5263489" y="122395"/>
                  <a:pt x="5263489" y="273376"/>
                </a:cubicBezTo>
                <a:lnTo>
                  <a:pt x="5263488" y="273376"/>
                </a:lnTo>
                <a:cubicBezTo>
                  <a:pt x="5263488" y="424357"/>
                  <a:pt x="5141093" y="546752"/>
                  <a:pt x="4990112" y="546752"/>
                </a:cubicBezTo>
                <a:lnTo>
                  <a:pt x="0" y="555200"/>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Box 18">
            <a:extLst>
              <a:ext uri="{FF2B5EF4-FFF2-40B4-BE49-F238E27FC236}">
                <a16:creationId xmlns:a16="http://schemas.microsoft.com/office/drawing/2014/main" id="{E1932830-2667-2F25-788C-FB971D4DB6B7}"/>
              </a:ext>
            </a:extLst>
          </p:cNvPr>
          <p:cNvSpPr txBox="1"/>
          <p:nvPr/>
        </p:nvSpPr>
        <p:spPr>
          <a:xfrm>
            <a:off x="742567" y="5659987"/>
            <a:ext cx="4498644"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seniors</a:t>
            </a:r>
            <a:r>
              <a:rPr lang="en-US" sz="2000" dirty="0">
                <a:latin typeface="Proxima Nova Rg" panose="02000506030000020004" pitchFamily="50" charset="0"/>
              </a:rPr>
              <a:t>)  </a:t>
            </a:r>
          </a:p>
        </p:txBody>
      </p:sp>
      <p:pic>
        <p:nvPicPr>
          <p:cNvPr id="20" name="Graphic 19">
            <a:extLst>
              <a:ext uri="{FF2B5EF4-FFF2-40B4-BE49-F238E27FC236}">
                <a16:creationId xmlns:a16="http://schemas.microsoft.com/office/drawing/2014/main" id="{E551DEC4-424E-5EEA-3FBE-35358EF0A1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9787" y="5600646"/>
            <a:ext cx="629615" cy="629615"/>
          </a:xfrm>
          <a:prstGeom prst="rect">
            <a:avLst/>
          </a:prstGeom>
        </p:spPr>
      </p:pic>
    </p:spTree>
    <p:extLst>
      <p:ext uri="{BB962C8B-B14F-4D97-AF65-F5344CB8AC3E}">
        <p14:creationId xmlns:p14="http://schemas.microsoft.com/office/powerpoint/2010/main" val="12575717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33873-3EDD-FF54-72B6-FC91448D9FF9}"/>
            </a:ext>
          </a:extLst>
        </p:cNvPr>
        <p:cNvGrpSpPr/>
        <p:nvPr/>
      </p:nvGrpSpPr>
      <p:grpSpPr>
        <a:xfrm>
          <a:off x="0" y="0"/>
          <a:ext cx="0" cy="0"/>
          <a:chOff x="0" y="0"/>
          <a:chExt cx="0" cy="0"/>
        </a:xfrm>
      </p:grpSpPr>
      <p:pic>
        <p:nvPicPr>
          <p:cNvPr id="4" name="Picture 3" descr="A picture containing person, person, computer, computer&#10;&#10;AI-generated content may be incorrect.">
            <a:extLst>
              <a:ext uri="{FF2B5EF4-FFF2-40B4-BE49-F238E27FC236}">
                <a16:creationId xmlns:a16="http://schemas.microsoft.com/office/drawing/2014/main" id="{C8BAEF9E-A8ED-47F5-B393-0358ED769F2C}"/>
              </a:ext>
            </a:extLst>
          </p:cNvPr>
          <p:cNvPicPr>
            <a:picLocks noChangeAspect="1"/>
          </p:cNvPicPr>
          <p:nvPr/>
        </p:nvPicPr>
        <p:blipFill>
          <a:blip r:embed="rId2">
            <a:extLst>
              <a:ext uri="{28A0092B-C50C-407E-A947-70E740481C1C}">
                <a14:useLocalDpi xmlns:a14="http://schemas.microsoft.com/office/drawing/2010/main" val="0"/>
              </a:ext>
            </a:extLst>
          </a:blip>
          <a:srcRect t="12606" b="3013"/>
          <a:stretch/>
        </p:blipFill>
        <p:spPr>
          <a:xfrm>
            <a:off x="-38" y="0"/>
            <a:ext cx="12192038" cy="6858000"/>
          </a:xfrm>
          <a:prstGeom prst="rect">
            <a:avLst/>
          </a:prstGeom>
        </p:spPr>
      </p:pic>
      <p:grpSp>
        <p:nvGrpSpPr>
          <p:cNvPr id="18" name="Group 17">
            <a:extLst>
              <a:ext uri="{FF2B5EF4-FFF2-40B4-BE49-F238E27FC236}">
                <a16:creationId xmlns:a16="http://schemas.microsoft.com/office/drawing/2014/main" id="{BF6C1CE9-739F-51B5-E607-9F34B989A1AB}"/>
              </a:ext>
            </a:extLst>
          </p:cNvPr>
          <p:cNvGrpSpPr/>
          <p:nvPr/>
        </p:nvGrpSpPr>
        <p:grpSpPr>
          <a:xfrm>
            <a:off x="0" y="4372584"/>
            <a:ext cx="12192000" cy="883658"/>
            <a:chOff x="0" y="3429000"/>
            <a:chExt cx="12192000" cy="883658"/>
          </a:xfrm>
        </p:grpSpPr>
        <p:sp>
          <p:nvSpPr>
            <p:cNvPr id="19" name="Rectangle 18">
              <a:extLst>
                <a:ext uri="{FF2B5EF4-FFF2-40B4-BE49-F238E27FC236}">
                  <a16:creationId xmlns:a16="http://schemas.microsoft.com/office/drawing/2014/main" id="{324EE981-13EC-39F6-B977-879B4697E8B9}"/>
                </a:ext>
              </a:extLst>
            </p:cNvPr>
            <p:cNvSpPr/>
            <p:nvPr/>
          </p:nvSpPr>
          <p:spPr>
            <a:xfrm>
              <a:off x="0" y="3429000"/>
              <a:ext cx="12191980" cy="883658"/>
            </a:xfrm>
            <a:prstGeom prst="rect">
              <a:avLst/>
            </a:prstGeom>
            <a:solidFill>
              <a:srgbClr val="FFFFFF">
                <a:alpha val="9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cxnSp>
          <p:nvCxnSpPr>
            <p:cNvPr id="20" name="Straight Connector 19">
              <a:extLst>
                <a:ext uri="{FF2B5EF4-FFF2-40B4-BE49-F238E27FC236}">
                  <a16:creationId xmlns:a16="http://schemas.microsoft.com/office/drawing/2014/main" id="{C46F635F-0D43-62CE-30D1-BAAA2C20B308}"/>
                </a:ext>
              </a:extLst>
            </p:cNvPr>
            <p:cNvCxnSpPr>
              <a:cxnSpLocks/>
            </p:cNvCxnSpPr>
            <p:nvPr/>
          </p:nvCxnSpPr>
          <p:spPr>
            <a:xfrm>
              <a:off x="0" y="430215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30E4A779-FAEB-99AE-8585-C6F6E037020F}"/>
                </a:ext>
              </a:extLst>
            </p:cNvPr>
            <p:cNvSpPr txBox="1">
              <a:spLocks/>
            </p:cNvSpPr>
            <p:nvPr/>
          </p:nvSpPr>
          <p:spPr>
            <a:xfrm>
              <a:off x="0" y="3530195"/>
              <a:ext cx="12192000" cy="77334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100" b="1" dirty="0">
                  <a:solidFill>
                    <a:srgbClr val="0B5D66"/>
                  </a:solidFill>
                  <a:latin typeface="Proxima Nova Rg" panose="02000506030000020004" pitchFamily="50" charset="0"/>
                </a:rPr>
                <a:t>Filing Reminders</a:t>
              </a:r>
            </a:p>
          </p:txBody>
        </p:sp>
        <p:cxnSp>
          <p:nvCxnSpPr>
            <p:cNvPr id="22" name="Straight Connector 21">
              <a:extLst>
                <a:ext uri="{FF2B5EF4-FFF2-40B4-BE49-F238E27FC236}">
                  <a16:creationId xmlns:a16="http://schemas.microsoft.com/office/drawing/2014/main" id="{6FA1DB13-E4B7-3861-7287-A32F406DA9F5}"/>
                </a:ext>
              </a:extLst>
            </p:cNvPr>
            <p:cNvCxnSpPr>
              <a:cxnSpLocks/>
            </p:cNvCxnSpPr>
            <p:nvPr/>
          </p:nvCxnSpPr>
          <p:spPr>
            <a:xfrm>
              <a:off x="0" y="343801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10315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0C210-3B5F-DC7A-8A4C-D791C9AD60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737591-575B-D88F-3FF8-A13DD99CA9FD}"/>
              </a:ext>
            </a:extLst>
          </p:cNvPr>
          <p:cNvSpPr>
            <a:spLocks noGrp="1"/>
          </p:cNvSpPr>
          <p:nvPr>
            <p:ph type="title"/>
          </p:nvPr>
        </p:nvSpPr>
        <p:spPr/>
        <p:txBody>
          <a:bodyPr/>
          <a:lstStyle/>
          <a:p>
            <a:r>
              <a:rPr lang="en-US" dirty="0"/>
              <a:t>New York City or Yonkers Residents </a:t>
            </a:r>
            <a:endParaRPr lang="en-US" sz="2000" b="0" i="1" dirty="0"/>
          </a:p>
        </p:txBody>
      </p:sp>
      <p:sp>
        <p:nvSpPr>
          <p:cNvPr id="4" name="Text Placeholder 3">
            <a:extLst>
              <a:ext uri="{FF2B5EF4-FFF2-40B4-BE49-F238E27FC236}">
                <a16:creationId xmlns:a16="http://schemas.microsoft.com/office/drawing/2014/main" id="{EFC74C0A-C4C0-CCBB-77BA-A246C095354C}"/>
              </a:ext>
            </a:extLst>
          </p:cNvPr>
          <p:cNvSpPr>
            <a:spLocks noGrp="1"/>
          </p:cNvSpPr>
          <p:nvPr>
            <p:ph type="body" sz="quarter" idx="12"/>
          </p:nvPr>
        </p:nvSpPr>
        <p:spPr>
          <a:xfrm>
            <a:off x="723901" y="1180866"/>
            <a:ext cx="9502666" cy="3912276"/>
          </a:xfrm>
        </p:spPr>
        <p:txBody>
          <a:bodyPr/>
          <a:lstStyle/>
          <a:p>
            <a:r>
              <a:rPr lang="en-US" spc="-50" dirty="0"/>
              <a:t>Taxpayers must report New York City resident income tax or Yonkers resident income tax surcharge on their state return if they:</a:t>
            </a:r>
          </a:p>
          <a:p>
            <a:pPr lvl="1">
              <a:lnSpc>
                <a:spcPct val="50000"/>
              </a:lnSpc>
              <a:spcBef>
                <a:spcPts val="1500"/>
              </a:spcBef>
            </a:pPr>
            <a:r>
              <a:rPr lang="en-US" spc="-50" dirty="0"/>
              <a:t>were a New York City or Yonkers resident for the tax year, and</a:t>
            </a:r>
          </a:p>
          <a:p>
            <a:pPr lvl="1">
              <a:lnSpc>
                <a:spcPct val="50000"/>
              </a:lnSpc>
              <a:spcBef>
                <a:spcPts val="1200"/>
              </a:spcBef>
            </a:pPr>
            <a:r>
              <a:rPr lang="en-US" dirty="0"/>
              <a:t>are required to file a New York State return.</a:t>
            </a:r>
          </a:p>
          <a:p>
            <a:pPr>
              <a:spcBef>
                <a:spcPts val="1200"/>
              </a:spcBef>
            </a:pPr>
            <a:r>
              <a:rPr lang="en-US" dirty="0"/>
              <a:t>New York City includes the Bronx, Brooklyn, Manhattan, Queens, and Staten Island.</a:t>
            </a:r>
          </a:p>
          <a:p>
            <a:pPr>
              <a:spcBef>
                <a:spcPts val="1200"/>
              </a:spcBef>
            </a:pPr>
            <a:r>
              <a:rPr lang="en-US" spc="-50" dirty="0"/>
              <a:t>Taxpayers who changed their New York City or Yonkers resident status during the year must complete </a:t>
            </a:r>
            <a:r>
              <a:rPr lang="en-US" b="1" spc="-50" dirty="0">
                <a:solidFill>
                  <a:srgbClr val="0B5D66"/>
                </a:solidFill>
              </a:rPr>
              <a:t>Form IT-360.1</a:t>
            </a:r>
            <a:r>
              <a:rPr lang="en-US" spc="-50" dirty="0"/>
              <a:t>, </a:t>
            </a:r>
            <a:r>
              <a:rPr lang="en-US" i="1" spc="-50" dirty="0"/>
              <a:t>Change of City Resident Status </a:t>
            </a:r>
            <a:r>
              <a:rPr lang="en-US" spc="-50" dirty="0"/>
              <a:t>and include with Form IT-201 or IT-203. </a:t>
            </a:r>
          </a:p>
        </p:txBody>
      </p:sp>
      <p:sp>
        <p:nvSpPr>
          <p:cNvPr id="12" name="Freeform: Shape 11">
            <a:extLst>
              <a:ext uri="{FF2B5EF4-FFF2-40B4-BE49-F238E27FC236}">
                <a16:creationId xmlns:a16="http://schemas.microsoft.com/office/drawing/2014/main" id="{3C07E6BB-97F1-E295-5EF6-8C4988C453F1}"/>
              </a:ext>
            </a:extLst>
          </p:cNvPr>
          <p:cNvSpPr/>
          <p:nvPr/>
        </p:nvSpPr>
        <p:spPr>
          <a:xfrm>
            <a:off x="0" y="5514292"/>
            <a:ext cx="6177359" cy="559031"/>
          </a:xfrm>
          <a:custGeom>
            <a:avLst/>
            <a:gdLst>
              <a:gd name="connsiteX0" fmla="*/ 0 w 6177359"/>
              <a:gd name="connsiteY0" fmla="*/ 0 h 559031"/>
              <a:gd name="connsiteX1" fmla="*/ 5903983 w 6177359"/>
              <a:gd name="connsiteY1" fmla="*/ 6802 h 559031"/>
              <a:gd name="connsiteX2" fmla="*/ 6177359 w 6177359"/>
              <a:gd name="connsiteY2" fmla="*/ 280178 h 559031"/>
              <a:gd name="connsiteX3" fmla="*/ 6177358 w 6177359"/>
              <a:gd name="connsiteY3" fmla="*/ 280178 h 559031"/>
              <a:gd name="connsiteX4" fmla="*/ 5903982 w 6177359"/>
              <a:gd name="connsiteY4" fmla="*/ 553554 h 559031"/>
              <a:gd name="connsiteX5" fmla="*/ 0 w 6177359"/>
              <a:gd name="connsiteY5" fmla="*/ 559031 h 55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77359" h="559031">
                <a:moveTo>
                  <a:pt x="0" y="0"/>
                </a:moveTo>
                <a:lnTo>
                  <a:pt x="5903983" y="6802"/>
                </a:lnTo>
                <a:cubicBezTo>
                  <a:pt x="6054964" y="6802"/>
                  <a:pt x="6177359" y="129197"/>
                  <a:pt x="6177359" y="280178"/>
                </a:cubicBezTo>
                <a:lnTo>
                  <a:pt x="6177358" y="280178"/>
                </a:lnTo>
                <a:cubicBezTo>
                  <a:pt x="6177358" y="431159"/>
                  <a:pt x="6054963" y="553554"/>
                  <a:pt x="5903982" y="553554"/>
                </a:cubicBezTo>
                <a:lnTo>
                  <a:pt x="0" y="55903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5A6D8A51-0429-3B68-1945-F8CBC1B3599B}"/>
              </a:ext>
            </a:extLst>
          </p:cNvPr>
          <p:cNvSpPr txBox="1"/>
          <p:nvPr/>
        </p:nvSpPr>
        <p:spPr>
          <a:xfrm>
            <a:off x="671995" y="5604236"/>
            <a:ext cx="5338387"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IT-360.1</a:t>
            </a:r>
            <a:r>
              <a:rPr lang="en-US" sz="2000" dirty="0">
                <a:latin typeface="Proxima Nova Rg" panose="02000506030000020004" pitchFamily="50" charset="0"/>
              </a:rPr>
              <a:t>, </a:t>
            </a:r>
            <a:r>
              <a:rPr lang="en-US" sz="2000" i="1" dirty="0">
                <a:latin typeface="Proxima Nova Rg" panose="02000506030000020004" pitchFamily="50" charset="0"/>
              </a:rPr>
              <a:t>Change of City Resident Status</a:t>
            </a:r>
          </a:p>
        </p:txBody>
      </p:sp>
      <p:pic>
        <p:nvPicPr>
          <p:cNvPr id="9" name="Graphic 8">
            <a:extLst>
              <a:ext uri="{FF2B5EF4-FFF2-40B4-BE49-F238E27FC236}">
                <a16:creationId xmlns:a16="http://schemas.microsoft.com/office/drawing/2014/main" id="{CF8FB0B0-AEEE-4196-6AA7-A4BEDBA75E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Tree>
    <p:extLst>
      <p:ext uri="{BB962C8B-B14F-4D97-AF65-F5344CB8AC3E}">
        <p14:creationId xmlns:p14="http://schemas.microsoft.com/office/powerpoint/2010/main" val="1343281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BB0AA-E3DC-1CD0-DE7B-7324592C02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39FB9E-B057-375D-D25C-510E69EAD542}"/>
              </a:ext>
            </a:extLst>
          </p:cNvPr>
          <p:cNvSpPr>
            <a:spLocks noGrp="1"/>
          </p:cNvSpPr>
          <p:nvPr>
            <p:ph type="title"/>
          </p:nvPr>
        </p:nvSpPr>
        <p:spPr/>
        <p:txBody>
          <a:bodyPr/>
          <a:lstStyle/>
          <a:p>
            <a:r>
              <a:rPr lang="en-US" sz="2800" dirty="0"/>
              <a:t>Nonresident and Part-Year Resident Income Allocation </a:t>
            </a:r>
            <a:endParaRPr lang="en-US" sz="2000" b="0" i="1" dirty="0"/>
          </a:p>
        </p:txBody>
      </p:sp>
      <p:sp>
        <p:nvSpPr>
          <p:cNvPr id="4" name="Text Placeholder 3">
            <a:extLst>
              <a:ext uri="{FF2B5EF4-FFF2-40B4-BE49-F238E27FC236}">
                <a16:creationId xmlns:a16="http://schemas.microsoft.com/office/drawing/2014/main" id="{45751D2F-F901-99A7-7370-E573AAB2D7A7}"/>
              </a:ext>
            </a:extLst>
          </p:cNvPr>
          <p:cNvSpPr>
            <a:spLocks noGrp="1"/>
          </p:cNvSpPr>
          <p:nvPr>
            <p:ph type="body" sz="quarter" idx="12"/>
          </p:nvPr>
        </p:nvSpPr>
        <p:spPr>
          <a:xfrm>
            <a:off x="765031" y="1277066"/>
            <a:ext cx="9502666" cy="3582023"/>
          </a:xfrm>
        </p:spPr>
        <p:txBody>
          <a:bodyPr/>
          <a:lstStyle/>
          <a:p>
            <a:pPr>
              <a:spcBef>
                <a:spcPts val="800"/>
              </a:spcBef>
              <a:spcAft>
                <a:spcPts val="800"/>
              </a:spcAft>
            </a:pPr>
            <a:r>
              <a:rPr lang="en-US" spc="-50" dirty="0"/>
              <a:t>Nonresidents and Part-year residents are required to file </a:t>
            </a:r>
            <a:r>
              <a:rPr lang="en-US" b="1" spc="-50" dirty="0">
                <a:solidFill>
                  <a:srgbClr val="0B5D66"/>
                </a:solidFill>
              </a:rPr>
              <a:t>Form IT-203-B </a:t>
            </a:r>
            <a:r>
              <a:rPr lang="en-US" spc="-50" dirty="0"/>
              <a:t>with Form IT-203, if the taxpayer:</a:t>
            </a:r>
          </a:p>
          <a:p>
            <a:pPr>
              <a:spcBef>
                <a:spcPts val="800"/>
              </a:spcBef>
              <a:spcAft>
                <a:spcPts val="800"/>
              </a:spcAft>
            </a:pPr>
            <a:r>
              <a:rPr lang="en-US" spc="-50" dirty="0"/>
              <a:t>marked “yes” in item H, indicating they or their spouse maintained living quarters in NYS in 2025 (return currently rejects in this scenario if IT-203-B is not attached); or</a:t>
            </a:r>
          </a:p>
          <a:p>
            <a:pPr>
              <a:spcBef>
                <a:spcPts val="800"/>
              </a:spcBef>
              <a:spcAft>
                <a:spcPts val="800"/>
              </a:spcAft>
            </a:pPr>
            <a:r>
              <a:rPr lang="en-US" spc="-50" dirty="0"/>
              <a:t>earned salary or wages both inside and out of NYS during 2025 (workdays in and out of New York need to be entered), or</a:t>
            </a:r>
          </a:p>
          <a:p>
            <a:pPr>
              <a:spcBef>
                <a:spcPts val="800"/>
              </a:spcBef>
              <a:spcAft>
                <a:spcPts val="800"/>
              </a:spcAft>
            </a:pPr>
            <a:r>
              <a:rPr lang="en-US" spc="-50" dirty="0"/>
              <a:t>is claiming the college tuition itemized deduction.</a:t>
            </a:r>
          </a:p>
        </p:txBody>
      </p:sp>
      <p:sp>
        <p:nvSpPr>
          <p:cNvPr id="10" name="Text Placeholder 3">
            <a:extLst>
              <a:ext uri="{FF2B5EF4-FFF2-40B4-BE49-F238E27FC236}">
                <a16:creationId xmlns:a16="http://schemas.microsoft.com/office/drawing/2014/main" id="{FD42DD85-C3C2-BDE6-7798-9AB8A24286C1}"/>
              </a:ext>
            </a:extLst>
          </p:cNvPr>
          <p:cNvSpPr txBox="1">
            <a:spLocks/>
          </p:cNvSpPr>
          <p:nvPr/>
        </p:nvSpPr>
        <p:spPr>
          <a:xfrm>
            <a:off x="617693" y="4218393"/>
            <a:ext cx="9797343" cy="1749499"/>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1" name="Freeform: Shape 10">
            <a:extLst>
              <a:ext uri="{FF2B5EF4-FFF2-40B4-BE49-F238E27FC236}">
                <a16:creationId xmlns:a16="http://schemas.microsoft.com/office/drawing/2014/main" id="{E43318AB-0F8D-C5DB-6AEC-7247F8792519}"/>
              </a:ext>
            </a:extLst>
          </p:cNvPr>
          <p:cNvSpPr/>
          <p:nvPr/>
        </p:nvSpPr>
        <p:spPr>
          <a:xfrm>
            <a:off x="0" y="5511274"/>
            <a:ext cx="8797268" cy="564479"/>
          </a:xfrm>
          <a:custGeom>
            <a:avLst/>
            <a:gdLst>
              <a:gd name="connsiteX0" fmla="*/ 0 w 8797268"/>
              <a:gd name="connsiteY0" fmla="*/ 0 h 564479"/>
              <a:gd name="connsiteX1" fmla="*/ 8523892 w 8797268"/>
              <a:gd name="connsiteY1" fmla="*/ 9820 h 564479"/>
              <a:gd name="connsiteX2" fmla="*/ 8797268 w 8797268"/>
              <a:gd name="connsiteY2" fmla="*/ 283196 h 564479"/>
              <a:gd name="connsiteX3" fmla="*/ 8797267 w 8797268"/>
              <a:gd name="connsiteY3" fmla="*/ 283196 h 564479"/>
              <a:gd name="connsiteX4" fmla="*/ 8523891 w 8797268"/>
              <a:gd name="connsiteY4" fmla="*/ 556572 h 564479"/>
              <a:gd name="connsiteX5" fmla="*/ 0 w 8797268"/>
              <a:gd name="connsiteY5" fmla="*/ 564479 h 56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7268" h="564479">
                <a:moveTo>
                  <a:pt x="0" y="0"/>
                </a:moveTo>
                <a:lnTo>
                  <a:pt x="8523892" y="9820"/>
                </a:lnTo>
                <a:cubicBezTo>
                  <a:pt x="8674873" y="9820"/>
                  <a:pt x="8797268" y="132215"/>
                  <a:pt x="8797268" y="283196"/>
                </a:cubicBezTo>
                <a:lnTo>
                  <a:pt x="8797267" y="283196"/>
                </a:lnTo>
                <a:cubicBezTo>
                  <a:pt x="8797267" y="434177"/>
                  <a:pt x="8674872" y="556572"/>
                  <a:pt x="8523891" y="556572"/>
                </a:cubicBezTo>
                <a:lnTo>
                  <a:pt x="0" y="564479"/>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4471B1C1-C542-819D-9B48-01876E40EA5C}"/>
              </a:ext>
            </a:extLst>
          </p:cNvPr>
          <p:cNvSpPr txBox="1"/>
          <p:nvPr/>
        </p:nvSpPr>
        <p:spPr>
          <a:xfrm>
            <a:off x="671995" y="5604236"/>
            <a:ext cx="7999394" cy="400110"/>
          </a:xfrm>
          <a:prstGeom prst="rect">
            <a:avLst/>
          </a:prstGeom>
          <a:noFill/>
        </p:spPr>
        <p:txBody>
          <a:bodyPr wrap="square" rtlCol="0" anchor="ctr">
            <a:spAutoFit/>
          </a:bodyPr>
          <a:lstStyle/>
          <a:p>
            <a:r>
              <a:rPr lang="en-US" sz="2000" b="1" dirty="0">
                <a:solidFill>
                  <a:srgbClr val="0B5D66"/>
                </a:solidFill>
                <a:latin typeface="Proxima Nova Rg" panose="02000506030000020004" pitchFamily="50" charset="0"/>
              </a:rPr>
              <a:t>Form IT-203-B</a:t>
            </a:r>
            <a:r>
              <a:rPr lang="en-US" sz="2000" dirty="0">
                <a:latin typeface="Proxima Nova Rg" panose="02000506030000020004" pitchFamily="50" charset="0"/>
              </a:rPr>
              <a:t>, </a:t>
            </a:r>
            <a:r>
              <a:rPr lang="en-US" sz="2000" i="1" dirty="0">
                <a:latin typeface="Proxima Nova Rg" panose="02000506030000020004" pitchFamily="50" charset="0"/>
              </a:rPr>
              <a:t>Nonresident and Part-Year Resident Income Allocation </a:t>
            </a:r>
          </a:p>
        </p:txBody>
      </p:sp>
      <p:pic>
        <p:nvPicPr>
          <p:cNvPr id="8" name="Graphic 7">
            <a:extLst>
              <a:ext uri="{FF2B5EF4-FFF2-40B4-BE49-F238E27FC236}">
                <a16:creationId xmlns:a16="http://schemas.microsoft.com/office/drawing/2014/main" id="{3D782A8E-D364-3EC6-AC1B-236F96282E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43" y="5584241"/>
            <a:ext cx="418987" cy="418987"/>
          </a:xfrm>
          <a:prstGeom prst="rect">
            <a:avLst/>
          </a:prstGeom>
        </p:spPr>
      </p:pic>
    </p:spTree>
    <p:extLst>
      <p:ext uri="{BB962C8B-B14F-4D97-AF65-F5344CB8AC3E}">
        <p14:creationId xmlns:p14="http://schemas.microsoft.com/office/powerpoint/2010/main" val="21686590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C6F8A-476E-DE11-2898-EA486E717F0A}"/>
              </a:ext>
            </a:extLst>
          </p:cNvPr>
          <p:cNvSpPr>
            <a:spLocks noGrp="1"/>
          </p:cNvSpPr>
          <p:nvPr>
            <p:ph type="title"/>
          </p:nvPr>
        </p:nvSpPr>
        <p:spPr/>
        <p:txBody>
          <a:bodyPr/>
          <a:lstStyle/>
          <a:p>
            <a:r>
              <a:rPr lang="en-US" dirty="0"/>
              <a:t>New York Resident Credit </a:t>
            </a:r>
          </a:p>
        </p:txBody>
      </p:sp>
      <p:sp>
        <p:nvSpPr>
          <p:cNvPr id="4" name="Text Placeholder 3">
            <a:extLst>
              <a:ext uri="{FF2B5EF4-FFF2-40B4-BE49-F238E27FC236}">
                <a16:creationId xmlns:a16="http://schemas.microsoft.com/office/drawing/2014/main" id="{222FB3B3-ADC6-F7F1-30C7-03BD28B3C549}"/>
              </a:ext>
            </a:extLst>
          </p:cNvPr>
          <p:cNvSpPr>
            <a:spLocks noGrp="1"/>
          </p:cNvSpPr>
          <p:nvPr>
            <p:ph type="body" sz="quarter" idx="12"/>
          </p:nvPr>
        </p:nvSpPr>
        <p:spPr>
          <a:xfrm>
            <a:off x="723901" y="1152939"/>
            <a:ext cx="10010360" cy="4426226"/>
          </a:xfrm>
        </p:spPr>
        <p:txBody>
          <a:bodyPr/>
          <a:lstStyle/>
          <a:p>
            <a:r>
              <a:rPr lang="en-US" dirty="0"/>
              <a:t>If the taxpayer paid tax to both </a:t>
            </a:r>
            <a:r>
              <a:rPr lang="en-US" dirty="0">
                <a:solidFill>
                  <a:srgbClr val="000000"/>
                </a:solidFill>
              </a:rPr>
              <a:t>a state </a:t>
            </a:r>
            <a:r>
              <a:rPr lang="en-US" i="1" dirty="0">
                <a:solidFill>
                  <a:srgbClr val="000000"/>
                </a:solidFill>
              </a:rPr>
              <a:t>and </a:t>
            </a:r>
            <a:r>
              <a:rPr lang="en-US" dirty="0">
                <a:solidFill>
                  <a:srgbClr val="000000"/>
                </a:solidFill>
              </a:rPr>
              <a:t>one or more local governments </a:t>
            </a:r>
            <a:r>
              <a:rPr lang="en-US" dirty="0"/>
              <a:t>within that state on </a:t>
            </a:r>
            <a:r>
              <a:rPr lang="en-US" b="1" dirty="0">
                <a:solidFill>
                  <a:srgbClr val="0B5D66"/>
                </a:solidFill>
              </a:rPr>
              <a:t>the same or different amounts of income</a:t>
            </a:r>
            <a:r>
              <a:rPr lang="en-US" dirty="0"/>
              <a:t>, use </a:t>
            </a:r>
            <a:r>
              <a:rPr lang="en-US" b="1" dirty="0">
                <a:solidFill>
                  <a:srgbClr val="0B5D66"/>
                </a:solidFill>
              </a:rPr>
              <a:t>only</a:t>
            </a:r>
            <a:r>
              <a:rPr lang="en-US" dirty="0"/>
              <a:t> one Form IT-112-R.</a:t>
            </a:r>
          </a:p>
          <a:p>
            <a:r>
              <a:rPr lang="en-US" dirty="0"/>
              <a:t>If the taxpayer paid tax to both a state and one or more local governments within that state on </a:t>
            </a:r>
            <a:r>
              <a:rPr lang="en-US" b="1" dirty="0">
                <a:solidFill>
                  <a:srgbClr val="0B5D66"/>
                </a:solidFill>
              </a:rPr>
              <a:t>different amounts of income</a:t>
            </a:r>
            <a:r>
              <a:rPr lang="en-US" dirty="0"/>
              <a:t>, include in </a:t>
            </a:r>
            <a:r>
              <a:rPr lang="en-US" b="1" dirty="0">
                <a:solidFill>
                  <a:srgbClr val="0B5D66"/>
                </a:solidFill>
              </a:rPr>
              <a:t>column B</a:t>
            </a:r>
            <a:r>
              <a:rPr lang="en-US" dirty="0"/>
              <a:t> the larger amount of income subject to tax by either the state or one or more local governments with that state. </a:t>
            </a:r>
          </a:p>
          <a:p>
            <a:r>
              <a:rPr lang="en-US" dirty="0"/>
              <a:t>Using multiple IT-112-R forms and separating the taxes paid to a state and local government(s) within that state provides the taxpayer with a higher resident credit than they are entitled to claim. </a:t>
            </a:r>
          </a:p>
          <a:p>
            <a:pPr marL="64008" indent="0">
              <a:buNone/>
            </a:pPr>
            <a:endParaRPr lang="en-US" dirty="0"/>
          </a:p>
          <a:p>
            <a:endParaRPr lang="en-US" dirty="0"/>
          </a:p>
        </p:txBody>
      </p:sp>
    </p:spTree>
    <p:extLst>
      <p:ext uri="{BB962C8B-B14F-4D97-AF65-F5344CB8AC3E}">
        <p14:creationId xmlns:p14="http://schemas.microsoft.com/office/powerpoint/2010/main" val="4267004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B9481-8A95-EA20-7833-BADBBACB4688}"/>
            </a:ext>
          </a:extLst>
        </p:cNvPr>
        <p:cNvGrpSpPr/>
        <p:nvPr/>
      </p:nvGrpSpPr>
      <p:grpSpPr>
        <a:xfrm>
          <a:off x="0" y="0"/>
          <a:ext cx="0" cy="0"/>
          <a:chOff x="0" y="0"/>
          <a:chExt cx="0" cy="0"/>
        </a:xfrm>
      </p:grpSpPr>
      <p:pic>
        <p:nvPicPr>
          <p:cNvPr id="3" name="Picture 2" descr="A picture containing person, outdoor&#10;&#10;AI-generated content may be incorrect.">
            <a:extLst>
              <a:ext uri="{FF2B5EF4-FFF2-40B4-BE49-F238E27FC236}">
                <a16:creationId xmlns:a16="http://schemas.microsoft.com/office/drawing/2014/main" id="{0B2D15A6-C252-EC2D-8E72-1A8A2561E3F7}"/>
              </a:ext>
            </a:extLst>
          </p:cNvPr>
          <p:cNvPicPr>
            <a:picLocks noChangeAspect="1"/>
          </p:cNvPicPr>
          <p:nvPr/>
        </p:nvPicPr>
        <p:blipFill>
          <a:blip r:embed="rId3">
            <a:extLst>
              <a:ext uri="{28A0092B-C50C-407E-A947-70E740481C1C}">
                <a14:useLocalDpi xmlns:a14="http://schemas.microsoft.com/office/drawing/2010/main" val="0"/>
              </a:ext>
            </a:extLst>
          </a:blip>
          <a:srcRect t="7812" b="7812"/>
          <a:stretch/>
        </p:blipFill>
        <p:spPr>
          <a:xfrm>
            <a:off x="-20" y="0"/>
            <a:ext cx="12192020" cy="6858000"/>
          </a:xfrm>
          <a:prstGeom prst="rect">
            <a:avLst/>
          </a:prstGeom>
        </p:spPr>
      </p:pic>
      <p:grpSp>
        <p:nvGrpSpPr>
          <p:cNvPr id="4" name="Group 3">
            <a:extLst>
              <a:ext uri="{FF2B5EF4-FFF2-40B4-BE49-F238E27FC236}">
                <a16:creationId xmlns:a16="http://schemas.microsoft.com/office/drawing/2014/main" id="{6A4F7449-5689-EBAF-2BAC-6E2C48EF77F6}"/>
              </a:ext>
            </a:extLst>
          </p:cNvPr>
          <p:cNvGrpSpPr/>
          <p:nvPr/>
        </p:nvGrpSpPr>
        <p:grpSpPr>
          <a:xfrm>
            <a:off x="0" y="4372584"/>
            <a:ext cx="12192000" cy="883658"/>
            <a:chOff x="0" y="3429000"/>
            <a:chExt cx="12192000" cy="883658"/>
          </a:xfrm>
        </p:grpSpPr>
        <p:sp>
          <p:nvSpPr>
            <p:cNvPr id="8" name="Rectangle 7">
              <a:extLst>
                <a:ext uri="{FF2B5EF4-FFF2-40B4-BE49-F238E27FC236}">
                  <a16:creationId xmlns:a16="http://schemas.microsoft.com/office/drawing/2014/main" id="{2E895543-45D1-5E07-F92B-EF7917EDB571}"/>
                </a:ext>
              </a:extLst>
            </p:cNvPr>
            <p:cNvSpPr/>
            <p:nvPr/>
          </p:nvSpPr>
          <p:spPr>
            <a:xfrm>
              <a:off x="0" y="3429000"/>
              <a:ext cx="12191980" cy="883658"/>
            </a:xfrm>
            <a:prstGeom prst="rect">
              <a:avLst/>
            </a:prstGeom>
            <a:solidFill>
              <a:srgbClr val="FFFFFF">
                <a:alpha val="9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cxnSp>
          <p:nvCxnSpPr>
            <p:cNvPr id="9" name="Straight Connector 8">
              <a:extLst>
                <a:ext uri="{FF2B5EF4-FFF2-40B4-BE49-F238E27FC236}">
                  <a16:creationId xmlns:a16="http://schemas.microsoft.com/office/drawing/2014/main" id="{3BD2792F-5A5F-AEB1-7B35-B44F7476AB34}"/>
                </a:ext>
              </a:extLst>
            </p:cNvPr>
            <p:cNvCxnSpPr>
              <a:cxnSpLocks/>
            </p:cNvCxnSpPr>
            <p:nvPr/>
          </p:nvCxnSpPr>
          <p:spPr>
            <a:xfrm>
              <a:off x="0" y="430215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6D7D0DFF-946F-0147-B1BC-CF668E992FE0}"/>
                </a:ext>
              </a:extLst>
            </p:cNvPr>
            <p:cNvSpPr txBox="1">
              <a:spLocks/>
            </p:cNvSpPr>
            <p:nvPr/>
          </p:nvSpPr>
          <p:spPr>
            <a:xfrm>
              <a:off x="0" y="3517500"/>
              <a:ext cx="12192000" cy="77334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100" b="1" dirty="0">
                  <a:solidFill>
                    <a:srgbClr val="0B5D66"/>
                  </a:solidFill>
                  <a:latin typeface="Proxima Nova Rg" panose="02000506030000020004" pitchFamily="50" charset="0"/>
                </a:rPr>
                <a:t>Inflation Refund Checks</a:t>
              </a:r>
            </a:p>
          </p:txBody>
        </p:sp>
        <p:cxnSp>
          <p:nvCxnSpPr>
            <p:cNvPr id="11" name="Straight Connector 10">
              <a:extLst>
                <a:ext uri="{FF2B5EF4-FFF2-40B4-BE49-F238E27FC236}">
                  <a16:creationId xmlns:a16="http://schemas.microsoft.com/office/drawing/2014/main" id="{BB1E5A72-CBBC-90C4-BB79-D39E82C00FB6}"/>
                </a:ext>
              </a:extLst>
            </p:cNvPr>
            <p:cNvCxnSpPr>
              <a:cxnSpLocks/>
            </p:cNvCxnSpPr>
            <p:nvPr/>
          </p:nvCxnSpPr>
          <p:spPr>
            <a:xfrm>
              <a:off x="0" y="343801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34500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25587-AF3E-4E6C-A06B-65C80EAF0E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2DFF1E-2EEC-9074-06E2-EEEC0EB0C8DA}"/>
              </a:ext>
            </a:extLst>
          </p:cNvPr>
          <p:cNvSpPr>
            <a:spLocks noGrp="1"/>
          </p:cNvSpPr>
          <p:nvPr>
            <p:ph type="title"/>
          </p:nvPr>
        </p:nvSpPr>
        <p:spPr/>
        <p:txBody>
          <a:bodyPr/>
          <a:lstStyle/>
          <a:p>
            <a:r>
              <a:rPr lang="en-US" sz="2800" dirty="0"/>
              <a:t>Wage and Withholding Transcripts</a:t>
            </a:r>
            <a:endParaRPr lang="en-US" sz="2000" b="0" i="1" dirty="0"/>
          </a:p>
        </p:txBody>
      </p:sp>
      <p:sp>
        <p:nvSpPr>
          <p:cNvPr id="4" name="Text Placeholder 3">
            <a:extLst>
              <a:ext uri="{FF2B5EF4-FFF2-40B4-BE49-F238E27FC236}">
                <a16:creationId xmlns:a16="http://schemas.microsoft.com/office/drawing/2014/main" id="{D509410B-C048-ABE1-81CC-87ECD54CCC83}"/>
              </a:ext>
            </a:extLst>
          </p:cNvPr>
          <p:cNvSpPr>
            <a:spLocks noGrp="1"/>
          </p:cNvSpPr>
          <p:nvPr>
            <p:ph type="body" sz="quarter" idx="12"/>
          </p:nvPr>
        </p:nvSpPr>
        <p:spPr>
          <a:xfrm>
            <a:off x="1090304" y="2743780"/>
            <a:ext cx="4548832" cy="2045169"/>
          </a:xfrm>
        </p:spPr>
        <p:txBody>
          <a:bodyPr/>
          <a:lstStyle/>
          <a:p>
            <a:pPr marL="0" indent="0" algn="ctr">
              <a:buNone/>
            </a:pPr>
            <a:r>
              <a:rPr lang="en-US" b="1" dirty="0">
                <a:solidFill>
                  <a:srgbClr val="0B5D66"/>
                </a:solidFill>
              </a:rPr>
              <a:t>Current tax year information: </a:t>
            </a:r>
          </a:p>
          <a:p>
            <a:pPr marL="0" indent="0" algn="ctr">
              <a:buNone/>
            </a:pPr>
            <a:r>
              <a:rPr lang="en-US" dirty="0"/>
              <a:t>If a taxpayer misplaced or lost their Form W-2, they can request a state wage and tax transcript </a:t>
            </a:r>
            <a:r>
              <a:rPr lang="en-US" b="1" dirty="0">
                <a:solidFill>
                  <a:srgbClr val="0B5D66"/>
                </a:solidFill>
              </a:rPr>
              <a:t>beginning on April 19</a:t>
            </a:r>
            <a:r>
              <a:rPr lang="en-US" b="1" baseline="30000" dirty="0">
                <a:solidFill>
                  <a:srgbClr val="0B5D66"/>
                </a:solidFill>
              </a:rPr>
              <a:t>th</a:t>
            </a:r>
            <a:r>
              <a:rPr lang="en-US" dirty="0"/>
              <a:t>.</a:t>
            </a:r>
          </a:p>
        </p:txBody>
      </p:sp>
      <p:sp>
        <p:nvSpPr>
          <p:cNvPr id="10" name="Text Placeholder 3">
            <a:extLst>
              <a:ext uri="{FF2B5EF4-FFF2-40B4-BE49-F238E27FC236}">
                <a16:creationId xmlns:a16="http://schemas.microsoft.com/office/drawing/2014/main" id="{3B90B9DD-E838-73A1-2622-C199A8F5A91A}"/>
              </a:ext>
            </a:extLst>
          </p:cNvPr>
          <p:cNvSpPr txBox="1">
            <a:spLocks/>
          </p:cNvSpPr>
          <p:nvPr/>
        </p:nvSpPr>
        <p:spPr>
          <a:xfrm>
            <a:off x="617693" y="4218393"/>
            <a:ext cx="9797343" cy="1749499"/>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3" name="Graphic 2">
            <a:extLst>
              <a:ext uri="{FF2B5EF4-FFF2-40B4-BE49-F238E27FC236}">
                <a16:creationId xmlns:a16="http://schemas.microsoft.com/office/drawing/2014/main" id="{F00CD77F-DAE5-B984-76B9-B5B2041B82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1336" y="1799462"/>
            <a:ext cx="866403" cy="866403"/>
          </a:xfrm>
          <a:prstGeom prst="rect">
            <a:avLst/>
          </a:prstGeom>
        </p:spPr>
      </p:pic>
      <p:cxnSp>
        <p:nvCxnSpPr>
          <p:cNvPr id="7" name="Straight Connector 6">
            <a:extLst>
              <a:ext uri="{FF2B5EF4-FFF2-40B4-BE49-F238E27FC236}">
                <a16:creationId xmlns:a16="http://schemas.microsoft.com/office/drawing/2014/main" id="{CC5F1D14-2804-2B5A-93FD-80DA5B4A6C3E}"/>
              </a:ext>
            </a:extLst>
          </p:cNvPr>
          <p:cNvCxnSpPr>
            <a:cxnSpLocks/>
          </p:cNvCxnSpPr>
          <p:nvPr/>
        </p:nvCxnSpPr>
        <p:spPr>
          <a:xfrm>
            <a:off x="1385154" y="2232664"/>
            <a:ext cx="1384300" cy="0"/>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11" name="Text Placeholder 3">
            <a:extLst>
              <a:ext uri="{FF2B5EF4-FFF2-40B4-BE49-F238E27FC236}">
                <a16:creationId xmlns:a16="http://schemas.microsoft.com/office/drawing/2014/main" id="{038DF557-D09F-074B-6637-E87B132F16FD}"/>
              </a:ext>
            </a:extLst>
          </p:cNvPr>
          <p:cNvSpPr txBox="1">
            <a:spLocks/>
          </p:cNvSpPr>
          <p:nvPr/>
        </p:nvSpPr>
        <p:spPr>
          <a:xfrm>
            <a:off x="6716113" y="2743780"/>
            <a:ext cx="3998220" cy="2045169"/>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0B5D66"/>
                </a:solidFill>
              </a:rPr>
              <a:t>Prior tax year information: </a:t>
            </a:r>
          </a:p>
          <a:p>
            <a:pPr marL="64008" indent="0" algn="ctr">
              <a:buNone/>
            </a:pPr>
            <a:r>
              <a:rPr lang="en-US" dirty="0"/>
              <a:t>Taxpayers can request</a:t>
            </a:r>
            <a:br>
              <a:rPr lang="en-US" dirty="0"/>
            </a:br>
            <a:r>
              <a:rPr lang="en-US" dirty="0"/>
              <a:t>a transcript by calling</a:t>
            </a:r>
            <a:br>
              <a:rPr lang="en-US" dirty="0"/>
            </a:br>
            <a:r>
              <a:rPr lang="en-US" b="1" dirty="0">
                <a:solidFill>
                  <a:srgbClr val="0B5D66"/>
                </a:solidFill>
              </a:rPr>
              <a:t>518-457-5181</a:t>
            </a:r>
            <a:r>
              <a:rPr lang="en-US" dirty="0"/>
              <a:t>. </a:t>
            </a:r>
          </a:p>
        </p:txBody>
      </p:sp>
      <p:cxnSp>
        <p:nvCxnSpPr>
          <p:cNvPr id="13" name="Straight Connector 12">
            <a:extLst>
              <a:ext uri="{FF2B5EF4-FFF2-40B4-BE49-F238E27FC236}">
                <a16:creationId xmlns:a16="http://schemas.microsoft.com/office/drawing/2014/main" id="{264AEB45-3333-B24A-A043-45900C50E73E}"/>
              </a:ext>
            </a:extLst>
          </p:cNvPr>
          <p:cNvCxnSpPr>
            <a:cxnSpLocks/>
          </p:cNvCxnSpPr>
          <p:nvPr/>
        </p:nvCxnSpPr>
        <p:spPr>
          <a:xfrm>
            <a:off x="6736661" y="2232664"/>
            <a:ext cx="1384300"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49848E6-3E2E-A1D0-C9D1-F9E231D651D7}"/>
              </a:ext>
            </a:extLst>
          </p:cNvPr>
          <p:cNvCxnSpPr>
            <a:cxnSpLocks/>
          </p:cNvCxnSpPr>
          <p:nvPr/>
        </p:nvCxnSpPr>
        <p:spPr>
          <a:xfrm>
            <a:off x="9309485" y="2232664"/>
            <a:ext cx="1384300" cy="0"/>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15" name="Graphic 14">
            <a:extLst>
              <a:ext uri="{FF2B5EF4-FFF2-40B4-BE49-F238E27FC236}">
                <a16:creationId xmlns:a16="http://schemas.microsoft.com/office/drawing/2014/main" id="{9C8FA9ED-0DFE-3277-F20B-FC84C60F24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29588" y="1799462"/>
            <a:ext cx="839384" cy="839384"/>
          </a:xfrm>
          <a:prstGeom prst="rect">
            <a:avLst/>
          </a:prstGeom>
        </p:spPr>
      </p:pic>
      <p:cxnSp>
        <p:nvCxnSpPr>
          <p:cNvPr id="18" name="Straight Connector 17">
            <a:extLst>
              <a:ext uri="{FF2B5EF4-FFF2-40B4-BE49-F238E27FC236}">
                <a16:creationId xmlns:a16="http://schemas.microsoft.com/office/drawing/2014/main" id="{4F15F759-028B-51C8-6339-BB59FF2BBC8E}"/>
              </a:ext>
            </a:extLst>
          </p:cNvPr>
          <p:cNvCxnSpPr>
            <a:cxnSpLocks/>
          </p:cNvCxnSpPr>
          <p:nvPr/>
        </p:nvCxnSpPr>
        <p:spPr>
          <a:xfrm>
            <a:off x="4005064" y="2232663"/>
            <a:ext cx="1384300"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58163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D8521-DCF9-427E-191D-C0FCFB6E474A}"/>
            </a:ext>
          </a:extLst>
        </p:cNvPr>
        <p:cNvGrpSpPr/>
        <p:nvPr/>
      </p:nvGrpSpPr>
      <p:grpSpPr>
        <a:xfrm>
          <a:off x="0" y="0"/>
          <a:ext cx="0" cy="0"/>
          <a:chOff x="0" y="0"/>
          <a:chExt cx="0" cy="0"/>
        </a:xfrm>
      </p:grpSpPr>
      <p:pic>
        <p:nvPicPr>
          <p:cNvPr id="3" name="Picture 2" descr="A group of people wearing masks&#10;&#10;AI-generated content may be incorrect.">
            <a:extLst>
              <a:ext uri="{FF2B5EF4-FFF2-40B4-BE49-F238E27FC236}">
                <a16:creationId xmlns:a16="http://schemas.microsoft.com/office/drawing/2014/main" id="{0EA12399-1BF7-2EB7-CE01-7B22E4EDD3CC}"/>
              </a:ext>
            </a:extLst>
          </p:cNvPr>
          <p:cNvPicPr>
            <a:picLocks noChangeAspect="1"/>
          </p:cNvPicPr>
          <p:nvPr/>
        </p:nvPicPr>
        <p:blipFill>
          <a:blip r:embed="rId2">
            <a:extLst>
              <a:ext uri="{28A0092B-C50C-407E-A947-70E740481C1C}">
                <a14:useLocalDpi xmlns:a14="http://schemas.microsoft.com/office/drawing/2010/main" val="0"/>
              </a:ext>
            </a:extLst>
          </a:blip>
          <a:srcRect t="12931" b="2735"/>
          <a:stretch/>
        </p:blipFill>
        <p:spPr>
          <a:xfrm>
            <a:off x="0" y="1"/>
            <a:ext cx="12191980" cy="6858000"/>
          </a:xfrm>
          <a:prstGeom prst="rect">
            <a:avLst/>
          </a:prstGeom>
        </p:spPr>
      </p:pic>
      <p:grpSp>
        <p:nvGrpSpPr>
          <p:cNvPr id="18" name="Group 17">
            <a:extLst>
              <a:ext uri="{FF2B5EF4-FFF2-40B4-BE49-F238E27FC236}">
                <a16:creationId xmlns:a16="http://schemas.microsoft.com/office/drawing/2014/main" id="{335517E5-2C4F-A838-24C2-E55A33662A26}"/>
              </a:ext>
            </a:extLst>
          </p:cNvPr>
          <p:cNvGrpSpPr/>
          <p:nvPr/>
        </p:nvGrpSpPr>
        <p:grpSpPr>
          <a:xfrm>
            <a:off x="0" y="4372584"/>
            <a:ext cx="12192000" cy="883658"/>
            <a:chOff x="0" y="3429000"/>
            <a:chExt cx="12192000" cy="883658"/>
          </a:xfrm>
        </p:grpSpPr>
        <p:sp>
          <p:nvSpPr>
            <p:cNvPr id="19" name="Rectangle 18">
              <a:extLst>
                <a:ext uri="{FF2B5EF4-FFF2-40B4-BE49-F238E27FC236}">
                  <a16:creationId xmlns:a16="http://schemas.microsoft.com/office/drawing/2014/main" id="{1320D5CB-8640-B1AF-D31E-10799BF69F24}"/>
                </a:ext>
              </a:extLst>
            </p:cNvPr>
            <p:cNvSpPr/>
            <p:nvPr/>
          </p:nvSpPr>
          <p:spPr>
            <a:xfrm>
              <a:off x="0" y="3429000"/>
              <a:ext cx="12191980" cy="883658"/>
            </a:xfrm>
            <a:prstGeom prst="rect">
              <a:avLst/>
            </a:prstGeom>
            <a:solidFill>
              <a:srgbClr val="FFFFFF">
                <a:alpha val="9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cxnSp>
          <p:nvCxnSpPr>
            <p:cNvPr id="20" name="Straight Connector 19">
              <a:extLst>
                <a:ext uri="{FF2B5EF4-FFF2-40B4-BE49-F238E27FC236}">
                  <a16:creationId xmlns:a16="http://schemas.microsoft.com/office/drawing/2014/main" id="{9BCBFBEE-2896-4992-C3D2-42991A708503}"/>
                </a:ext>
              </a:extLst>
            </p:cNvPr>
            <p:cNvCxnSpPr>
              <a:cxnSpLocks/>
            </p:cNvCxnSpPr>
            <p:nvPr/>
          </p:nvCxnSpPr>
          <p:spPr>
            <a:xfrm>
              <a:off x="0" y="430215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26275864-7A08-D8CC-B353-082F83D1660A}"/>
                </a:ext>
              </a:extLst>
            </p:cNvPr>
            <p:cNvSpPr txBox="1">
              <a:spLocks/>
            </p:cNvSpPr>
            <p:nvPr/>
          </p:nvSpPr>
          <p:spPr>
            <a:xfrm>
              <a:off x="0" y="3530195"/>
              <a:ext cx="12192000" cy="77334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100" b="1" dirty="0">
                  <a:solidFill>
                    <a:srgbClr val="0B5D66"/>
                  </a:solidFill>
                  <a:latin typeface="Proxima Nova Rg" panose="02000506030000020004" pitchFamily="50" charset="0"/>
                </a:rPr>
                <a:t>Taxpayer Resources</a:t>
              </a:r>
            </a:p>
          </p:txBody>
        </p:sp>
        <p:cxnSp>
          <p:nvCxnSpPr>
            <p:cNvPr id="22" name="Straight Connector 21">
              <a:extLst>
                <a:ext uri="{FF2B5EF4-FFF2-40B4-BE49-F238E27FC236}">
                  <a16:creationId xmlns:a16="http://schemas.microsoft.com/office/drawing/2014/main" id="{8EB9CBDB-E997-902B-17C8-2E63995D26E9}"/>
                </a:ext>
              </a:extLst>
            </p:cNvPr>
            <p:cNvCxnSpPr>
              <a:cxnSpLocks/>
            </p:cNvCxnSpPr>
            <p:nvPr/>
          </p:nvCxnSpPr>
          <p:spPr>
            <a:xfrm>
              <a:off x="0" y="343801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55962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D6B26-5ACA-6F13-B2E1-60898B098B19}"/>
            </a:ext>
          </a:extLst>
        </p:cNvPr>
        <p:cNvGrpSpPr/>
        <p:nvPr/>
      </p:nvGrpSpPr>
      <p:grpSpPr>
        <a:xfrm>
          <a:off x="0" y="0"/>
          <a:ext cx="0" cy="0"/>
          <a:chOff x="0" y="0"/>
          <a:chExt cx="0" cy="0"/>
        </a:xfrm>
      </p:grpSpPr>
      <p:pic>
        <p:nvPicPr>
          <p:cNvPr id="10" name="Picture 9" descr="A picture containing text, wall, indoor, table&#10;&#10;AI-generated content may be incorrect.">
            <a:extLst>
              <a:ext uri="{FF2B5EF4-FFF2-40B4-BE49-F238E27FC236}">
                <a16:creationId xmlns:a16="http://schemas.microsoft.com/office/drawing/2014/main" id="{4CF67697-E25A-ECEF-9A42-ACDBD062E72E}"/>
              </a:ext>
            </a:extLst>
          </p:cNvPr>
          <p:cNvPicPr>
            <a:picLocks noChangeAspect="1"/>
          </p:cNvPicPr>
          <p:nvPr/>
        </p:nvPicPr>
        <p:blipFill>
          <a:blip r:embed="rId3">
            <a:extLst>
              <a:ext uri="{28A0092B-C50C-407E-A947-70E740481C1C}">
                <a14:useLocalDpi xmlns:a14="http://schemas.microsoft.com/office/drawing/2010/main" val="0"/>
              </a:ext>
            </a:extLst>
          </a:blip>
          <a:srcRect l="20743" t="41509" r="20743" b="18006"/>
          <a:stretch/>
        </p:blipFill>
        <p:spPr>
          <a:xfrm>
            <a:off x="0" y="676275"/>
            <a:ext cx="12192000" cy="5630877"/>
          </a:xfrm>
          <a:prstGeom prst="rect">
            <a:avLst/>
          </a:prstGeom>
        </p:spPr>
      </p:pic>
      <p:pic>
        <p:nvPicPr>
          <p:cNvPr id="19" name="Picture 18" descr="Graphical user interface, website&#10;&#10;AI-generated content may be incorrect.">
            <a:extLst>
              <a:ext uri="{FF2B5EF4-FFF2-40B4-BE49-F238E27FC236}">
                <a16:creationId xmlns:a16="http://schemas.microsoft.com/office/drawing/2014/main" id="{8B41F485-F80D-C513-1FD8-284087556022}"/>
              </a:ext>
            </a:extLst>
          </p:cNvPr>
          <p:cNvPicPr>
            <a:picLocks noChangeAspect="1"/>
          </p:cNvPicPr>
          <p:nvPr/>
        </p:nvPicPr>
        <p:blipFill>
          <a:blip r:embed="rId4">
            <a:extLst>
              <a:ext uri="{28A0092B-C50C-407E-A947-70E740481C1C}">
                <a14:useLocalDpi xmlns:a14="http://schemas.microsoft.com/office/drawing/2010/main" val="0"/>
              </a:ext>
            </a:extLst>
          </a:blip>
          <a:srcRect t="4168" r="2113" b="2282"/>
          <a:stretch/>
        </p:blipFill>
        <p:spPr>
          <a:xfrm>
            <a:off x="2614295" y="990192"/>
            <a:ext cx="6928503" cy="3849144"/>
          </a:xfrm>
          <a:prstGeom prst="rect">
            <a:avLst/>
          </a:prstGeom>
          <a:ln w="3175">
            <a:solidFill>
              <a:srgbClr val="E5EDED"/>
            </a:solidFill>
          </a:ln>
          <a:effectLst>
            <a:innerShdw blurRad="25400">
              <a:prstClr val="black">
                <a:alpha val="60000"/>
              </a:prstClr>
            </a:innerShdw>
          </a:effectLst>
        </p:spPr>
      </p:pic>
      <p:sp>
        <p:nvSpPr>
          <p:cNvPr id="2" name="Title 1">
            <a:extLst>
              <a:ext uri="{FF2B5EF4-FFF2-40B4-BE49-F238E27FC236}">
                <a16:creationId xmlns:a16="http://schemas.microsoft.com/office/drawing/2014/main" id="{7D885803-A2B8-72A9-039E-1979AE8CE064}"/>
              </a:ext>
            </a:extLst>
          </p:cNvPr>
          <p:cNvSpPr>
            <a:spLocks noGrp="1"/>
          </p:cNvSpPr>
          <p:nvPr>
            <p:ph type="title"/>
          </p:nvPr>
        </p:nvSpPr>
        <p:spPr/>
        <p:txBody>
          <a:bodyPr/>
          <a:lstStyle/>
          <a:p>
            <a:r>
              <a:rPr lang="en-US" dirty="0">
                <a:cs typeface="Arial" panose="020B0604020202020204" pitchFamily="34" charset="0"/>
              </a:rPr>
              <a:t>Tax Department Website</a:t>
            </a:r>
            <a:endParaRPr lang="en-US" dirty="0"/>
          </a:p>
        </p:txBody>
      </p:sp>
      <p:sp>
        <p:nvSpPr>
          <p:cNvPr id="12" name="Freeform: Shape 11">
            <a:extLst>
              <a:ext uri="{FF2B5EF4-FFF2-40B4-BE49-F238E27FC236}">
                <a16:creationId xmlns:a16="http://schemas.microsoft.com/office/drawing/2014/main" id="{89A58FAD-1F68-1696-E4F6-90746AEB52C3}"/>
              </a:ext>
            </a:extLst>
          </p:cNvPr>
          <p:cNvSpPr/>
          <p:nvPr/>
        </p:nvSpPr>
        <p:spPr>
          <a:xfrm>
            <a:off x="1" y="5511634"/>
            <a:ext cx="3531449" cy="552268"/>
          </a:xfrm>
          <a:custGeom>
            <a:avLst/>
            <a:gdLst>
              <a:gd name="connsiteX0" fmla="*/ 0 w 3531449"/>
              <a:gd name="connsiteY0" fmla="*/ 0 h 552268"/>
              <a:gd name="connsiteX1" fmla="*/ 3258073 w 3531449"/>
              <a:gd name="connsiteY1" fmla="*/ 0 h 552268"/>
              <a:gd name="connsiteX2" fmla="*/ 3531449 w 3531449"/>
              <a:gd name="connsiteY2" fmla="*/ 273376 h 552268"/>
              <a:gd name="connsiteX3" fmla="*/ 3531448 w 3531449"/>
              <a:gd name="connsiteY3" fmla="*/ 273376 h 552268"/>
              <a:gd name="connsiteX4" fmla="*/ 3258072 w 3531449"/>
              <a:gd name="connsiteY4" fmla="*/ 546752 h 552268"/>
              <a:gd name="connsiteX5" fmla="*/ 0 w 3531449"/>
              <a:gd name="connsiteY5" fmla="*/ 552268 h 55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1449" h="552268">
                <a:moveTo>
                  <a:pt x="0" y="0"/>
                </a:moveTo>
                <a:lnTo>
                  <a:pt x="3258073" y="0"/>
                </a:lnTo>
                <a:cubicBezTo>
                  <a:pt x="3409054" y="0"/>
                  <a:pt x="3531449" y="122395"/>
                  <a:pt x="3531449" y="273376"/>
                </a:cubicBezTo>
                <a:lnTo>
                  <a:pt x="3531448" y="273376"/>
                </a:lnTo>
                <a:cubicBezTo>
                  <a:pt x="3531448" y="424357"/>
                  <a:pt x="3409053" y="546752"/>
                  <a:pt x="3258072" y="546752"/>
                </a:cubicBezTo>
                <a:lnTo>
                  <a:pt x="0" y="55226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86DD5C13-2DE9-22D2-1C10-1F5C8C3C86A2}"/>
              </a:ext>
            </a:extLst>
          </p:cNvPr>
          <p:cNvSpPr txBox="1"/>
          <p:nvPr/>
        </p:nvSpPr>
        <p:spPr>
          <a:xfrm>
            <a:off x="782017" y="5591298"/>
            <a:ext cx="2551733"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a:t>
            </a:r>
            <a:endParaRPr lang="en-US" sz="2000" dirty="0">
              <a:latin typeface="Proxima Nova Rg" panose="02000506030000020004" pitchFamily="50" charset="0"/>
            </a:endParaRPr>
          </a:p>
        </p:txBody>
      </p:sp>
      <p:pic>
        <p:nvPicPr>
          <p:cNvPr id="9" name="Graphic 8">
            <a:extLst>
              <a:ext uri="{FF2B5EF4-FFF2-40B4-BE49-F238E27FC236}">
                <a16:creationId xmlns:a16="http://schemas.microsoft.com/office/drawing/2014/main" id="{A60E2C32-3E23-79BA-25E8-BBD66B90F9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6881" y="5519727"/>
            <a:ext cx="629615" cy="629615"/>
          </a:xfrm>
          <a:prstGeom prst="rect">
            <a:avLst/>
          </a:prstGeom>
        </p:spPr>
      </p:pic>
      <p:pic>
        <p:nvPicPr>
          <p:cNvPr id="6" name="Picture 5" descr="Graphical user interface, text, application&#10;&#10;AI-generated content may be incorrect.">
            <a:extLst>
              <a:ext uri="{FF2B5EF4-FFF2-40B4-BE49-F238E27FC236}">
                <a16:creationId xmlns:a16="http://schemas.microsoft.com/office/drawing/2014/main" id="{8B6EFD52-A60C-4BA8-65E5-CD5830D4F87F}"/>
              </a:ext>
            </a:extLst>
          </p:cNvPr>
          <p:cNvPicPr>
            <a:picLocks noChangeAspect="1"/>
          </p:cNvPicPr>
          <p:nvPr/>
        </p:nvPicPr>
        <p:blipFill>
          <a:blip r:embed="rId7">
            <a:extLst>
              <a:ext uri="{28A0092B-C50C-407E-A947-70E740481C1C}">
                <a14:useLocalDpi xmlns:a14="http://schemas.microsoft.com/office/drawing/2010/main" val="0"/>
              </a:ext>
            </a:extLst>
          </a:blip>
          <a:srcRect b="12236"/>
          <a:stretch/>
        </p:blipFill>
        <p:spPr>
          <a:xfrm>
            <a:off x="2614293" y="993660"/>
            <a:ext cx="6928503" cy="3845232"/>
          </a:xfrm>
          <a:prstGeom prst="rect">
            <a:avLst/>
          </a:prstGeom>
        </p:spPr>
      </p:pic>
    </p:spTree>
    <p:extLst>
      <p:ext uri="{BB962C8B-B14F-4D97-AF65-F5344CB8AC3E}">
        <p14:creationId xmlns:p14="http://schemas.microsoft.com/office/powerpoint/2010/main" val="12756183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9BC850-27D9-E70E-AA1A-6C1CFD9B0C84}"/>
              </a:ext>
            </a:extLst>
          </p:cNvPr>
          <p:cNvSpPr>
            <a:spLocks noGrp="1"/>
          </p:cNvSpPr>
          <p:nvPr>
            <p:ph type="title"/>
          </p:nvPr>
        </p:nvSpPr>
        <p:spPr/>
        <p:txBody>
          <a:bodyPr/>
          <a:lstStyle/>
          <a:p>
            <a:r>
              <a:rPr lang="en-US" dirty="0"/>
              <a:t>Contact Us</a:t>
            </a:r>
          </a:p>
        </p:txBody>
      </p:sp>
      <p:sp>
        <p:nvSpPr>
          <p:cNvPr id="10" name="Rectangle: Rounded Corners 9">
            <a:extLst>
              <a:ext uri="{FF2B5EF4-FFF2-40B4-BE49-F238E27FC236}">
                <a16:creationId xmlns:a16="http://schemas.microsoft.com/office/drawing/2014/main" id="{45704266-A78C-9335-75B5-A5FD800B420C}"/>
              </a:ext>
            </a:extLst>
          </p:cNvPr>
          <p:cNvSpPr/>
          <p:nvPr/>
        </p:nvSpPr>
        <p:spPr>
          <a:xfrm>
            <a:off x="9342714" y="1429090"/>
            <a:ext cx="1912357" cy="2008495"/>
          </a:xfrm>
          <a:prstGeom prst="roundRect">
            <a:avLst>
              <a:gd name="adj" fmla="val 7357"/>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100" dirty="0">
              <a:solidFill>
                <a:schemeClr val="tx1"/>
              </a:solidFill>
            </a:endParaRPr>
          </a:p>
        </p:txBody>
      </p:sp>
      <p:sp>
        <p:nvSpPr>
          <p:cNvPr id="11" name="Rectangle: Rounded Corners 10">
            <a:extLst>
              <a:ext uri="{FF2B5EF4-FFF2-40B4-BE49-F238E27FC236}">
                <a16:creationId xmlns:a16="http://schemas.microsoft.com/office/drawing/2014/main" id="{D9D24E7B-5572-B131-A339-0FB000FE0E8B}"/>
              </a:ext>
            </a:extLst>
          </p:cNvPr>
          <p:cNvSpPr/>
          <p:nvPr/>
        </p:nvSpPr>
        <p:spPr>
          <a:xfrm>
            <a:off x="7077853" y="1420505"/>
            <a:ext cx="1912357" cy="2008495"/>
          </a:xfrm>
          <a:prstGeom prst="roundRect">
            <a:avLst>
              <a:gd name="adj" fmla="val 7357"/>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100" dirty="0">
              <a:solidFill>
                <a:schemeClr val="tx1"/>
              </a:solidFill>
            </a:endParaRPr>
          </a:p>
        </p:txBody>
      </p:sp>
      <p:sp>
        <p:nvSpPr>
          <p:cNvPr id="12" name="Rectangle: Rounded Corners 11">
            <a:extLst>
              <a:ext uri="{FF2B5EF4-FFF2-40B4-BE49-F238E27FC236}">
                <a16:creationId xmlns:a16="http://schemas.microsoft.com/office/drawing/2014/main" id="{E676F56F-C90B-AA0D-E8E4-FF47BE23510B}"/>
              </a:ext>
            </a:extLst>
          </p:cNvPr>
          <p:cNvSpPr/>
          <p:nvPr/>
        </p:nvSpPr>
        <p:spPr>
          <a:xfrm>
            <a:off x="4804632" y="1429091"/>
            <a:ext cx="1912357" cy="2008495"/>
          </a:xfrm>
          <a:prstGeom prst="roundRect">
            <a:avLst>
              <a:gd name="adj" fmla="val 7357"/>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100" dirty="0">
              <a:solidFill>
                <a:schemeClr val="tx1"/>
              </a:solidFill>
            </a:endParaRPr>
          </a:p>
        </p:txBody>
      </p:sp>
      <p:sp>
        <p:nvSpPr>
          <p:cNvPr id="13" name="TextBox 12">
            <a:extLst>
              <a:ext uri="{FF2B5EF4-FFF2-40B4-BE49-F238E27FC236}">
                <a16:creationId xmlns:a16="http://schemas.microsoft.com/office/drawing/2014/main" id="{22C7A02B-9D56-8259-BA57-445C36810FD4}"/>
              </a:ext>
            </a:extLst>
          </p:cNvPr>
          <p:cNvSpPr txBox="1"/>
          <p:nvPr/>
        </p:nvSpPr>
        <p:spPr>
          <a:xfrm>
            <a:off x="4804633" y="2697510"/>
            <a:ext cx="1912356" cy="649152"/>
          </a:xfrm>
          <a:prstGeom prst="rect">
            <a:avLst/>
          </a:prstGeom>
          <a:noFill/>
        </p:spPr>
        <p:txBody>
          <a:bodyPr wrap="square" rtlCol="0">
            <a:spAutoFit/>
          </a:bodyPr>
          <a:lstStyle/>
          <a:p>
            <a:pPr algn="ctr">
              <a:lnSpc>
                <a:spcPct val="80000"/>
              </a:lnSpc>
            </a:pPr>
            <a:r>
              <a:rPr lang="en-US" sz="2200" b="1" dirty="0">
                <a:solidFill>
                  <a:srgbClr val="0A5D65"/>
                </a:solidFill>
                <a:latin typeface="Proxima Nova Rg" panose="02000506030000020004" pitchFamily="50" charset="0"/>
              </a:rPr>
              <a:t>Customer Service</a:t>
            </a:r>
          </a:p>
        </p:txBody>
      </p:sp>
      <p:pic>
        <p:nvPicPr>
          <p:cNvPr id="14" name="Graphic 13">
            <a:extLst>
              <a:ext uri="{FF2B5EF4-FFF2-40B4-BE49-F238E27FC236}">
                <a16:creationId xmlns:a16="http://schemas.microsoft.com/office/drawing/2014/main" id="{EDEB008C-D4A4-23E9-0F4C-15B97CFBE4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64900" y="1594903"/>
            <a:ext cx="960120" cy="960120"/>
          </a:xfrm>
          <a:prstGeom prst="rect">
            <a:avLst/>
          </a:prstGeom>
        </p:spPr>
      </p:pic>
      <p:pic>
        <p:nvPicPr>
          <p:cNvPr id="15" name="Graphic 14">
            <a:extLst>
              <a:ext uri="{FF2B5EF4-FFF2-40B4-BE49-F238E27FC236}">
                <a16:creationId xmlns:a16="http://schemas.microsoft.com/office/drawing/2014/main" id="{33B9E176-B352-6E2F-EA46-66708A94D1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74587" y="1649692"/>
            <a:ext cx="960120" cy="960120"/>
          </a:xfrm>
          <a:prstGeom prst="rect">
            <a:avLst/>
          </a:prstGeom>
        </p:spPr>
      </p:pic>
      <p:sp>
        <p:nvSpPr>
          <p:cNvPr id="16" name="TextBox 15">
            <a:extLst>
              <a:ext uri="{FF2B5EF4-FFF2-40B4-BE49-F238E27FC236}">
                <a16:creationId xmlns:a16="http://schemas.microsoft.com/office/drawing/2014/main" id="{10D356DD-0FBC-22E3-5CA6-208DEF616333}"/>
              </a:ext>
            </a:extLst>
          </p:cNvPr>
          <p:cNvSpPr txBox="1"/>
          <p:nvPr/>
        </p:nvSpPr>
        <p:spPr>
          <a:xfrm>
            <a:off x="7168691" y="2691104"/>
            <a:ext cx="1821519" cy="649152"/>
          </a:xfrm>
          <a:prstGeom prst="rect">
            <a:avLst/>
          </a:prstGeom>
          <a:noFill/>
        </p:spPr>
        <p:txBody>
          <a:bodyPr wrap="square" rtlCol="0">
            <a:spAutoFit/>
          </a:bodyPr>
          <a:lstStyle/>
          <a:p>
            <a:pPr algn="ctr">
              <a:lnSpc>
                <a:spcPct val="80000"/>
              </a:lnSpc>
            </a:pPr>
            <a:r>
              <a:rPr lang="en-US" sz="2200" b="1" dirty="0">
                <a:solidFill>
                  <a:srgbClr val="0A5D65"/>
                </a:solidFill>
                <a:latin typeface="Proxima Nova Rg" panose="02000506030000020004" pitchFamily="50" charset="0"/>
              </a:rPr>
              <a:t>Telephone Assistance</a:t>
            </a:r>
          </a:p>
        </p:txBody>
      </p:sp>
      <p:sp>
        <p:nvSpPr>
          <p:cNvPr id="17" name="TextBox 16">
            <a:extLst>
              <a:ext uri="{FF2B5EF4-FFF2-40B4-BE49-F238E27FC236}">
                <a16:creationId xmlns:a16="http://schemas.microsoft.com/office/drawing/2014/main" id="{8E381D4B-68E4-9E51-D126-F2967721E6E7}"/>
              </a:ext>
            </a:extLst>
          </p:cNvPr>
          <p:cNvSpPr txBox="1"/>
          <p:nvPr/>
        </p:nvSpPr>
        <p:spPr>
          <a:xfrm>
            <a:off x="9351073" y="2697510"/>
            <a:ext cx="1903997" cy="649152"/>
          </a:xfrm>
          <a:prstGeom prst="rect">
            <a:avLst/>
          </a:prstGeom>
          <a:noFill/>
        </p:spPr>
        <p:txBody>
          <a:bodyPr wrap="square" rtlCol="0">
            <a:spAutoFit/>
          </a:bodyPr>
          <a:lstStyle/>
          <a:p>
            <a:pPr algn="ctr">
              <a:lnSpc>
                <a:spcPct val="80000"/>
              </a:lnSpc>
            </a:pPr>
            <a:r>
              <a:rPr lang="en-US" sz="2200" b="1" dirty="0">
                <a:solidFill>
                  <a:srgbClr val="0A5D65"/>
                </a:solidFill>
                <a:latin typeface="Proxima Nova Rg" panose="02000506030000020004" pitchFamily="50" charset="0"/>
              </a:rPr>
              <a:t>Provide</a:t>
            </a:r>
          </a:p>
          <a:p>
            <a:pPr algn="ctr">
              <a:lnSpc>
                <a:spcPct val="80000"/>
              </a:lnSpc>
            </a:pPr>
            <a:r>
              <a:rPr lang="en-US" sz="2200" b="1" dirty="0">
                <a:solidFill>
                  <a:srgbClr val="0A5D65"/>
                </a:solidFill>
                <a:latin typeface="Proxima Nova Rg" panose="02000506030000020004" pitchFamily="50" charset="0"/>
              </a:rPr>
              <a:t>Feedback</a:t>
            </a:r>
          </a:p>
        </p:txBody>
      </p:sp>
      <p:pic>
        <p:nvPicPr>
          <p:cNvPr id="18" name="Graphic 17">
            <a:extLst>
              <a:ext uri="{FF2B5EF4-FFF2-40B4-BE49-F238E27FC236}">
                <a16:creationId xmlns:a16="http://schemas.microsoft.com/office/drawing/2014/main" id="{BC105A73-8841-2AB2-A28A-90776A322B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53331" y="1617205"/>
            <a:ext cx="952500" cy="952500"/>
          </a:xfrm>
          <a:prstGeom prst="rect">
            <a:avLst/>
          </a:prstGeom>
        </p:spPr>
      </p:pic>
      <p:sp>
        <p:nvSpPr>
          <p:cNvPr id="20" name="Rectangle: Rounded Corners 19">
            <a:extLst>
              <a:ext uri="{FF2B5EF4-FFF2-40B4-BE49-F238E27FC236}">
                <a16:creationId xmlns:a16="http://schemas.microsoft.com/office/drawing/2014/main" id="{CF961DB5-5047-F66F-E32D-9B70F486A881}"/>
              </a:ext>
            </a:extLst>
          </p:cNvPr>
          <p:cNvSpPr/>
          <p:nvPr/>
        </p:nvSpPr>
        <p:spPr>
          <a:xfrm>
            <a:off x="4804630" y="3782492"/>
            <a:ext cx="6450439" cy="2024055"/>
          </a:xfrm>
          <a:prstGeom prst="roundRect">
            <a:avLst>
              <a:gd name="adj" fmla="val 6362"/>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lvl="2"/>
            <a:endParaRPr lang="en-US" sz="2100" dirty="0">
              <a:solidFill>
                <a:schemeClr val="tx1"/>
              </a:solidFill>
            </a:endParaRPr>
          </a:p>
        </p:txBody>
      </p:sp>
      <p:sp>
        <p:nvSpPr>
          <p:cNvPr id="21" name="TextBox 20">
            <a:extLst>
              <a:ext uri="{FF2B5EF4-FFF2-40B4-BE49-F238E27FC236}">
                <a16:creationId xmlns:a16="http://schemas.microsoft.com/office/drawing/2014/main" id="{A1D20A94-22F2-1B56-6A8E-12F37C20C188}"/>
              </a:ext>
            </a:extLst>
          </p:cNvPr>
          <p:cNvSpPr txBox="1"/>
          <p:nvPr/>
        </p:nvSpPr>
        <p:spPr>
          <a:xfrm>
            <a:off x="4804630" y="3900003"/>
            <a:ext cx="6450439" cy="523220"/>
          </a:xfrm>
          <a:prstGeom prst="rect">
            <a:avLst/>
          </a:prstGeom>
          <a:noFill/>
        </p:spPr>
        <p:txBody>
          <a:bodyPr wrap="square" rtlCol="0">
            <a:spAutoFit/>
          </a:bodyPr>
          <a:lstStyle/>
          <a:p>
            <a:pPr algn="ctr"/>
            <a:r>
              <a:rPr lang="en-US" sz="2800" b="1" dirty="0">
                <a:solidFill>
                  <a:srgbClr val="0A5D65"/>
                </a:solidFill>
                <a:latin typeface="Proxima Nova Rg" panose="02000506030000020004" pitchFamily="50" charset="0"/>
              </a:rPr>
              <a:t>Connect with Us</a:t>
            </a:r>
          </a:p>
        </p:txBody>
      </p:sp>
      <p:cxnSp>
        <p:nvCxnSpPr>
          <p:cNvPr id="22" name="Straight Connector 21">
            <a:extLst>
              <a:ext uri="{FF2B5EF4-FFF2-40B4-BE49-F238E27FC236}">
                <a16:creationId xmlns:a16="http://schemas.microsoft.com/office/drawing/2014/main" id="{37BA0423-06A3-A417-E0E6-A6A04EA6C4E4}"/>
              </a:ext>
            </a:extLst>
          </p:cNvPr>
          <p:cNvCxnSpPr>
            <a:cxnSpLocks/>
          </p:cNvCxnSpPr>
          <p:nvPr/>
        </p:nvCxnSpPr>
        <p:spPr>
          <a:xfrm>
            <a:off x="6495173" y="4531808"/>
            <a:ext cx="3069360" cy="0"/>
          </a:xfrm>
          <a:prstGeom prst="line">
            <a:avLst/>
          </a:prstGeom>
          <a:ln w="12700">
            <a:solidFill>
              <a:srgbClr val="66999E"/>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0B5CE42A-628A-1FF6-9CD5-5FE704A25C29}"/>
              </a:ext>
            </a:extLst>
          </p:cNvPr>
          <p:cNvGrpSpPr/>
          <p:nvPr/>
        </p:nvGrpSpPr>
        <p:grpSpPr>
          <a:xfrm>
            <a:off x="5407428" y="4769462"/>
            <a:ext cx="5244850" cy="676625"/>
            <a:chOff x="2800957" y="4854326"/>
            <a:chExt cx="6072918" cy="783452"/>
          </a:xfrm>
        </p:grpSpPr>
        <p:grpSp>
          <p:nvGrpSpPr>
            <p:cNvPr id="24" name="Group 23">
              <a:extLst>
                <a:ext uri="{FF2B5EF4-FFF2-40B4-BE49-F238E27FC236}">
                  <a16:creationId xmlns:a16="http://schemas.microsoft.com/office/drawing/2014/main" id="{A6F5C60B-6117-05DE-372C-53C37D161BDB}"/>
                </a:ext>
              </a:extLst>
            </p:cNvPr>
            <p:cNvGrpSpPr/>
            <p:nvPr/>
          </p:nvGrpSpPr>
          <p:grpSpPr>
            <a:xfrm>
              <a:off x="7051321" y="4873767"/>
              <a:ext cx="764011" cy="764011"/>
              <a:chOff x="9456235" y="3711534"/>
              <a:chExt cx="780585" cy="780585"/>
            </a:xfrm>
          </p:grpSpPr>
          <p:sp>
            <p:nvSpPr>
              <p:cNvPr id="40" name="Oval 39">
                <a:extLst>
                  <a:ext uri="{FF2B5EF4-FFF2-40B4-BE49-F238E27FC236}">
                    <a16:creationId xmlns:a16="http://schemas.microsoft.com/office/drawing/2014/main" id="{D7B41E31-94F9-604D-58BA-3100CAF1135C}"/>
                  </a:ext>
                </a:extLst>
              </p:cNvPr>
              <p:cNvSpPr/>
              <p:nvPr/>
            </p:nvSpPr>
            <p:spPr>
              <a:xfrm>
                <a:off x="9456235" y="3711534"/>
                <a:ext cx="780585" cy="780585"/>
              </a:xfrm>
              <a:prstGeom prst="ellipse">
                <a:avLst/>
              </a:prstGeom>
              <a:solidFill>
                <a:srgbClr val="0A5D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7D1C711E-21BF-0AA1-8F2F-F39E2B8D06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52210" y="3925815"/>
                <a:ext cx="388634" cy="351440"/>
              </a:xfrm>
              <a:prstGeom prst="rect">
                <a:avLst/>
              </a:prstGeom>
            </p:spPr>
          </p:pic>
        </p:grpSp>
        <p:grpSp>
          <p:nvGrpSpPr>
            <p:cNvPr id="25" name="Group 24">
              <a:extLst>
                <a:ext uri="{FF2B5EF4-FFF2-40B4-BE49-F238E27FC236}">
                  <a16:creationId xmlns:a16="http://schemas.microsoft.com/office/drawing/2014/main" id="{9E91EA37-1C4D-60F1-2BFF-D1D292017349}"/>
                </a:ext>
              </a:extLst>
            </p:cNvPr>
            <p:cNvGrpSpPr/>
            <p:nvPr/>
          </p:nvGrpSpPr>
          <p:grpSpPr>
            <a:xfrm>
              <a:off x="8109864" y="4854326"/>
              <a:ext cx="764011" cy="764011"/>
              <a:chOff x="10515600" y="3692093"/>
              <a:chExt cx="780585" cy="780585"/>
            </a:xfrm>
          </p:grpSpPr>
          <p:sp>
            <p:nvSpPr>
              <p:cNvPr id="38" name="Oval 37">
                <a:extLst>
                  <a:ext uri="{FF2B5EF4-FFF2-40B4-BE49-F238E27FC236}">
                    <a16:creationId xmlns:a16="http://schemas.microsoft.com/office/drawing/2014/main" id="{1A9994E9-C1D0-5237-E7A6-EBC8EF79C507}"/>
                  </a:ext>
                </a:extLst>
              </p:cNvPr>
              <p:cNvSpPr/>
              <p:nvPr/>
            </p:nvSpPr>
            <p:spPr>
              <a:xfrm>
                <a:off x="10515600" y="3692093"/>
                <a:ext cx="780585" cy="780585"/>
              </a:xfrm>
              <a:prstGeom prst="ellipse">
                <a:avLst/>
              </a:prstGeom>
              <a:solidFill>
                <a:srgbClr val="0A5D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a:extLst>
                  <a:ext uri="{FF2B5EF4-FFF2-40B4-BE49-F238E27FC236}">
                    <a16:creationId xmlns:a16="http://schemas.microsoft.com/office/drawing/2014/main" id="{5B181C91-0CB7-EE3F-92DB-4A04BE166F5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00813" y="3867356"/>
                <a:ext cx="410158" cy="410158"/>
              </a:xfrm>
              <a:prstGeom prst="rect">
                <a:avLst/>
              </a:prstGeom>
            </p:spPr>
          </p:pic>
        </p:grpSp>
        <p:grpSp>
          <p:nvGrpSpPr>
            <p:cNvPr id="26" name="Group 25">
              <a:extLst>
                <a:ext uri="{FF2B5EF4-FFF2-40B4-BE49-F238E27FC236}">
                  <a16:creationId xmlns:a16="http://schemas.microsoft.com/office/drawing/2014/main" id="{0B90FE33-EBB4-5DBC-694D-64E0ABF0913A}"/>
                </a:ext>
              </a:extLst>
            </p:cNvPr>
            <p:cNvGrpSpPr/>
            <p:nvPr/>
          </p:nvGrpSpPr>
          <p:grpSpPr>
            <a:xfrm>
              <a:off x="5986750" y="4873767"/>
              <a:ext cx="764011" cy="764011"/>
              <a:chOff x="5986750" y="4873767"/>
              <a:chExt cx="764011" cy="764011"/>
            </a:xfrm>
          </p:grpSpPr>
          <p:sp>
            <p:nvSpPr>
              <p:cNvPr id="36" name="Oval 35">
                <a:extLst>
                  <a:ext uri="{FF2B5EF4-FFF2-40B4-BE49-F238E27FC236}">
                    <a16:creationId xmlns:a16="http://schemas.microsoft.com/office/drawing/2014/main" id="{5FD841F6-80DB-AC67-5FAE-431B19459DAA}"/>
                  </a:ext>
                </a:extLst>
              </p:cNvPr>
              <p:cNvSpPr/>
              <p:nvPr/>
            </p:nvSpPr>
            <p:spPr>
              <a:xfrm>
                <a:off x="5986750" y="4873767"/>
                <a:ext cx="764011" cy="764011"/>
              </a:xfrm>
              <a:prstGeom prst="ellipse">
                <a:avLst/>
              </a:prstGeom>
              <a:solidFill>
                <a:srgbClr val="0A5D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Graphic 36">
                <a:extLst>
                  <a:ext uri="{FF2B5EF4-FFF2-40B4-BE49-F238E27FC236}">
                    <a16:creationId xmlns:a16="http://schemas.microsoft.com/office/drawing/2014/main" id="{17A8E9D7-BC18-D922-4DC1-CC1DDF6341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50724" y="5036918"/>
                <a:ext cx="428361" cy="428361"/>
              </a:xfrm>
              <a:prstGeom prst="rect">
                <a:avLst/>
              </a:prstGeom>
            </p:spPr>
          </p:pic>
        </p:grpSp>
        <p:grpSp>
          <p:nvGrpSpPr>
            <p:cNvPr id="27" name="Group 26">
              <a:extLst>
                <a:ext uri="{FF2B5EF4-FFF2-40B4-BE49-F238E27FC236}">
                  <a16:creationId xmlns:a16="http://schemas.microsoft.com/office/drawing/2014/main" id="{75C844CE-EAF5-5374-9219-BF5C7E75B994}"/>
                </a:ext>
              </a:extLst>
            </p:cNvPr>
            <p:cNvGrpSpPr/>
            <p:nvPr/>
          </p:nvGrpSpPr>
          <p:grpSpPr>
            <a:xfrm>
              <a:off x="4922179" y="4873767"/>
              <a:ext cx="764011" cy="764011"/>
              <a:chOff x="4922179" y="4873767"/>
              <a:chExt cx="764011" cy="764011"/>
            </a:xfrm>
          </p:grpSpPr>
          <p:sp>
            <p:nvSpPr>
              <p:cNvPr id="34" name="Oval 33">
                <a:extLst>
                  <a:ext uri="{FF2B5EF4-FFF2-40B4-BE49-F238E27FC236}">
                    <a16:creationId xmlns:a16="http://schemas.microsoft.com/office/drawing/2014/main" id="{A9CC16E9-B243-3F87-759D-63BC10F0D03D}"/>
                  </a:ext>
                </a:extLst>
              </p:cNvPr>
              <p:cNvSpPr/>
              <p:nvPr/>
            </p:nvSpPr>
            <p:spPr>
              <a:xfrm>
                <a:off x="4922179" y="4873767"/>
                <a:ext cx="764011" cy="764011"/>
              </a:xfrm>
              <a:prstGeom prst="ellipse">
                <a:avLst/>
              </a:prstGeom>
              <a:solidFill>
                <a:srgbClr val="0A5D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a:extLst>
                  <a:ext uri="{FF2B5EF4-FFF2-40B4-BE49-F238E27FC236}">
                    <a16:creationId xmlns:a16="http://schemas.microsoft.com/office/drawing/2014/main" id="{6F51E3B2-7220-0E1E-93F6-94A1E17ADDC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84974" y="5055029"/>
                <a:ext cx="410250" cy="410250"/>
              </a:xfrm>
              <a:prstGeom prst="rect">
                <a:avLst/>
              </a:prstGeom>
            </p:spPr>
          </p:pic>
        </p:grpSp>
        <p:grpSp>
          <p:nvGrpSpPr>
            <p:cNvPr id="28" name="Group 27">
              <a:extLst>
                <a:ext uri="{FF2B5EF4-FFF2-40B4-BE49-F238E27FC236}">
                  <a16:creationId xmlns:a16="http://schemas.microsoft.com/office/drawing/2014/main" id="{67657702-FFF7-DFAD-4D13-0D0272ED4C7E}"/>
                </a:ext>
              </a:extLst>
            </p:cNvPr>
            <p:cNvGrpSpPr/>
            <p:nvPr/>
          </p:nvGrpSpPr>
          <p:grpSpPr>
            <a:xfrm>
              <a:off x="3860622" y="4873767"/>
              <a:ext cx="764011" cy="764011"/>
              <a:chOff x="3845924" y="4873767"/>
              <a:chExt cx="764011" cy="764011"/>
            </a:xfrm>
          </p:grpSpPr>
          <p:sp>
            <p:nvSpPr>
              <p:cNvPr id="32" name="Oval 31">
                <a:extLst>
                  <a:ext uri="{FF2B5EF4-FFF2-40B4-BE49-F238E27FC236}">
                    <a16:creationId xmlns:a16="http://schemas.microsoft.com/office/drawing/2014/main" id="{8D4F0D00-F680-8102-52CC-5CC4644A27C6}"/>
                  </a:ext>
                </a:extLst>
              </p:cNvPr>
              <p:cNvSpPr/>
              <p:nvPr/>
            </p:nvSpPr>
            <p:spPr>
              <a:xfrm>
                <a:off x="3845924" y="4873767"/>
                <a:ext cx="764011" cy="764011"/>
              </a:xfrm>
              <a:prstGeom prst="ellipse">
                <a:avLst/>
              </a:prstGeom>
              <a:solidFill>
                <a:srgbClr val="0A5D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Graphic 32">
                <a:extLst>
                  <a:ext uri="{FF2B5EF4-FFF2-40B4-BE49-F238E27FC236}">
                    <a16:creationId xmlns:a16="http://schemas.microsoft.com/office/drawing/2014/main" id="{029F72E0-0922-5B24-703C-763696FC2C9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038599" y="5053405"/>
                <a:ext cx="380503" cy="380503"/>
              </a:xfrm>
              <a:prstGeom prst="rect">
                <a:avLst/>
              </a:prstGeom>
            </p:spPr>
          </p:pic>
        </p:grpSp>
        <p:grpSp>
          <p:nvGrpSpPr>
            <p:cNvPr id="29" name="Group 28">
              <a:extLst>
                <a:ext uri="{FF2B5EF4-FFF2-40B4-BE49-F238E27FC236}">
                  <a16:creationId xmlns:a16="http://schemas.microsoft.com/office/drawing/2014/main" id="{D907F7B9-8EA2-D9F9-D8A0-528FAFACDB42}"/>
                </a:ext>
              </a:extLst>
            </p:cNvPr>
            <p:cNvGrpSpPr/>
            <p:nvPr/>
          </p:nvGrpSpPr>
          <p:grpSpPr>
            <a:xfrm>
              <a:off x="2800957" y="4854326"/>
              <a:ext cx="764011" cy="764011"/>
              <a:chOff x="2781353" y="4854326"/>
              <a:chExt cx="764011" cy="764011"/>
            </a:xfrm>
          </p:grpSpPr>
          <p:sp>
            <p:nvSpPr>
              <p:cNvPr id="30" name="Oval 29">
                <a:extLst>
                  <a:ext uri="{FF2B5EF4-FFF2-40B4-BE49-F238E27FC236}">
                    <a16:creationId xmlns:a16="http://schemas.microsoft.com/office/drawing/2014/main" id="{72A6F801-D11E-D288-8670-10D9B8748603}"/>
                  </a:ext>
                </a:extLst>
              </p:cNvPr>
              <p:cNvSpPr/>
              <p:nvPr/>
            </p:nvSpPr>
            <p:spPr>
              <a:xfrm>
                <a:off x="2781353" y="4854326"/>
                <a:ext cx="764011" cy="764011"/>
              </a:xfrm>
              <a:prstGeom prst="ellipse">
                <a:avLst/>
              </a:prstGeom>
              <a:solidFill>
                <a:srgbClr val="0A5D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Graphic 30">
                <a:extLst>
                  <a:ext uri="{FF2B5EF4-FFF2-40B4-BE49-F238E27FC236}">
                    <a16:creationId xmlns:a16="http://schemas.microsoft.com/office/drawing/2014/main" id="{264B1396-2DA8-48B7-D183-0B924533229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955032" y="5097115"/>
                <a:ext cx="404702" cy="292833"/>
              </a:xfrm>
              <a:prstGeom prst="rect">
                <a:avLst/>
              </a:prstGeom>
            </p:spPr>
          </p:pic>
        </p:grpSp>
      </p:grpSp>
      <p:sp>
        <p:nvSpPr>
          <p:cNvPr id="42" name="Content Placeholder 5">
            <a:extLst>
              <a:ext uri="{FF2B5EF4-FFF2-40B4-BE49-F238E27FC236}">
                <a16:creationId xmlns:a16="http://schemas.microsoft.com/office/drawing/2014/main" id="{013685BE-19E3-4071-43B2-7D1D2080E529}"/>
              </a:ext>
            </a:extLst>
          </p:cNvPr>
          <p:cNvSpPr txBox="1">
            <a:spLocks/>
          </p:cNvSpPr>
          <p:nvPr/>
        </p:nvSpPr>
        <p:spPr>
          <a:xfrm>
            <a:off x="617693" y="1420506"/>
            <a:ext cx="3834435" cy="1484620"/>
          </a:xfrm>
          <a:prstGeom prst="rect">
            <a:avLst/>
          </a:prstGeom>
        </p:spPr>
        <p:txBody>
          <a:bodyPr vert="horz" lIns="87918" tIns="43959" rIns="87918" bIns="43959" rtlCol="0">
            <a:noAutofit/>
          </a:bodyPr>
          <a:lstStyle>
            <a:lvl1pPr marL="439577" indent="-439577" algn="l" defTabSz="1172205" rtl="0" eaLnBrk="1" latinLnBrk="0" hangingPunct="1">
              <a:spcBef>
                <a:spcPts val="1539"/>
              </a:spcBef>
              <a:buClr>
                <a:schemeClr val="tx2"/>
              </a:buClr>
              <a:buSzPct val="125000"/>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52416" indent="-366314" algn="l" defTabSz="1172205" rtl="0" eaLnBrk="1" latinLnBrk="0" hangingPunct="1">
              <a:spcBef>
                <a:spcPts val="769"/>
              </a:spcBef>
              <a:buClr>
                <a:schemeClr val="tx2"/>
              </a:buClr>
              <a:buSzPct val="110000"/>
              <a:buFont typeface="Arial" panose="020B0604020202020204" pitchFamily="34" charset="0"/>
              <a:buChar char="•"/>
              <a:defRPr lang="en-US" sz="2933" kern="1200">
                <a:solidFill>
                  <a:schemeClr val="tx1"/>
                </a:solidFill>
                <a:latin typeface="Arial" panose="020B0604020202020204" pitchFamily="34" charset="0"/>
                <a:ea typeface="+mn-ea"/>
                <a:cs typeface="Arial" panose="020B0604020202020204" pitchFamily="34" charset="0"/>
              </a:defRPr>
            </a:lvl2pPr>
            <a:lvl3pPr marL="1540555" indent="-368349" algn="l" defTabSz="1172205" rtl="0" eaLnBrk="1" latinLnBrk="0" hangingPunct="1">
              <a:spcBef>
                <a:spcPts val="1025"/>
              </a:spcBef>
              <a:buClr>
                <a:schemeClr val="tx2"/>
              </a:buClr>
              <a:buFont typeface="Arial" panose="020B0604020202020204" pitchFamily="34" charset="0"/>
              <a:buChar char="−"/>
              <a:defRPr lang="en-US" sz="2667" kern="1200">
                <a:solidFill>
                  <a:schemeClr val="tx1"/>
                </a:solidFill>
                <a:latin typeface="Arial" panose="020B0604020202020204" pitchFamily="34" charset="0"/>
                <a:ea typeface="+mn-ea"/>
                <a:cs typeface="Arial" panose="020B0604020202020204" pitchFamily="34" charset="0"/>
              </a:defRPr>
            </a:lvl3pPr>
            <a:lvl4pPr marL="2051358" indent="-293051" algn="l" defTabSz="1172205" rtl="0" eaLnBrk="1" latinLnBrk="0" hangingPunct="1">
              <a:spcBef>
                <a:spcPts val="769"/>
              </a:spcBef>
              <a:buClr>
                <a:schemeClr val="tx2"/>
              </a:buClr>
              <a:buSzPct val="85000"/>
              <a:buFont typeface="Arial" panose="020B0604020202020204" pitchFamily="34" charset="0"/>
              <a:buChar char="&gt;"/>
              <a:defRPr lang="en-US" sz="2667" kern="1200">
                <a:solidFill>
                  <a:schemeClr val="tx1"/>
                </a:solidFill>
                <a:latin typeface="Arial" panose="020B0604020202020204" pitchFamily="34" charset="0"/>
                <a:ea typeface="+mn-ea"/>
                <a:cs typeface="Arial" panose="020B0604020202020204" pitchFamily="34" charset="0"/>
              </a:defRPr>
            </a:lvl4pPr>
            <a:lvl5pPr marL="2637461" indent="-293051" algn="l" defTabSz="1172205" rtl="0" eaLnBrk="1" latinLnBrk="0" hangingPunct="1">
              <a:spcBef>
                <a:spcPts val="385"/>
              </a:spcBef>
              <a:buClr>
                <a:schemeClr val="tx2"/>
              </a:buClr>
              <a:buFont typeface="Arial" panose="020B0604020202020204" pitchFamily="34" charset="0"/>
              <a:buChar char="»"/>
              <a:defRPr lang="en-US" sz="2267" kern="1200">
                <a:solidFill>
                  <a:schemeClr val="tx1"/>
                </a:solidFill>
                <a:latin typeface="Arial" panose="020B0604020202020204" pitchFamily="34" charset="0"/>
                <a:ea typeface="+mn-ea"/>
                <a:cs typeface="Arial" panose="020B0604020202020204" pitchFamily="34" charset="0"/>
              </a:defRPr>
            </a:lvl5pPr>
            <a:lvl6pPr marL="3223563"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809666"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395769"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4981870"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spcBef>
                <a:spcPts val="1333"/>
              </a:spcBef>
              <a:buFont typeface="Wingdings" panose="05000000000000000000" pitchFamily="2" charset="2"/>
              <a:buNone/>
            </a:pPr>
            <a:r>
              <a:rPr lang="en-US" sz="2400" dirty="0">
                <a:solidFill>
                  <a:prstClr val="black"/>
                </a:solidFill>
                <a:latin typeface="Proxima Nova Rg" panose="02000506030000020004" pitchFamily="50" charset="0"/>
              </a:rPr>
              <a:t>To find assistance, scroll to the bottom of our website and select </a:t>
            </a:r>
            <a:r>
              <a:rPr lang="en-US" sz="2400" i="1" dirty="0">
                <a:solidFill>
                  <a:srgbClr val="0A5D65"/>
                </a:solidFill>
                <a:latin typeface="Proxima Nova Rg" panose="02000506030000020004" pitchFamily="50" charset="0"/>
              </a:rPr>
              <a:t>Contact Us </a:t>
            </a:r>
            <a:r>
              <a:rPr lang="en-US" sz="2400" dirty="0">
                <a:solidFill>
                  <a:prstClr val="black"/>
                </a:solidFill>
                <a:latin typeface="Proxima Nova Rg" panose="02000506030000020004" pitchFamily="50" charset="0"/>
              </a:rPr>
              <a:t>under </a:t>
            </a:r>
            <a:r>
              <a:rPr lang="en-US" sz="2400" i="1" dirty="0">
                <a:solidFill>
                  <a:srgbClr val="0A5D65"/>
                </a:solidFill>
                <a:latin typeface="Proxima Nova Rg" panose="02000506030000020004" pitchFamily="50" charset="0"/>
              </a:rPr>
              <a:t>Get Help</a:t>
            </a:r>
            <a:r>
              <a:rPr lang="en-US" sz="2400" dirty="0">
                <a:solidFill>
                  <a:prstClr val="black"/>
                </a:solidFill>
                <a:latin typeface="Proxima Nova Rg" panose="02000506030000020004" pitchFamily="50" charset="0"/>
              </a:rPr>
              <a:t>.</a:t>
            </a:r>
          </a:p>
        </p:txBody>
      </p:sp>
      <p:sp>
        <p:nvSpPr>
          <p:cNvPr id="43" name="Content Placeholder 5">
            <a:extLst>
              <a:ext uri="{FF2B5EF4-FFF2-40B4-BE49-F238E27FC236}">
                <a16:creationId xmlns:a16="http://schemas.microsoft.com/office/drawing/2014/main" id="{06AD60F7-9E30-5EA0-36AB-9137B65E56B5}"/>
              </a:ext>
            </a:extLst>
          </p:cNvPr>
          <p:cNvSpPr txBox="1">
            <a:spLocks/>
          </p:cNvSpPr>
          <p:nvPr/>
        </p:nvSpPr>
        <p:spPr>
          <a:xfrm>
            <a:off x="617693" y="3782492"/>
            <a:ext cx="3717007" cy="1484620"/>
          </a:xfrm>
          <a:prstGeom prst="rect">
            <a:avLst/>
          </a:prstGeom>
        </p:spPr>
        <p:txBody>
          <a:bodyPr vert="horz" lIns="87918" tIns="43959" rIns="87918" bIns="43959" rtlCol="0">
            <a:noAutofit/>
          </a:bodyPr>
          <a:lstStyle>
            <a:lvl1pPr marL="439577" indent="-439577" algn="l" defTabSz="1172205" rtl="0" eaLnBrk="1" latinLnBrk="0" hangingPunct="1">
              <a:spcBef>
                <a:spcPts val="1539"/>
              </a:spcBef>
              <a:buClr>
                <a:schemeClr val="tx2"/>
              </a:buClr>
              <a:buSzPct val="125000"/>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52416" indent="-366314" algn="l" defTabSz="1172205" rtl="0" eaLnBrk="1" latinLnBrk="0" hangingPunct="1">
              <a:spcBef>
                <a:spcPts val="769"/>
              </a:spcBef>
              <a:buClr>
                <a:schemeClr val="tx2"/>
              </a:buClr>
              <a:buSzPct val="110000"/>
              <a:buFont typeface="Arial" panose="020B0604020202020204" pitchFamily="34" charset="0"/>
              <a:buChar char="•"/>
              <a:defRPr lang="en-US" sz="2933" kern="1200">
                <a:solidFill>
                  <a:schemeClr val="tx1"/>
                </a:solidFill>
                <a:latin typeface="Arial" panose="020B0604020202020204" pitchFamily="34" charset="0"/>
                <a:ea typeface="+mn-ea"/>
                <a:cs typeface="Arial" panose="020B0604020202020204" pitchFamily="34" charset="0"/>
              </a:defRPr>
            </a:lvl2pPr>
            <a:lvl3pPr marL="1540555" indent="-368349" algn="l" defTabSz="1172205" rtl="0" eaLnBrk="1" latinLnBrk="0" hangingPunct="1">
              <a:spcBef>
                <a:spcPts val="1025"/>
              </a:spcBef>
              <a:buClr>
                <a:schemeClr val="tx2"/>
              </a:buClr>
              <a:buFont typeface="Arial" panose="020B0604020202020204" pitchFamily="34" charset="0"/>
              <a:buChar char="−"/>
              <a:defRPr lang="en-US" sz="2667" kern="1200">
                <a:solidFill>
                  <a:schemeClr val="tx1"/>
                </a:solidFill>
                <a:latin typeface="Arial" panose="020B0604020202020204" pitchFamily="34" charset="0"/>
                <a:ea typeface="+mn-ea"/>
                <a:cs typeface="Arial" panose="020B0604020202020204" pitchFamily="34" charset="0"/>
              </a:defRPr>
            </a:lvl3pPr>
            <a:lvl4pPr marL="2051358" indent="-293051" algn="l" defTabSz="1172205" rtl="0" eaLnBrk="1" latinLnBrk="0" hangingPunct="1">
              <a:spcBef>
                <a:spcPts val="769"/>
              </a:spcBef>
              <a:buClr>
                <a:schemeClr val="tx2"/>
              </a:buClr>
              <a:buSzPct val="85000"/>
              <a:buFont typeface="Arial" panose="020B0604020202020204" pitchFamily="34" charset="0"/>
              <a:buChar char="&gt;"/>
              <a:defRPr lang="en-US" sz="2667" kern="1200">
                <a:solidFill>
                  <a:schemeClr val="tx1"/>
                </a:solidFill>
                <a:latin typeface="Arial" panose="020B0604020202020204" pitchFamily="34" charset="0"/>
                <a:ea typeface="+mn-ea"/>
                <a:cs typeface="Arial" panose="020B0604020202020204" pitchFamily="34" charset="0"/>
              </a:defRPr>
            </a:lvl4pPr>
            <a:lvl5pPr marL="2637461" indent="-293051" algn="l" defTabSz="1172205" rtl="0" eaLnBrk="1" latinLnBrk="0" hangingPunct="1">
              <a:spcBef>
                <a:spcPts val="385"/>
              </a:spcBef>
              <a:buClr>
                <a:schemeClr val="tx2"/>
              </a:buClr>
              <a:buFont typeface="Arial" panose="020B0604020202020204" pitchFamily="34" charset="0"/>
              <a:buChar char="»"/>
              <a:defRPr lang="en-US" sz="2267" kern="1200">
                <a:solidFill>
                  <a:schemeClr val="tx1"/>
                </a:solidFill>
                <a:latin typeface="Arial" panose="020B0604020202020204" pitchFamily="34" charset="0"/>
                <a:ea typeface="+mn-ea"/>
                <a:cs typeface="Arial" panose="020B0604020202020204" pitchFamily="34" charset="0"/>
              </a:defRPr>
            </a:lvl5pPr>
            <a:lvl6pPr marL="3223563"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809666"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395769"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4981870"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spcBef>
                <a:spcPts val="1333"/>
              </a:spcBef>
              <a:buNone/>
            </a:pPr>
            <a:r>
              <a:rPr lang="en-US" sz="2400" spc="-67" dirty="0">
                <a:latin typeface="Proxima Nova Rg" panose="02000506030000020004" pitchFamily="50" charset="0"/>
              </a:rPr>
              <a:t>Follow us on social and subscribe to our emails to</a:t>
            </a:r>
            <a:br>
              <a:rPr lang="en-US" sz="2400" spc="-67" dirty="0">
                <a:latin typeface="Proxima Nova Rg" panose="02000506030000020004" pitchFamily="50" charset="0"/>
              </a:rPr>
            </a:br>
            <a:r>
              <a:rPr lang="en-US" sz="2400" spc="-67" dirty="0">
                <a:latin typeface="Proxima Nova Rg" panose="02000506030000020004" pitchFamily="50" charset="0"/>
              </a:rPr>
              <a:t>receive tax tips, news and the latest guidance.</a:t>
            </a:r>
          </a:p>
        </p:txBody>
      </p:sp>
    </p:spTree>
    <p:extLst>
      <p:ext uri="{BB962C8B-B14F-4D97-AF65-F5344CB8AC3E}">
        <p14:creationId xmlns:p14="http://schemas.microsoft.com/office/powerpoint/2010/main" val="23615804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83B8588-E11F-9475-BAFF-AA47B1736C2C}"/>
              </a:ext>
            </a:extLst>
          </p:cNvPr>
          <p:cNvSpPr/>
          <p:nvPr/>
        </p:nvSpPr>
        <p:spPr>
          <a:xfrm>
            <a:off x="6316878" y="2519047"/>
            <a:ext cx="5237932" cy="1696397"/>
          </a:xfrm>
          <a:prstGeom prst="roundRect">
            <a:avLst>
              <a:gd name="adj" fmla="val 7357"/>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100" dirty="0">
              <a:solidFill>
                <a:schemeClr val="tx1"/>
              </a:solidFill>
            </a:endParaRPr>
          </a:p>
        </p:txBody>
      </p:sp>
      <p:sp>
        <p:nvSpPr>
          <p:cNvPr id="4" name="Rectangle: Rounded Corners 3">
            <a:extLst>
              <a:ext uri="{FF2B5EF4-FFF2-40B4-BE49-F238E27FC236}">
                <a16:creationId xmlns:a16="http://schemas.microsoft.com/office/drawing/2014/main" id="{FCF2355D-2366-964E-74A5-C203CE20F801}"/>
              </a:ext>
            </a:extLst>
          </p:cNvPr>
          <p:cNvSpPr/>
          <p:nvPr/>
        </p:nvSpPr>
        <p:spPr>
          <a:xfrm>
            <a:off x="585646" y="2510684"/>
            <a:ext cx="5237932" cy="1696397"/>
          </a:xfrm>
          <a:prstGeom prst="roundRect">
            <a:avLst>
              <a:gd name="adj" fmla="val 7357"/>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100" dirty="0">
              <a:solidFill>
                <a:schemeClr val="tx1"/>
              </a:solidFill>
            </a:endParaRPr>
          </a:p>
        </p:txBody>
      </p:sp>
      <p:sp>
        <p:nvSpPr>
          <p:cNvPr id="2" name="Title 1">
            <a:extLst>
              <a:ext uri="{FF2B5EF4-FFF2-40B4-BE49-F238E27FC236}">
                <a16:creationId xmlns:a16="http://schemas.microsoft.com/office/drawing/2014/main" id="{E002BAE6-18DE-0BF4-C54C-BDB3499126C5}"/>
              </a:ext>
            </a:extLst>
          </p:cNvPr>
          <p:cNvSpPr>
            <a:spLocks noGrp="1"/>
          </p:cNvSpPr>
          <p:nvPr>
            <p:ph type="title"/>
          </p:nvPr>
        </p:nvSpPr>
        <p:spPr>
          <a:xfrm>
            <a:off x="617693" y="154947"/>
            <a:ext cx="10515600" cy="347779"/>
          </a:xfrm>
        </p:spPr>
        <p:txBody>
          <a:bodyPr/>
          <a:lstStyle/>
          <a:p>
            <a:r>
              <a:rPr lang="en-US" dirty="0"/>
              <a:t>Language Assistance </a:t>
            </a:r>
          </a:p>
        </p:txBody>
      </p:sp>
      <p:sp>
        <p:nvSpPr>
          <p:cNvPr id="3" name="Text Placeholder 2">
            <a:extLst>
              <a:ext uri="{FF2B5EF4-FFF2-40B4-BE49-F238E27FC236}">
                <a16:creationId xmlns:a16="http://schemas.microsoft.com/office/drawing/2014/main" id="{CB54CB64-ADB1-5E28-69B1-6B5B42ECC988}"/>
              </a:ext>
            </a:extLst>
          </p:cNvPr>
          <p:cNvSpPr txBox="1">
            <a:spLocks/>
          </p:cNvSpPr>
          <p:nvPr/>
        </p:nvSpPr>
        <p:spPr>
          <a:xfrm>
            <a:off x="617693" y="1702728"/>
            <a:ext cx="8569170" cy="5030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B5D66"/>
                </a:solidFill>
                <a:latin typeface="Proxima Nova Rg" panose="02000506030000020004" pitchFamily="50" charset="0"/>
              </a:rPr>
              <a:t>To increase taxpayer access to tax information, we:</a:t>
            </a:r>
          </a:p>
        </p:txBody>
      </p:sp>
      <p:pic>
        <p:nvPicPr>
          <p:cNvPr id="7" name="Graphic 6">
            <a:extLst>
              <a:ext uri="{FF2B5EF4-FFF2-40B4-BE49-F238E27FC236}">
                <a16:creationId xmlns:a16="http://schemas.microsoft.com/office/drawing/2014/main" id="{024692E8-2380-C889-2A67-1426C8DE9D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400" y="2915057"/>
            <a:ext cx="796981" cy="796981"/>
          </a:xfrm>
          <a:prstGeom prst="rect">
            <a:avLst/>
          </a:prstGeom>
        </p:spPr>
      </p:pic>
      <p:pic>
        <p:nvPicPr>
          <p:cNvPr id="8" name="Graphic 7">
            <a:extLst>
              <a:ext uri="{FF2B5EF4-FFF2-40B4-BE49-F238E27FC236}">
                <a16:creationId xmlns:a16="http://schemas.microsoft.com/office/drawing/2014/main" id="{370AB900-C285-9CB6-2C18-B5EF32A0EE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67869" y="2928265"/>
            <a:ext cx="756208" cy="756208"/>
          </a:xfrm>
          <a:prstGeom prst="rect">
            <a:avLst/>
          </a:prstGeom>
        </p:spPr>
      </p:pic>
      <p:sp>
        <p:nvSpPr>
          <p:cNvPr id="9" name="TextBox 8">
            <a:extLst>
              <a:ext uri="{FF2B5EF4-FFF2-40B4-BE49-F238E27FC236}">
                <a16:creationId xmlns:a16="http://schemas.microsoft.com/office/drawing/2014/main" id="{F9EA5DE7-B457-1DD9-F67C-244531B3CCC6}"/>
              </a:ext>
            </a:extLst>
          </p:cNvPr>
          <p:cNvSpPr txBox="1"/>
          <p:nvPr/>
        </p:nvSpPr>
        <p:spPr>
          <a:xfrm>
            <a:off x="1659129" y="2671051"/>
            <a:ext cx="3950673" cy="1384995"/>
          </a:xfrm>
          <a:prstGeom prst="rect">
            <a:avLst/>
          </a:prstGeom>
          <a:noFill/>
        </p:spPr>
        <p:txBody>
          <a:bodyPr wrap="square" rtlCol="0">
            <a:spAutoFit/>
          </a:bodyPr>
          <a:lstStyle/>
          <a:p>
            <a:r>
              <a:rPr lang="en-US" sz="2100" dirty="0">
                <a:latin typeface="Proxima Nova Rg" panose="02000506030000020004" charset="0"/>
              </a:rPr>
              <a:t>Translate many important forms and documents in at least the  12 most commonly spoken languages in New York State. </a:t>
            </a:r>
          </a:p>
        </p:txBody>
      </p:sp>
      <p:sp>
        <p:nvSpPr>
          <p:cNvPr id="10" name="TextBox 9">
            <a:extLst>
              <a:ext uri="{FF2B5EF4-FFF2-40B4-BE49-F238E27FC236}">
                <a16:creationId xmlns:a16="http://schemas.microsoft.com/office/drawing/2014/main" id="{721E5854-A03E-6F99-9609-7B5639C98457}"/>
              </a:ext>
            </a:extLst>
          </p:cNvPr>
          <p:cNvSpPr txBox="1"/>
          <p:nvPr/>
        </p:nvSpPr>
        <p:spPr>
          <a:xfrm>
            <a:off x="7410784" y="2997913"/>
            <a:ext cx="4057319" cy="738664"/>
          </a:xfrm>
          <a:prstGeom prst="rect">
            <a:avLst/>
          </a:prstGeom>
          <a:noFill/>
        </p:spPr>
        <p:txBody>
          <a:bodyPr wrap="square" rtlCol="0">
            <a:spAutoFit/>
          </a:bodyPr>
          <a:lstStyle/>
          <a:p>
            <a:r>
              <a:rPr lang="en-US" sz="2100" dirty="0">
                <a:latin typeface="Proxima Nova Rg" panose="02000506030000020004" pitchFamily="50" charset="0"/>
              </a:rPr>
              <a:t>Offer free interpretation services by calling </a:t>
            </a:r>
            <a:r>
              <a:rPr lang="en-US" sz="2100" b="1" dirty="0">
                <a:solidFill>
                  <a:srgbClr val="0A5D65"/>
                </a:solidFill>
                <a:latin typeface="Proxima Nova Rg" panose="02000506030000020004" pitchFamily="50" charset="0"/>
              </a:rPr>
              <a:t>518-453-8137</a:t>
            </a:r>
            <a:r>
              <a:rPr lang="en-US" sz="2100" dirty="0">
                <a:latin typeface="Proxima Nova Rg" panose="02000506030000020004" pitchFamily="50" charset="0"/>
              </a:rPr>
              <a:t>.</a:t>
            </a:r>
          </a:p>
        </p:txBody>
      </p:sp>
      <p:sp>
        <p:nvSpPr>
          <p:cNvPr id="11" name="Freeform: Shape 10">
            <a:extLst>
              <a:ext uri="{FF2B5EF4-FFF2-40B4-BE49-F238E27FC236}">
                <a16:creationId xmlns:a16="http://schemas.microsoft.com/office/drawing/2014/main" id="{05AFE956-11C7-E41E-49A1-8A209EC3E296}"/>
              </a:ext>
            </a:extLst>
          </p:cNvPr>
          <p:cNvSpPr/>
          <p:nvPr/>
        </p:nvSpPr>
        <p:spPr>
          <a:xfrm>
            <a:off x="0" y="5511634"/>
            <a:ext cx="5763162" cy="546752"/>
          </a:xfrm>
          <a:custGeom>
            <a:avLst/>
            <a:gdLst>
              <a:gd name="connsiteX0" fmla="*/ 0 w 5287108"/>
              <a:gd name="connsiteY0" fmla="*/ 0 h 546752"/>
              <a:gd name="connsiteX1" fmla="*/ 5013732 w 5287108"/>
              <a:gd name="connsiteY1" fmla="*/ 0 h 546752"/>
              <a:gd name="connsiteX2" fmla="*/ 5287108 w 5287108"/>
              <a:gd name="connsiteY2" fmla="*/ 273376 h 546752"/>
              <a:gd name="connsiteX3" fmla="*/ 5287107 w 5287108"/>
              <a:gd name="connsiteY3" fmla="*/ 273376 h 546752"/>
              <a:gd name="connsiteX4" fmla="*/ 5013731 w 5287108"/>
              <a:gd name="connsiteY4" fmla="*/ 546752 h 546752"/>
              <a:gd name="connsiteX5" fmla="*/ 0 w 5287108"/>
              <a:gd name="connsiteY5" fmla="*/ 546751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7108" h="546752">
                <a:moveTo>
                  <a:pt x="0" y="0"/>
                </a:moveTo>
                <a:lnTo>
                  <a:pt x="5013732" y="0"/>
                </a:lnTo>
                <a:cubicBezTo>
                  <a:pt x="5164713" y="0"/>
                  <a:pt x="5287108" y="122395"/>
                  <a:pt x="5287108" y="273376"/>
                </a:cubicBezTo>
                <a:lnTo>
                  <a:pt x="5287107" y="273376"/>
                </a:lnTo>
                <a:cubicBezTo>
                  <a:pt x="5287107" y="424357"/>
                  <a:pt x="5164712" y="546752"/>
                  <a:pt x="5013731" y="546752"/>
                </a:cubicBezTo>
                <a:lnTo>
                  <a:pt x="0" y="54675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Graphic 11">
            <a:extLst>
              <a:ext uri="{FF2B5EF4-FFF2-40B4-BE49-F238E27FC236}">
                <a16:creationId xmlns:a16="http://schemas.microsoft.com/office/drawing/2014/main" id="{E151938A-2159-0440-4707-8578A7A3E4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6881" y="5519727"/>
            <a:ext cx="629615" cy="629615"/>
          </a:xfrm>
          <a:prstGeom prst="rect">
            <a:avLst/>
          </a:prstGeom>
        </p:spPr>
      </p:pic>
      <p:sp>
        <p:nvSpPr>
          <p:cNvPr id="13" name="TextBox 12">
            <a:extLst>
              <a:ext uri="{FF2B5EF4-FFF2-40B4-BE49-F238E27FC236}">
                <a16:creationId xmlns:a16="http://schemas.microsoft.com/office/drawing/2014/main" id="{98281313-1CD2-FEC7-154D-12AF0205A8AC}"/>
              </a:ext>
            </a:extLst>
          </p:cNvPr>
          <p:cNvSpPr txBox="1"/>
          <p:nvPr/>
        </p:nvSpPr>
        <p:spPr>
          <a:xfrm>
            <a:off x="782017" y="5591298"/>
            <a:ext cx="4981145"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language</a:t>
            </a:r>
            <a:r>
              <a:rPr lang="en-US" sz="2000" dirty="0">
                <a:latin typeface="Proxima Nova Rg" panose="02000506030000020004" pitchFamily="50" charset="0"/>
              </a:rPr>
              <a:t>)  </a:t>
            </a:r>
          </a:p>
        </p:txBody>
      </p:sp>
    </p:spTree>
    <p:extLst>
      <p:ext uri="{BB962C8B-B14F-4D97-AF65-F5344CB8AC3E}">
        <p14:creationId xmlns:p14="http://schemas.microsoft.com/office/powerpoint/2010/main" val="16784235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33C74BB3-9D49-94E0-1068-5D5ECACD0FB4}"/>
              </a:ext>
            </a:extLst>
          </p:cNvPr>
          <p:cNvGrpSpPr/>
          <p:nvPr/>
        </p:nvGrpSpPr>
        <p:grpSpPr>
          <a:xfrm>
            <a:off x="6494569" y="2700472"/>
            <a:ext cx="374539" cy="1520646"/>
            <a:chOff x="838377" y="2705222"/>
            <a:chExt cx="374539" cy="1520646"/>
          </a:xfrm>
        </p:grpSpPr>
        <p:sp>
          <p:nvSpPr>
            <p:cNvPr id="34" name="Oval 33">
              <a:extLst>
                <a:ext uri="{FF2B5EF4-FFF2-40B4-BE49-F238E27FC236}">
                  <a16:creationId xmlns:a16="http://schemas.microsoft.com/office/drawing/2014/main" id="{44594493-E06B-29DE-9B44-28BBC81613E6}"/>
                </a:ext>
              </a:extLst>
            </p:cNvPr>
            <p:cNvSpPr/>
            <p:nvPr/>
          </p:nvSpPr>
          <p:spPr>
            <a:xfrm>
              <a:off x="870818" y="2705222"/>
              <a:ext cx="342098" cy="342098"/>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descr="Checkmark with solid fill">
              <a:extLst>
                <a:ext uri="{FF2B5EF4-FFF2-40B4-BE49-F238E27FC236}">
                  <a16:creationId xmlns:a16="http://schemas.microsoft.com/office/drawing/2014/main" id="{718712EB-5B06-B949-B6F8-360E946F57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346" y="2745751"/>
              <a:ext cx="261041" cy="261041"/>
            </a:xfrm>
            <a:prstGeom prst="rect">
              <a:avLst/>
            </a:prstGeom>
          </p:spPr>
        </p:pic>
        <p:sp>
          <p:nvSpPr>
            <p:cNvPr id="36" name="Oval 35">
              <a:extLst>
                <a:ext uri="{FF2B5EF4-FFF2-40B4-BE49-F238E27FC236}">
                  <a16:creationId xmlns:a16="http://schemas.microsoft.com/office/drawing/2014/main" id="{0F440C30-1C8A-B1EB-A7BE-AF73D023C311}"/>
                </a:ext>
              </a:extLst>
            </p:cNvPr>
            <p:cNvSpPr/>
            <p:nvPr/>
          </p:nvSpPr>
          <p:spPr>
            <a:xfrm>
              <a:off x="838377" y="3304143"/>
              <a:ext cx="342098" cy="342098"/>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Graphic 36" descr="Checkmark with solid fill">
              <a:extLst>
                <a:ext uri="{FF2B5EF4-FFF2-40B4-BE49-F238E27FC236}">
                  <a16:creationId xmlns:a16="http://schemas.microsoft.com/office/drawing/2014/main" id="{8A8502D0-6E5B-AE4F-DA9C-7F84831108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8906" y="3344672"/>
              <a:ext cx="261041" cy="261041"/>
            </a:xfrm>
            <a:prstGeom prst="rect">
              <a:avLst/>
            </a:prstGeom>
          </p:spPr>
        </p:pic>
        <p:sp>
          <p:nvSpPr>
            <p:cNvPr id="38" name="Oval 37">
              <a:extLst>
                <a:ext uri="{FF2B5EF4-FFF2-40B4-BE49-F238E27FC236}">
                  <a16:creationId xmlns:a16="http://schemas.microsoft.com/office/drawing/2014/main" id="{09E84A70-FD1F-F718-FDD9-FAE4ABC91F01}"/>
                </a:ext>
              </a:extLst>
            </p:cNvPr>
            <p:cNvSpPr/>
            <p:nvPr/>
          </p:nvSpPr>
          <p:spPr>
            <a:xfrm>
              <a:off x="855811" y="3883770"/>
              <a:ext cx="342098" cy="342098"/>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Graphic 38" descr="Checkmark with solid fill">
              <a:extLst>
                <a:ext uri="{FF2B5EF4-FFF2-40B4-BE49-F238E27FC236}">
                  <a16:creationId xmlns:a16="http://schemas.microsoft.com/office/drawing/2014/main" id="{6B22C6C3-6255-CAE6-AD1D-D610C0FBC7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6340" y="3924299"/>
              <a:ext cx="261041" cy="261041"/>
            </a:xfrm>
            <a:prstGeom prst="rect">
              <a:avLst/>
            </a:prstGeom>
          </p:spPr>
        </p:pic>
      </p:grpSp>
      <p:sp>
        <p:nvSpPr>
          <p:cNvPr id="2" name="Title 1">
            <a:extLst>
              <a:ext uri="{FF2B5EF4-FFF2-40B4-BE49-F238E27FC236}">
                <a16:creationId xmlns:a16="http://schemas.microsoft.com/office/drawing/2014/main" id="{75BA1655-23AC-5624-E9DD-9E3930E3BB28}"/>
              </a:ext>
            </a:extLst>
          </p:cNvPr>
          <p:cNvSpPr>
            <a:spLocks noGrp="1"/>
          </p:cNvSpPr>
          <p:nvPr>
            <p:ph type="title"/>
          </p:nvPr>
        </p:nvSpPr>
        <p:spPr/>
        <p:txBody>
          <a:bodyPr/>
          <a:lstStyle/>
          <a:p>
            <a:r>
              <a:rPr lang="en-US" dirty="0"/>
              <a:t>Individual Online Services Account </a:t>
            </a:r>
          </a:p>
        </p:txBody>
      </p:sp>
      <p:sp>
        <p:nvSpPr>
          <p:cNvPr id="3" name="Content Placeholder 2">
            <a:extLst>
              <a:ext uri="{FF2B5EF4-FFF2-40B4-BE49-F238E27FC236}">
                <a16:creationId xmlns:a16="http://schemas.microsoft.com/office/drawing/2014/main" id="{8D6C4297-8FE8-146E-DA05-BE788B21EF5E}"/>
              </a:ext>
            </a:extLst>
          </p:cNvPr>
          <p:cNvSpPr txBox="1">
            <a:spLocks/>
          </p:cNvSpPr>
          <p:nvPr/>
        </p:nvSpPr>
        <p:spPr>
          <a:xfrm>
            <a:off x="495300" y="1492624"/>
            <a:ext cx="9918102" cy="33160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p>
        </p:txBody>
      </p:sp>
      <p:pic>
        <p:nvPicPr>
          <p:cNvPr id="4" name="Graphic 3">
            <a:extLst>
              <a:ext uri="{FF2B5EF4-FFF2-40B4-BE49-F238E27FC236}">
                <a16:creationId xmlns:a16="http://schemas.microsoft.com/office/drawing/2014/main" id="{67A15A5B-0015-25EA-E289-9B564CC1A0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97150" y="4512721"/>
            <a:ext cx="3594850" cy="1797425"/>
          </a:xfrm>
          <a:prstGeom prst="rect">
            <a:avLst/>
          </a:prstGeom>
        </p:spPr>
      </p:pic>
      <p:sp>
        <p:nvSpPr>
          <p:cNvPr id="7" name="Text Placeholder 3">
            <a:extLst>
              <a:ext uri="{FF2B5EF4-FFF2-40B4-BE49-F238E27FC236}">
                <a16:creationId xmlns:a16="http://schemas.microsoft.com/office/drawing/2014/main" id="{9B0CC5CE-DEB2-65E6-3DAB-01F287910783}"/>
              </a:ext>
            </a:extLst>
          </p:cNvPr>
          <p:cNvSpPr txBox="1">
            <a:spLocks/>
          </p:cNvSpPr>
          <p:nvPr/>
        </p:nvSpPr>
        <p:spPr>
          <a:xfrm>
            <a:off x="765031" y="1123951"/>
            <a:ext cx="11145920" cy="4593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800"/>
              </a:spcBef>
              <a:buNone/>
            </a:pPr>
            <a:r>
              <a:rPr lang="en-US" b="1" dirty="0">
                <a:solidFill>
                  <a:srgbClr val="0B5D66"/>
                </a:solidFill>
                <a:latin typeface="Proxima Nova Rg" panose="02000506030000020004" pitchFamily="50" charset="0"/>
              </a:rPr>
              <a:t>Free</a:t>
            </a:r>
            <a:r>
              <a:rPr lang="en-US" dirty="0">
                <a:latin typeface="Proxima Nova Rg" panose="02000506030000020004" pitchFamily="50" charset="0"/>
              </a:rPr>
              <a:t> and </a:t>
            </a:r>
            <a:r>
              <a:rPr lang="en-US" b="1" dirty="0">
                <a:solidFill>
                  <a:srgbClr val="0B5D66"/>
                </a:solidFill>
                <a:latin typeface="Proxima Nova Rg" panose="02000506030000020004" pitchFamily="50" charset="0"/>
              </a:rPr>
              <a:t>secure</a:t>
            </a:r>
            <a:r>
              <a:rPr lang="en-US" dirty="0">
                <a:latin typeface="Proxima Nova Rg" panose="02000506030000020004" pitchFamily="50" charset="0"/>
              </a:rPr>
              <a:t> way to manage tax information – anywhere, anytime.</a:t>
            </a:r>
          </a:p>
          <a:p>
            <a:pPr marL="0" indent="0">
              <a:spcBef>
                <a:spcPts val="800"/>
              </a:spcBef>
              <a:spcAft>
                <a:spcPts val="800"/>
              </a:spcAft>
              <a:buNone/>
            </a:pPr>
            <a:endParaRPr lang="en-US" sz="1600" dirty="0"/>
          </a:p>
          <a:p>
            <a:pPr marL="0" indent="0">
              <a:spcBef>
                <a:spcPts val="800"/>
              </a:spcBef>
              <a:spcAft>
                <a:spcPts val="800"/>
              </a:spcAft>
              <a:buNone/>
            </a:pPr>
            <a:r>
              <a:rPr lang="en-US" spc="-50" dirty="0">
                <a:latin typeface="Proxima Nova Rg" panose="02000506030000020004" pitchFamily="50" charset="0"/>
              </a:rPr>
              <a:t>With an individual account, taxpayers can: </a:t>
            </a:r>
          </a:p>
          <a:p>
            <a:pPr marL="0" indent="457200">
              <a:spcBef>
                <a:spcPts val="800"/>
              </a:spcBef>
              <a:spcAft>
                <a:spcPts val="800"/>
              </a:spcAft>
              <a:buNone/>
            </a:pPr>
            <a:r>
              <a:rPr lang="en-US" spc="-50" dirty="0">
                <a:latin typeface="Proxima Nova Rg" panose="02000506030000020004" pitchFamily="50" charset="0"/>
              </a:rPr>
              <a:t>pay a bill</a:t>
            </a:r>
          </a:p>
          <a:p>
            <a:pPr marL="0" indent="457200">
              <a:spcBef>
                <a:spcPts val="800"/>
              </a:spcBef>
              <a:spcAft>
                <a:spcPts val="800"/>
              </a:spcAft>
              <a:buNone/>
            </a:pPr>
            <a:r>
              <a:rPr lang="en-US" spc="-50" dirty="0">
                <a:latin typeface="Proxima Nova Rg" panose="02000506030000020004" pitchFamily="50" charset="0"/>
              </a:rPr>
              <a:t>file an income tax extension</a:t>
            </a:r>
          </a:p>
          <a:p>
            <a:pPr marL="0" indent="457200">
              <a:spcBef>
                <a:spcPts val="800"/>
              </a:spcBef>
              <a:spcAft>
                <a:spcPts val="800"/>
              </a:spcAft>
              <a:buNone/>
            </a:pPr>
            <a:r>
              <a:rPr lang="en-US" spc="-50" dirty="0">
                <a:latin typeface="Proxima Nova Rg" panose="02000506030000020004" pitchFamily="50" charset="0"/>
              </a:rPr>
              <a:t>respond to a department notice</a:t>
            </a:r>
          </a:p>
          <a:p>
            <a:pPr marL="0" indent="0">
              <a:spcBef>
                <a:spcPts val="800"/>
              </a:spcBef>
              <a:spcAft>
                <a:spcPts val="800"/>
              </a:spcAft>
              <a:buNone/>
            </a:pPr>
            <a:endParaRPr lang="en-US" spc="-50" dirty="0"/>
          </a:p>
        </p:txBody>
      </p:sp>
      <p:grpSp>
        <p:nvGrpSpPr>
          <p:cNvPr id="5" name="Group 4">
            <a:extLst>
              <a:ext uri="{FF2B5EF4-FFF2-40B4-BE49-F238E27FC236}">
                <a16:creationId xmlns:a16="http://schemas.microsoft.com/office/drawing/2014/main" id="{029AB14D-6481-00E4-B253-E347D223B8BB}"/>
              </a:ext>
            </a:extLst>
          </p:cNvPr>
          <p:cNvGrpSpPr/>
          <p:nvPr/>
        </p:nvGrpSpPr>
        <p:grpSpPr>
          <a:xfrm>
            <a:off x="838377" y="2705222"/>
            <a:ext cx="374539" cy="1520646"/>
            <a:chOff x="838377" y="2705222"/>
            <a:chExt cx="374539" cy="1520646"/>
          </a:xfrm>
        </p:grpSpPr>
        <p:sp>
          <p:nvSpPr>
            <p:cNvPr id="11" name="Oval 10">
              <a:extLst>
                <a:ext uri="{FF2B5EF4-FFF2-40B4-BE49-F238E27FC236}">
                  <a16:creationId xmlns:a16="http://schemas.microsoft.com/office/drawing/2014/main" id="{0D5F2A7A-AA5D-1D42-8E96-86E9D2D16F53}"/>
                </a:ext>
              </a:extLst>
            </p:cNvPr>
            <p:cNvSpPr/>
            <p:nvPr/>
          </p:nvSpPr>
          <p:spPr>
            <a:xfrm>
              <a:off x="870818" y="2705222"/>
              <a:ext cx="342098" cy="342098"/>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descr="Checkmark with solid fill">
              <a:extLst>
                <a:ext uri="{FF2B5EF4-FFF2-40B4-BE49-F238E27FC236}">
                  <a16:creationId xmlns:a16="http://schemas.microsoft.com/office/drawing/2014/main" id="{D1E087C7-7A4D-CE32-4FDF-727E20DD43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346" y="2745751"/>
              <a:ext cx="261041" cy="261041"/>
            </a:xfrm>
            <a:prstGeom prst="rect">
              <a:avLst/>
            </a:prstGeom>
          </p:spPr>
        </p:pic>
        <p:sp>
          <p:nvSpPr>
            <p:cNvPr id="14" name="Oval 13">
              <a:extLst>
                <a:ext uri="{FF2B5EF4-FFF2-40B4-BE49-F238E27FC236}">
                  <a16:creationId xmlns:a16="http://schemas.microsoft.com/office/drawing/2014/main" id="{0C53C53A-CBC8-298D-24BA-A81FD38BE997}"/>
                </a:ext>
              </a:extLst>
            </p:cNvPr>
            <p:cNvSpPr/>
            <p:nvPr/>
          </p:nvSpPr>
          <p:spPr>
            <a:xfrm>
              <a:off x="838377" y="3304143"/>
              <a:ext cx="342098" cy="342098"/>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Checkmark with solid fill">
              <a:extLst>
                <a:ext uri="{FF2B5EF4-FFF2-40B4-BE49-F238E27FC236}">
                  <a16:creationId xmlns:a16="http://schemas.microsoft.com/office/drawing/2014/main" id="{1F15E583-5A78-A7FF-8F4E-D343E555B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8906" y="3344672"/>
              <a:ext cx="261041" cy="261041"/>
            </a:xfrm>
            <a:prstGeom prst="rect">
              <a:avLst/>
            </a:prstGeom>
          </p:spPr>
        </p:pic>
        <p:sp>
          <p:nvSpPr>
            <p:cNvPr id="17" name="Oval 16">
              <a:extLst>
                <a:ext uri="{FF2B5EF4-FFF2-40B4-BE49-F238E27FC236}">
                  <a16:creationId xmlns:a16="http://schemas.microsoft.com/office/drawing/2014/main" id="{F2F9D241-F3DD-6214-4CA7-90791A1C8A8C}"/>
                </a:ext>
              </a:extLst>
            </p:cNvPr>
            <p:cNvSpPr/>
            <p:nvPr/>
          </p:nvSpPr>
          <p:spPr>
            <a:xfrm>
              <a:off x="855811" y="3883770"/>
              <a:ext cx="342098" cy="342098"/>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descr="Checkmark with solid fill">
              <a:extLst>
                <a:ext uri="{FF2B5EF4-FFF2-40B4-BE49-F238E27FC236}">
                  <a16:creationId xmlns:a16="http://schemas.microsoft.com/office/drawing/2014/main" id="{07DDCE3E-7D8A-257E-59DC-7A0E19325F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6340" y="3924299"/>
              <a:ext cx="261041" cy="261041"/>
            </a:xfrm>
            <a:prstGeom prst="rect">
              <a:avLst/>
            </a:prstGeom>
          </p:spPr>
        </p:pic>
      </p:grpSp>
      <p:sp>
        <p:nvSpPr>
          <p:cNvPr id="19" name="Content Placeholder 2">
            <a:extLst>
              <a:ext uri="{FF2B5EF4-FFF2-40B4-BE49-F238E27FC236}">
                <a16:creationId xmlns:a16="http://schemas.microsoft.com/office/drawing/2014/main" id="{20D1457A-4A22-F5FD-8502-6C4A2ACB3567}"/>
              </a:ext>
            </a:extLst>
          </p:cNvPr>
          <p:cNvSpPr txBox="1">
            <a:spLocks/>
          </p:cNvSpPr>
          <p:nvPr/>
        </p:nvSpPr>
        <p:spPr>
          <a:xfrm>
            <a:off x="6422919" y="2584101"/>
            <a:ext cx="5579212" cy="1496554"/>
          </a:xfrm>
          <a:prstGeom prst="rect">
            <a:avLst/>
          </a:prstGeom>
        </p:spPr>
        <p:txBody>
          <a:bodyPr vert="horz" lIns="87918" tIns="43959" rIns="87918" bIns="43959" rtlCol="0">
            <a:noAutofit/>
          </a:bodyPr>
          <a:lstStyle>
            <a:lvl1pPr marL="439577" indent="-439577" algn="l" defTabSz="1172205" rtl="0" eaLnBrk="1" latinLnBrk="0" hangingPunct="1">
              <a:spcBef>
                <a:spcPts val="1539"/>
              </a:spcBef>
              <a:buClr>
                <a:schemeClr val="tx2"/>
              </a:buClr>
              <a:buSzPct val="125000"/>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52416" indent="-366314" algn="l" defTabSz="1172205" rtl="0" eaLnBrk="1" latinLnBrk="0" hangingPunct="1">
              <a:spcBef>
                <a:spcPts val="769"/>
              </a:spcBef>
              <a:buClr>
                <a:schemeClr val="tx2"/>
              </a:buClr>
              <a:buSzPct val="110000"/>
              <a:buFont typeface="Arial" panose="020B0604020202020204" pitchFamily="34" charset="0"/>
              <a:buChar char="•"/>
              <a:defRPr lang="en-US" sz="2933" kern="1200">
                <a:solidFill>
                  <a:schemeClr val="tx1"/>
                </a:solidFill>
                <a:latin typeface="Arial" panose="020B0604020202020204" pitchFamily="34" charset="0"/>
                <a:ea typeface="+mn-ea"/>
                <a:cs typeface="Arial" panose="020B0604020202020204" pitchFamily="34" charset="0"/>
              </a:defRPr>
            </a:lvl2pPr>
            <a:lvl3pPr marL="1540555" indent="-368349" algn="l" defTabSz="1172205" rtl="0" eaLnBrk="1" latinLnBrk="0" hangingPunct="1">
              <a:spcBef>
                <a:spcPts val="1025"/>
              </a:spcBef>
              <a:buClr>
                <a:schemeClr val="tx2"/>
              </a:buClr>
              <a:buFont typeface="Arial" panose="020B0604020202020204" pitchFamily="34" charset="0"/>
              <a:buChar char="−"/>
              <a:defRPr lang="en-US" sz="2667" kern="1200">
                <a:solidFill>
                  <a:schemeClr val="tx1"/>
                </a:solidFill>
                <a:latin typeface="Arial" panose="020B0604020202020204" pitchFamily="34" charset="0"/>
                <a:ea typeface="+mn-ea"/>
                <a:cs typeface="Arial" panose="020B0604020202020204" pitchFamily="34" charset="0"/>
              </a:defRPr>
            </a:lvl3pPr>
            <a:lvl4pPr marL="2051358" indent="-293051" algn="l" defTabSz="1172205" rtl="0" eaLnBrk="1" latinLnBrk="0" hangingPunct="1">
              <a:spcBef>
                <a:spcPts val="769"/>
              </a:spcBef>
              <a:buClr>
                <a:schemeClr val="tx2"/>
              </a:buClr>
              <a:buSzPct val="85000"/>
              <a:buFont typeface="Arial" panose="020B0604020202020204" pitchFamily="34" charset="0"/>
              <a:buChar char="&gt;"/>
              <a:defRPr lang="en-US" sz="2667" kern="1200">
                <a:solidFill>
                  <a:schemeClr val="tx1"/>
                </a:solidFill>
                <a:latin typeface="Arial" panose="020B0604020202020204" pitchFamily="34" charset="0"/>
                <a:ea typeface="+mn-ea"/>
                <a:cs typeface="Arial" panose="020B0604020202020204" pitchFamily="34" charset="0"/>
              </a:defRPr>
            </a:lvl4pPr>
            <a:lvl5pPr marL="2637461" indent="-293051" algn="l" defTabSz="1172205" rtl="0" eaLnBrk="1" latinLnBrk="0" hangingPunct="1">
              <a:spcBef>
                <a:spcPts val="385"/>
              </a:spcBef>
              <a:buClr>
                <a:schemeClr val="tx2"/>
              </a:buClr>
              <a:buFont typeface="Arial" panose="020B0604020202020204" pitchFamily="34" charset="0"/>
              <a:buChar char="»"/>
              <a:defRPr lang="en-US" sz="2267" kern="1200">
                <a:solidFill>
                  <a:schemeClr val="tx1"/>
                </a:solidFill>
                <a:latin typeface="Arial" panose="020B0604020202020204" pitchFamily="34" charset="0"/>
                <a:ea typeface="+mn-ea"/>
                <a:cs typeface="Arial" panose="020B0604020202020204" pitchFamily="34" charset="0"/>
              </a:defRPr>
            </a:lvl5pPr>
            <a:lvl6pPr marL="3223563"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809666"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395769"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4981870"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457200">
              <a:buSzPct val="110000"/>
              <a:buNone/>
            </a:pPr>
            <a:r>
              <a:rPr lang="en-US" sz="2800" dirty="0">
                <a:latin typeface="Proxima Nova Rg" panose="02000506030000020004" pitchFamily="50" charset="0"/>
              </a:rPr>
              <a:t>sign up for refund notifications</a:t>
            </a:r>
          </a:p>
          <a:p>
            <a:pPr marL="0" indent="457200">
              <a:buSzPct val="110000"/>
              <a:buNone/>
            </a:pPr>
            <a:r>
              <a:rPr lang="en-US" sz="2800" dirty="0">
                <a:latin typeface="Proxima Nova Rg" panose="02000506030000020004" pitchFamily="50" charset="0"/>
              </a:rPr>
              <a:t>review your filing history</a:t>
            </a:r>
          </a:p>
          <a:p>
            <a:pPr marL="0" indent="457200">
              <a:buSzPct val="110000"/>
              <a:buNone/>
            </a:pPr>
            <a:r>
              <a:rPr lang="en-US" sz="2800" dirty="0">
                <a:latin typeface="Proxima Nova Rg" panose="02000506030000020004" pitchFamily="50" charset="0"/>
              </a:rPr>
              <a:t>and more</a:t>
            </a:r>
          </a:p>
        </p:txBody>
      </p:sp>
    </p:spTree>
    <p:extLst>
      <p:ext uri="{BB962C8B-B14F-4D97-AF65-F5344CB8AC3E}">
        <p14:creationId xmlns:p14="http://schemas.microsoft.com/office/powerpoint/2010/main" val="26205772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ABFF7B-09B4-5632-0EBA-934B0A43B937}"/>
              </a:ext>
            </a:extLst>
          </p:cNvPr>
          <p:cNvSpPr/>
          <p:nvPr/>
        </p:nvSpPr>
        <p:spPr>
          <a:xfrm>
            <a:off x="0" y="3714864"/>
            <a:ext cx="8583566" cy="2593310"/>
          </a:xfrm>
          <a:prstGeom prst="rect">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449974-71BE-E054-A04F-01475012FD32}"/>
              </a:ext>
            </a:extLst>
          </p:cNvPr>
          <p:cNvSpPr>
            <a:spLocks noGrp="1"/>
          </p:cNvSpPr>
          <p:nvPr>
            <p:ph type="title"/>
          </p:nvPr>
        </p:nvSpPr>
        <p:spPr/>
        <p:txBody>
          <a:bodyPr/>
          <a:lstStyle/>
          <a:p>
            <a:r>
              <a:rPr lang="en-US" dirty="0"/>
              <a:t>Requests for Additional Information</a:t>
            </a:r>
          </a:p>
        </p:txBody>
      </p:sp>
      <p:sp>
        <p:nvSpPr>
          <p:cNvPr id="3" name="Content Placeholder 2">
            <a:extLst>
              <a:ext uri="{FF2B5EF4-FFF2-40B4-BE49-F238E27FC236}">
                <a16:creationId xmlns:a16="http://schemas.microsoft.com/office/drawing/2014/main" id="{2F280027-A699-AFF2-4649-7B20D2586D4D}"/>
              </a:ext>
            </a:extLst>
          </p:cNvPr>
          <p:cNvSpPr txBox="1">
            <a:spLocks/>
          </p:cNvSpPr>
          <p:nvPr/>
        </p:nvSpPr>
        <p:spPr>
          <a:xfrm>
            <a:off x="842123" y="1557732"/>
            <a:ext cx="9769083" cy="14940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65999E"/>
              </a:buClr>
              <a:buSzPct val="90000"/>
            </a:pPr>
            <a:r>
              <a:rPr lang="en-US" sz="2600" dirty="0">
                <a:latin typeface="Proxima Nova Rg" panose="02000506030000020004" pitchFamily="50" charset="0"/>
              </a:rPr>
              <a:t>Form DTF-948 or DTF-948-O, </a:t>
            </a:r>
            <a:r>
              <a:rPr lang="en-US" sz="2600" i="1" dirty="0">
                <a:latin typeface="Proxima Nova Rg" panose="02000506030000020004" pitchFamily="50" charset="0"/>
              </a:rPr>
              <a:t>Request for Information </a:t>
            </a:r>
            <a:r>
              <a:rPr lang="en-US" sz="2600" dirty="0">
                <a:latin typeface="Proxima Nova Rg" panose="02000506030000020004" pitchFamily="50" charset="0"/>
              </a:rPr>
              <a:t>(RFI),</a:t>
            </a:r>
            <a:br>
              <a:rPr lang="en-US" sz="2600" dirty="0">
                <a:latin typeface="Proxima Nova Rg" panose="02000506030000020004" pitchFamily="50" charset="0"/>
              </a:rPr>
            </a:br>
            <a:r>
              <a:rPr lang="en-US" sz="2600" dirty="0">
                <a:latin typeface="Proxima Nova Rg" panose="02000506030000020004" pitchFamily="50" charset="0"/>
              </a:rPr>
              <a:t>is used to request additional information or documentation. </a:t>
            </a:r>
          </a:p>
          <a:p>
            <a:pPr>
              <a:buClr>
                <a:srgbClr val="65999E"/>
              </a:buClr>
              <a:buSzPct val="90000"/>
            </a:pPr>
            <a:r>
              <a:rPr lang="en-US" sz="2600" dirty="0">
                <a:latin typeface="Proxima Nova Rg" panose="02000506030000020004" pitchFamily="50" charset="0"/>
              </a:rPr>
              <a:t>It’s important to respond by the date printed on the letter. </a:t>
            </a:r>
          </a:p>
          <a:p>
            <a:pPr marL="0" indent="0">
              <a:buClr>
                <a:srgbClr val="65999E"/>
              </a:buClr>
              <a:buSzPct val="110000"/>
              <a:buNone/>
            </a:pPr>
            <a:endParaRPr lang="en-US" dirty="0">
              <a:latin typeface="Proxima Nova Rg" panose="02000506030000020004" pitchFamily="50" charset="0"/>
            </a:endParaRPr>
          </a:p>
        </p:txBody>
      </p:sp>
      <p:pic>
        <p:nvPicPr>
          <p:cNvPr id="4" name="Picture 3" descr="A person using a computer&#10;&#10;AI-generated content may be incorrect.">
            <a:extLst>
              <a:ext uri="{FF2B5EF4-FFF2-40B4-BE49-F238E27FC236}">
                <a16:creationId xmlns:a16="http://schemas.microsoft.com/office/drawing/2014/main" id="{0340936F-7CEF-495B-A4F1-19D783EB54F9}"/>
              </a:ext>
            </a:extLst>
          </p:cNvPr>
          <p:cNvPicPr>
            <a:picLocks noChangeAspect="1"/>
          </p:cNvPicPr>
          <p:nvPr/>
        </p:nvPicPr>
        <p:blipFill>
          <a:blip r:embed="rId3">
            <a:extLst>
              <a:ext uri="{28A0092B-C50C-407E-A947-70E740481C1C}">
                <a14:useLocalDpi xmlns:a14="http://schemas.microsoft.com/office/drawing/2010/main" val="0"/>
              </a:ext>
            </a:extLst>
          </a:blip>
          <a:srcRect b="10165"/>
          <a:stretch/>
        </p:blipFill>
        <p:spPr>
          <a:xfrm>
            <a:off x="8583567" y="3715244"/>
            <a:ext cx="3608433" cy="2593310"/>
          </a:xfrm>
          <a:prstGeom prst="rect">
            <a:avLst/>
          </a:prstGeom>
        </p:spPr>
      </p:pic>
      <p:pic>
        <p:nvPicPr>
          <p:cNvPr id="7" name="Graphic 6">
            <a:extLst>
              <a:ext uri="{FF2B5EF4-FFF2-40B4-BE49-F238E27FC236}">
                <a16:creationId xmlns:a16="http://schemas.microsoft.com/office/drawing/2014/main" id="{A1A4BCDE-B452-18DE-132F-9A9207F12F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062" y="4405035"/>
            <a:ext cx="1137102" cy="1137102"/>
          </a:xfrm>
          <a:prstGeom prst="rect">
            <a:avLst/>
          </a:prstGeom>
        </p:spPr>
      </p:pic>
      <p:sp>
        <p:nvSpPr>
          <p:cNvPr id="8" name="Content Placeholder 2">
            <a:extLst>
              <a:ext uri="{FF2B5EF4-FFF2-40B4-BE49-F238E27FC236}">
                <a16:creationId xmlns:a16="http://schemas.microsoft.com/office/drawing/2014/main" id="{62BCC68C-D5CB-955C-03F9-B0C425CA5E1E}"/>
              </a:ext>
            </a:extLst>
          </p:cNvPr>
          <p:cNvSpPr txBox="1">
            <a:spLocks/>
          </p:cNvSpPr>
          <p:nvPr/>
        </p:nvSpPr>
        <p:spPr>
          <a:xfrm>
            <a:off x="2190317" y="4362003"/>
            <a:ext cx="6178097" cy="1077182"/>
          </a:xfrm>
          <a:prstGeom prst="rect">
            <a:avLst/>
          </a:prstGeom>
        </p:spPr>
        <p:txBody>
          <a:bodyPr vert="horz" lIns="87918" tIns="43959" rIns="87918" bIns="43959" rtlCol="0">
            <a:noAutofit/>
          </a:bodyPr>
          <a:lstStyle>
            <a:lvl1pPr marL="439577" indent="-439577" algn="l" defTabSz="1172205" rtl="0" eaLnBrk="1" latinLnBrk="0" hangingPunct="1">
              <a:spcBef>
                <a:spcPts val="1539"/>
              </a:spcBef>
              <a:buClr>
                <a:schemeClr val="tx2"/>
              </a:buClr>
              <a:buSzPct val="125000"/>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52416" indent="-366314" algn="l" defTabSz="1172205" rtl="0" eaLnBrk="1" latinLnBrk="0" hangingPunct="1">
              <a:spcBef>
                <a:spcPts val="769"/>
              </a:spcBef>
              <a:buClr>
                <a:schemeClr val="tx2"/>
              </a:buClr>
              <a:buSzPct val="110000"/>
              <a:buFont typeface="Arial" panose="020B0604020202020204" pitchFamily="34" charset="0"/>
              <a:buChar char="•"/>
              <a:defRPr lang="en-US" sz="2933" kern="1200">
                <a:solidFill>
                  <a:schemeClr val="tx1"/>
                </a:solidFill>
                <a:latin typeface="Arial" panose="020B0604020202020204" pitchFamily="34" charset="0"/>
                <a:ea typeface="+mn-ea"/>
                <a:cs typeface="Arial" panose="020B0604020202020204" pitchFamily="34" charset="0"/>
              </a:defRPr>
            </a:lvl2pPr>
            <a:lvl3pPr marL="1540555" indent="-368349" algn="l" defTabSz="1172205" rtl="0" eaLnBrk="1" latinLnBrk="0" hangingPunct="1">
              <a:spcBef>
                <a:spcPts val="1025"/>
              </a:spcBef>
              <a:buClr>
                <a:schemeClr val="tx2"/>
              </a:buClr>
              <a:buFont typeface="Arial" panose="020B0604020202020204" pitchFamily="34" charset="0"/>
              <a:buChar char="−"/>
              <a:defRPr lang="en-US" sz="2667" kern="1200">
                <a:solidFill>
                  <a:schemeClr val="tx1"/>
                </a:solidFill>
                <a:latin typeface="Arial" panose="020B0604020202020204" pitchFamily="34" charset="0"/>
                <a:ea typeface="+mn-ea"/>
                <a:cs typeface="Arial" panose="020B0604020202020204" pitchFamily="34" charset="0"/>
              </a:defRPr>
            </a:lvl3pPr>
            <a:lvl4pPr marL="2051358" indent="-293051" algn="l" defTabSz="1172205" rtl="0" eaLnBrk="1" latinLnBrk="0" hangingPunct="1">
              <a:spcBef>
                <a:spcPts val="769"/>
              </a:spcBef>
              <a:buClr>
                <a:schemeClr val="tx2"/>
              </a:buClr>
              <a:buSzPct val="85000"/>
              <a:buFont typeface="Arial" panose="020B0604020202020204" pitchFamily="34" charset="0"/>
              <a:buChar char="&gt;"/>
              <a:defRPr lang="en-US" sz="2667" kern="1200">
                <a:solidFill>
                  <a:schemeClr val="tx1"/>
                </a:solidFill>
                <a:latin typeface="Arial" panose="020B0604020202020204" pitchFamily="34" charset="0"/>
                <a:ea typeface="+mn-ea"/>
                <a:cs typeface="Arial" panose="020B0604020202020204" pitchFamily="34" charset="0"/>
              </a:defRPr>
            </a:lvl4pPr>
            <a:lvl5pPr marL="2637461" indent="-293051" algn="l" defTabSz="1172205" rtl="0" eaLnBrk="1" latinLnBrk="0" hangingPunct="1">
              <a:spcBef>
                <a:spcPts val="385"/>
              </a:spcBef>
              <a:buClr>
                <a:schemeClr val="tx2"/>
              </a:buClr>
              <a:buFont typeface="Arial" panose="020B0604020202020204" pitchFamily="34" charset="0"/>
              <a:buChar char="»"/>
              <a:defRPr lang="en-US" sz="2267" kern="1200">
                <a:solidFill>
                  <a:schemeClr val="tx1"/>
                </a:solidFill>
                <a:latin typeface="Arial" panose="020B0604020202020204" pitchFamily="34" charset="0"/>
                <a:ea typeface="+mn-ea"/>
                <a:cs typeface="Arial" panose="020B0604020202020204" pitchFamily="34" charset="0"/>
              </a:defRPr>
            </a:lvl5pPr>
            <a:lvl6pPr marL="3223563"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809666"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395769"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4981870" indent="-293051" algn="l" defTabSz="117220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buSzPct val="110000"/>
              <a:buNone/>
            </a:pPr>
            <a:r>
              <a:rPr lang="en-US" sz="2400" dirty="0">
                <a:latin typeface="Proxima Nova Rg" panose="02000506030000020004" pitchFamily="50" charset="0"/>
              </a:rPr>
              <a:t>Easiest, fastest way to respond is</a:t>
            </a:r>
            <a:br>
              <a:rPr lang="en-US" sz="2400" dirty="0">
                <a:latin typeface="Proxima Nova Rg" panose="02000506030000020004" pitchFamily="50" charset="0"/>
              </a:rPr>
            </a:br>
            <a:r>
              <a:rPr lang="en-US" sz="2400" dirty="0">
                <a:latin typeface="Proxima Nova Rg" panose="02000506030000020004" pitchFamily="50" charset="0"/>
              </a:rPr>
              <a:t>through the </a:t>
            </a:r>
            <a:r>
              <a:rPr lang="en-US" sz="2400" i="1" dirty="0">
                <a:solidFill>
                  <a:srgbClr val="0B5E66"/>
                </a:solidFill>
                <a:latin typeface="Proxima Nova Rg" panose="02000506030000020004" pitchFamily="50" charset="0"/>
              </a:rPr>
              <a:t>Respond to Department Notice </a:t>
            </a:r>
            <a:r>
              <a:rPr lang="en-US" sz="2400" dirty="0">
                <a:latin typeface="Proxima Nova Rg" panose="02000506030000020004" pitchFamily="50" charset="0"/>
              </a:rPr>
              <a:t>application in Online Services.  </a:t>
            </a:r>
          </a:p>
        </p:txBody>
      </p:sp>
    </p:spTree>
    <p:extLst>
      <p:ext uri="{BB962C8B-B14F-4D97-AF65-F5344CB8AC3E}">
        <p14:creationId xmlns:p14="http://schemas.microsoft.com/office/powerpoint/2010/main" val="18247132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4AE6338F-502D-F2C9-0709-1D47D1DAC3CB}"/>
              </a:ext>
            </a:extLst>
          </p:cNvPr>
          <p:cNvSpPr/>
          <p:nvPr/>
        </p:nvSpPr>
        <p:spPr>
          <a:xfrm>
            <a:off x="8434812" y="4259749"/>
            <a:ext cx="3044515" cy="1844054"/>
          </a:xfrm>
          <a:prstGeom prst="roundRect">
            <a:avLst>
              <a:gd name="adj" fmla="val 6362"/>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lvl="2"/>
            <a:endParaRPr lang="en-US" sz="2100" dirty="0">
              <a:solidFill>
                <a:schemeClr val="tx1"/>
              </a:solidFill>
            </a:endParaRPr>
          </a:p>
        </p:txBody>
      </p:sp>
      <p:sp>
        <p:nvSpPr>
          <p:cNvPr id="2" name="Title 1">
            <a:extLst>
              <a:ext uri="{FF2B5EF4-FFF2-40B4-BE49-F238E27FC236}">
                <a16:creationId xmlns:a16="http://schemas.microsoft.com/office/drawing/2014/main" id="{81949057-8F59-1622-3AEF-F2B86A223DC2}"/>
              </a:ext>
            </a:extLst>
          </p:cNvPr>
          <p:cNvSpPr>
            <a:spLocks noGrp="1"/>
          </p:cNvSpPr>
          <p:nvPr>
            <p:ph type="title"/>
          </p:nvPr>
        </p:nvSpPr>
        <p:spPr/>
        <p:txBody>
          <a:bodyPr/>
          <a:lstStyle/>
          <a:p>
            <a:r>
              <a:rPr lang="en-US" dirty="0"/>
              <a:t>Protest Rights </a:t>
            </a:r>
          </a:p>
        </p:txBody>
      </p:sp>
      <p:sp>
        <p:nvSpPr>
          <p:cNvPr id="14" name="Text Placeholder 13">
            <a:extLst>
              <a:ext uri="{FF2B5EF4-FFF2-40B4-BE49-F238E27FC236}">
                <a16:creationId xmlns:a16="http://schemas.microsoft.com/office/drawing/2014/main" id="{D95C3D7B-3697-F31B-C0E7-F0C66F876A75}"/>
              </a:ext>
            </a:extLst>
          </p:cNvPr>
          <p:cNvSpPr>
            <a:spLocks noGrp="1"/>
          </p:cNvSpPr>
          <p:nvPr>
            <p:ph type="body" sz="quarter" idx="12"/>
          </p:nvPr>
        </p:nvSpPr>
        <p:spPr>
          <a:xfrm>
            <a:off x="617693" y="1606351"/>
            <a:ext cx="8494485" cy="2513013"/>
          </a:xfrm>
        </p:spPr>
        <p:txBody>
          <a:bodyPr/>
          <a:lstStyle/>
          <a:p>
            <a:pPr>
              <a:spcAft>
                <a:spcPts val="1200"/>
              </a:spcAft>
            </a:pPr>
            <a:r>
              <a:rPr lang="en-US" dirty="0"/>
              <a:t>Certain notices (additional tax due, refund denial) have protest rights</a:t>
            </a:r>
          </a:p>
          <a:p>
            <a:pPr>
              <a:spcAft>
                <a:spcPts val="1200"/>
              </a:spcAft>
            </a:pPr>
            <a:r>
              <a:rPr lang="en-US" dirty="0"/>
              <a:t>Taxpayers must respond within 90 days and request either</a:t>
            </a:r>
          </a:p>
          <a:p>
            <a:pPr marL="521208" lvl="1" indent="0">
              <a:spcAft>
                <a:spcPts val="1200"/>
              </a:spcAft>
              <a:buNone/>
            </a:pPr>
            <a:r>
              <a:rPr lang="en-US" sz="2600" dirty="0"/>
              <a:t>	Free conciliation conference</a:t>
            </a:r>
          </a:p>
          <a:p>
            <a:pPr marL="521208" lvl="1" indent="0">
              <a:spcAft>
                <a:spcPts val="1200"/>
              </a:spcAft>
              <a:buNone/>
            </a:pPr>
            <a:r>
              <a:rPr lang="en-US" sz="2600" dirty="0"/>
              <a:t>	Tax Appeals hearing</a:t>
            </a:r>
            <a:endParaRPr lang="en-US" dirty="0"/>
          </a:p>
        </p:txBody>
      </p:sp>
      <p:sp>
        <p:nvSpPr>
          <p:cNvPr id="13" name="TextBox 12">
            <a:extLst>
              <a:ext uri="{FF2B5EF4-FFF2-40B4-BE49-F238E27FC236}">
                <a16:creationId xmlns:a16="http://schemas.microsoft.com/office/drawing/2014/main" id="{867A35D4-B4A6-E047-58C1-93D9E6420DA5}"/>
              </a:ext>
            </a:extLst>
          </p:cNvPr>
          <p:cNvSpPr txBox="1"/>
          <p:nvPr/>
        </p:nvSpPr>
        <p:spPr>
          <a:xfrm>
            <a:off x="8542495" y="5037238"/>
            <a:ext cx="2839880" cy="954107"/>
          </a:xfrm>
          <a:prstGeom prst="rect">
            <a:avLst/>
          </a:prstGeom>
          <a:noFill/>
        </p:spPr>
        <p:txBody>
          <a:bodyPr wrap="square" rtlCol="0">
            <a:spAutoFit/>
          </a:bodyPr>
          <a:lstStyle/>
          <a:p>
            <a:pPr algn="ctr"/>
            <a:r>
              <a:rPr lang="en-US" sz="2800" b="1" dirty="0">
                <a:solidFill>
                  <a:schemeClr val="accent1"/>
                </a:solidFill>
                <a:latin typeface="Proxima Nova Rg" panose="02000506030000020004" charset="0"/>
              </a:rPr>
              <a:t>Respond within</a:t>
            </a:r>
          </a:p>
          <a:p>
            <a:pPr algn="ctr"/>
            <a:r>
              <a:rPr lang="en-US" sz="2800" b="1" dirty="0">
                <a:solidFill>
                  <a:srgbClr val="0B5D66"/>
                </a:solidFill>
                <a:latin typeface="Proxima Nova Rg" panose="02000506030000020004" charset="0"/>
              </a:rPr>
              <a:t>90 days</a:t>
            </a:r>
            <a:endParaRPr lang="en-US" sz="2800" dirty="0">
              <a:solidFill>
                <a:srgbClr val="0B5D66"/>
              </a:solidFill>
              <a:latin typeface="Proxima Nova Rg" panose="02000506030000020004" charset="0"/>
            </a:endParaRPr>
          </a:p>
        </p:txBody>
      </p:sp>
      <p:sp>
        <p:nvSpPr>
          <p:cNvPr id="16" name="Freeform: Shape 15">
            <a:extLst>
              <a:ext uri="{FF2B5EF4-FFF2-40B4-BE49-F238E27FC236}">
                <a16:creationId xmlns:a16="http://schemas.microsoft.com/office/drawing/2014/main" id="{07F6A18F-442B-493E-DAF4-148A8312014F}"/>
              </a:ext>
            </a:extLst>
          </p:cNvPr>
          <p:cNvSpPr/>
          <p:nvPr/>
        </p:nvSpPr>
        <p:spPr>
          <a:xfrm>
            <a:off x="-674370" y="5514292"/>
            <a:ext cx="6177359" cy="559031"/>
          </a:xfrm>
          <a:custGeom>
            <a:avLst/>
            <a:gdLst>
              <a:gd name="connsiteX0" fmla="*/ 0 w 6177359"/>
              <a:gd name="connsiteY0" fmla="*/ 0 h 559031"/>
              <a:gd name="connsiteX1" fmla="*/ 5903983 w 6177359"/>
              <a:gd name="connsiteY1" fmla="*/ 6802 h 559031"/>
              <a:gd name="connsiteX2" fmla="*/ 6177359 w 6177359"/>
              <a:gd name="connsiteY2" fmla="*/ 280178 h 559031"/>
              <a:gd name="connsiteX3" fmla="*/ 6177358 w 6177359"/>
              <a:gd name="connsiteY3" fmla="*/ 280178 h 559031"/>
              <a:gd name="connsiteX4" fmla="*/ 5903982 w 6177359"/>
              <a:gd name="connsiteY4" fmla="*/ 553554 h 559031"/>
              <a:gd name="connsiteX5" fmla="*/ 0 w 6177359"/>
              <a:gd name="connsiteY5" fmla="*/ 559031 h 55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77359" h="559031">
                <a:moveTo>
                  <a:pt x="0" y="0"/>
                </a:moveTo>
                <a:lnTo>
                  <a:pt x="5903983" y="6802"/>
                </a:lnTo>
                <a:cubicBezTo>
                  <a:pt x="6054964" y="6802"/>
                  <a:pt x="6177359" y="129197"/>
                  <a:pt x="6177359" y="280178"/>
                </a:cubicBezTo>
                <a:lnTo>
                  <a:pt x="6177358" y="280178"/>
                </a:lnTo>
                <a:cubicBezTo>
                  <a:pt x="6177358" y="431159"/>
                  <a:pt x="6054963" y="553554"/>
                  <a:pt x="5903982" y="553554"/>
                </a:cubicBezTo>
                <a:lnTo>
                  <a:pt x="0" y="55903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Graphic 16">
            <a:extLst>
              <a:ext uri="{FF2B5EF4-FFF2-40B4-BE49-F238E27FC236}">
                <a16:creationId xmlns:a16="http://schemas.microsoft.com/office/drawing/2014/main" id="{DBEDA828-C59C-378F-4454-16E53C5F17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6881" y="5519727"/>
            <a:ext cx="629615" cy="629615"/>
          </a:xfrm>
          <a:prstGeom prst="rect">
            <a:avLst/>
          </a:prstGeom>
        </p:spPr>
      </p:pic>
      <p:sp>
        <p:nvSpPr>
          <p:cNvPr id="18" name="TextBox 17">
            <a:extLst>
              <a:ext uri="{FF2B5EF4-FFF2-40B4-BE49-F238E27FC236}">
                <a16:creationId xmlns:a16="http://schemas.microsoft.com/office/drawing/2014/main" id="{90E92084-74A2-C72C-95BC-063469316039}"/>
              </a:ext>
            </a:extLst>
          </p:cNvPr>
          <p:cNvSpPr txBox="1"/>
          <p:nvPr/>
        </p:nvSpPr>
        <p:spPr>
          <a:xfrm>
            <a:off x="782018" y="5591298"/>
            <a:ext cx="4980608"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protest</a:t>
            </a:r>
            <a:r>
              <a:rPr lang="en-US" sz="2000" dirty="0">
                <a:latin typeface="Proxima Nova Rg" panose="02000506030000020004" pitchFamily="50" charset="0"/>
              </a:rPr>
              <a:t>)  </a:t>
            </a:r>
          </a:p>
        </p:txBody>
      </p:sp>
      <p:pic>
        <p:nvPicPr>
          <p:cNvPr id="12" name="Graphic 11">
            <a:extLst>
              <a:ext uri="{FF2B5EF4-FFF2-40B4-BE49-F238E27FC236}">
                <a16:creationId xmlns:a16="http://schemas.microsoft.com/office/drawing/2014/main" id="{053C963B-4319-A477-AB93-A830C7C002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82255" y="4419600"/>
            <a:ext cx="789276" cy="699616"/>
          </a:xfrm>
          <a:prstGeom prst="rect">
            <a:avLst/>
          </a:prstGeom>
        </p:spPr>
      </p:pic>
      <p:sp>
        <p:nvSpPr>
          <p:cNvPr id="19" name="Oval 18">
            <a:extLst>
              <a:ext uri="{FF2B5EF4-FFF2-40B4-BE49-F238E27FC236}">
                <a16:creationId xmlns:a16="http://schemas.microsoft.com/office/drawing/2014/main" id="{D4E33EDC-168D-00ED-746F-1D44B0A4654E}"/>
              </a:ext>
            </a:extLst>
          </p:cNvPr>
          <p:cNvSpPr/>
          <p:nvPr/>
        </p:nvSpPr>
        <p:spPr>
          <a:xfrm>
            <a:off x="1141801" y="3206272"/>
            <a:ext cx="342098" cy="342098"/>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Checkmark with solid fill">
            <a:extLst>
              <a:ext uri="{FF2B5EF4-FFF2-40B4-BE49-F238E27FC236}">
                <a16:creationId xmlns:a16="http://schemas.microsoft.com/office/drawing/2014/main" id="{2DFD2AD6-6DFE-FA63-FF37-C49E7E413C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2329" y="3246801"/>
            <a:ext cx="261041" cy="261041"/>
          </a:xfrm>
          <a:prstGeom prst="rect">
            <a:avLst/>
          </a:prstGeom>
        </p:spPr>
      </p:pic>
      <p:sp>
        <p:nvSpPr>
          <p:cNvPr id="21" name="Oval 20">
            <a:extLst>
              <a:ext uri="{FF2B5EF4-FFF2-40B4-BE49-F238E27FC236}">
                <a16:creationId xmlns:a16="http://schemas.microsoft.com/office/drawing/2014/main" id="{FD15518F-0B09-6B35-C037-C1827EB40884}"/>
              </a:ext>
            </a:extLst>
          </p:cNvPr>
          <p:cNvSpPr/>
          <p:nvPr/>
        </p:nvSpPr>
        <p:spPr>
          <a:xfrm>
            <a:off x="1109360" y="3805193"/>
            <a:ext cx="342098" cy="342098"/>
          </a:xfrm>
          <a:prstGeom prst="ellipse">
            <a:avLst/>
          </a:pr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raphic 21" descr="Checkmark with solid fill">
            <a:extLst>
              <a:ext uri="{FF2B5EF4-FFF2-40B4-BE49-F238E27FC236}">
                <a16:creationId xmlns:a16="http://schemas.microsoft.com/office/drawing/2014/main" id="{2D87A425-6733-C1E5-3DC2-CE6A10F68D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9889" y="3845722"/>
            <a:ext cx="261041" cy="261041"/>
          </a:xfrm>
          <a:prstGeom prst="rect">
            <a:avLst/>
          </a:prstGeom>
        </p:spPr>
      </p:pic>
    </p:spTree>
    <p:extLst>
      <p:ext uri="{BB962C8B-B14F-4D97-AF65-F5344CB8AC3E}">
        <p14:creationId xmlns:p14="http://schemas.microsoft.com/office/powerpoint/2010/main" val="39913349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D67A02B-26D2-0AD5-5C8A-689998BE0211}"/>
              </a:ext>
            </a:extLst>
          </p:cNvPr>
          <p:cNvSpPr/>
          <p:nvPr/>
        </p:nvSpPr>
        <p:spPr>
          <a:xfrm>
            <a:off x="5488986" y="3069728"/>
            <a:ext cx="4185536" cy="1596671"/>
          </a:xfrm>
          <a:prstGeom prst="roundRect">
            <a:avLst>
              <a:gd name="adj" fmla="val 6362"/>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lvl="2"/>
            <a:endParaRPr lang="en-US" sz="2100" dirty="0">
              <a:solidFill>
                <a:schemeClr val="tx1"/>
              </a:solidFill>
            </a:endParaRPr>
          </a:p>
        </p:txBody>
      </p:sp>
      <p:sp>
        <p:nvSpPr>
          <p:cNvPr id="3" name="Rectangle: Rounded Corners 2">
            <a:extLst>
              <a:ext uri="{FF2B5EF4-FFF2-40B4-BE49-F238E27FC236}">
                <a16:creationId xmlns:a16="http://schemas.microsoft.com/office/drawing/2014/main" id="{5F98A00E-192F-B2C7-E7E3-4531AB360D5D}"/>
              </a:ext>
            </a:extLst>
          </p:cNvPr>
          <p:cNvSpPr/>
          <p:nvPr/>
        </p:nvSpPr>
        <p:spPr>
          <a:xfrm>
            <a:off x="803600" y="3069728"/>
            <a:ext cx="4185536" cy="1596671"/>
          </a:xfrm>
          <a:prstGeom prst="roundRect">
            <a:avLst>
              <a:gd name="adj" fmla="val 6362"/>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lvl="2"/>
            <a:endParaRPr lang="en-US" sz="2100" dirty="0">
              <a:solidFill>
                <a:schemeClr val="tx1"/>
              </a:solidFill>
            </a:endParaRPr>
          </a:p>
        </p:txBody>
      </p:sp>
      <p:sp>
        <p:nvSpPr>
          <p:cNvPr id="2" name="Title 1">
            <a:extLst>
              <a:ext uri="{FF2B5EF4-FFF2-40B4-BE49-F238E27FC236}">
                <a16:creationId xmlns:a16="http://schemas.microsoft.com/office/drawing/2014/main" id="{EDC7D6CB-7D95-333B-7BD8-293CE7F5DF25}"/>
              </a:ext>
            </a:extLst>
          </p:cNvPr>
          <p:cNvSpPr>
            <a:spLocks noGrp="1"/>
          </p:cNvSpPr>
          <p:nvPr>
            <p:ph type="title"/>
          </p:nvPr>
        </p:nvSpPr>
        <p:spPr/>
        <p:txBody>
          <a:bodyPr/>
          <a:lstStyle/>
          <a:p>
            <a:r>
              <a:rPr lang="en-US" dirty="0"/>
              <a:t>Installment Payment Agreements </a:t>
            </a:r>
          </a:p>
        </p:txBody>
      </p:sp>
      <p:sp>
        <p:nvSpPr>
          <p:cNvPr id="9" name="Text Placeholder 8">
            <a:extLst>
              <a:ext uri="{FF2B5EF4-FFF2-40B4-BE49-F238E27FC236}">
                <a16:creationId xmlns:a16="http://schemas.microsoft.com/office/drawing/2014/main" id="{BF550210-29D1-2302-65F1-D830F12C3321}"/>
              </a:ext>
            </a:extLst>
          </p:cNvPr>
          <p:cNvSpPr>
            <a:spLocks noGrp="1"/>
          </p:cNvSpPr>
          <p:nvPr>
            <p:ph type="body" sz="quarter" idx="12"/>
          </p:nvPr>
        </p:nvSpPr>
        <p:spPr>
          <a:xfrm>
            <a:off x="723900" y="1867448"/>
            <a:ext cx="8494485" cy="937690"/>
          </a:xfrm>
        </p:spPr>
        <p:txBody>
          <a:bodyPr/>
          <a:lstStyle/>
          <a:p>
            <a:r>
              <a:rPr lang="en-US" dirty="0"/>
              <a:t>request an installment payment agreement (IPA), and</a:t>
            </a:r>
          </a:p>
          <a:p>
            <a:r>
              <a:rPr lang="en-US" dirty="0"/>
              <a:t>make monthly payments towards the unpaid tax balance. </a:t>
            </a:r>
          </a:p>
          <a:p>
            <a:endParaRPr lang="en-US" dirty="0"/>
          </a:p>
        </p:txBody>
      </p:sp>
      <p:sp>
        <p:nvSpPr>
          <p:cNvPr id="7" name="Text Placeholder 2">
            <a:extLst>
              <a:ext uri="{FF2B5EF4-FFF2-40B4-BE49-F238E27FC236}">
                <a16:creationId xmlns:a16="http://schemas.microsoft.com/office/drawing/2014/main" id="{638EAEAF-FD0A-E074-A0DE-7D49FB110941}"/>
              </a:ext>
            </a:extLst>
          </p:cNvPr>
          <p:cNvSpPr txBox="1">
            <a:spLocks/>
          </p:cNvSpPr>
          <p:nvPr/>
        </p:nvSpPr>
        <p:spPr>
          <a:xfrm>
            <a:off x="617693" y="1400118"/>
            <a:ext cx="9217838" cy="441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0B5D66"/>
                </a:solidFill>
                <a:latin typeface="Proxima Nova Rg" panose="02000506030000020004" charset="0"/>
              </a:rPr>
              <a:t>If a taxpayer is unable to pay a tax bill in full, they can: </a:t>
            </a:r>
          </a:p>
        </p:txBody>
      </p:sp>
      <p:sp>
        <p:nvSpPr>
          <p:cNvPr id="12" name="TextBox 11">
            <a:extLst>
              <a:ext uri="{FF2B5EF4-FFF2-40B4-BE49-F238E27FC236}">
                <a16:creationId xmlns:a16="http://schemas.microsoft.com/office/drawing/2014/main" id="{E9FB9CBB-AD9B-8564-882B-E06FFC5D4D5C}"/>
              </a:ext>
            </a:extLst>
          </p:cNvPr>
          <p:cNvSpPr txBox="1"/>
          <p:nvPr/>
        </p:nvSpPr>
        <p:spPr>
          <a:xfrm>
            <a:off x="803600" y="3264172"/>
            <a:ext cx="4177009" cy="1200329"/>
          </a:xfrm>
          <a:prstGeom prst="rect">
            <a:avLst/>
          </a:prstGeom>
          <a:noFill/>
        </p:spPr>
        <p:txBody>
          <a:bodyPr wrap="square" rtlCol="0">
            <a:spAutoFit/>
          </a:bodyPr>
          <a:lstStyle/>
          <a:p>
            <a:pPr algn="ctr"/>
            <a:r>
              <a:rPr lang="en-US" sz="2400" b="1" dirty="0">
                <a:solidFill>
                  <a:srgbClr val="0B5D66"/>
                </a:solidFill>
                <a:latin typeface="Proxima Nova Rg" panose="02000506030000020004" charset="0"/>
              </a:rPr>
              <a:t>Easiest</a:t>
            </a:r>
            <a:r>
              <a:rPr lang="en-US" sz="2400" dirty="0">
                <a:latin typeface="Proxima Nova Rg" panose="02000506030000020004" charset="0"/>
              </a:rPr>
              <a:t> and </a:t>
            </a:r>
            <a:r>
              <a:rPr lang="en-US" sz="2400" b="1" dirty="0">
                <a:solidFill>
                  <a:srgbClr val="0B5D66"/>
                </a:solidFill>
                <a:latin typeface="Proxima Nova Rg" panose="02000506030000020004" charset="0"/>
              </a:rPr>
              <a:t>fastest</a:t>
            </a:r>
            <a:r>
              <a:rPr lang="en-US" sz="2400" dirty="0">
                <a:latin typeface="Proxima Nova Rg" panose="02000506030000020004" charset="0"/>
              </a:rPr>
              <a:t> </a:t>
            </a:r>
          </a:p>
          <a:p>
            <a:pPr algn="ctr"/>
            <a:r>
              <a:rPr lang="en-US" sz="2400" dirty="0">
                <a:latin typeface="Proxima Nova Rg" panose="02000506030000020004" charset="0"/>
              </a:rPr>
              <a:t>way to request an IPA </a:t>
            </a:r>
          </a:p>
          <a:p>
            <a:pPr algn="ctr"/>
            <a:r>
              <a:rPr lang="en-US" sz="2400" dirty="0">
                <a:latin typeface="Proxima Nova Rg" panose="02000506030000020004" charset="0"/>
              </a:rPr>
              <a:t>through Online Services</a:t>
            </a:r>
          </a:p>
        </p:txBody>
      </p:sp>
      <p:sp>
        <p:nvSpPr>
          <p:cNvPr id="14" name="TextBox 13">
            <a:extLst>
              <a:ext uri="{FF2B5EF4-FFF2-40B4-BE49-F238E27FC236}">
                <a16:creationId xmlns:a16="http://schemas.microsoft.com/office/drawing/2014/main" id="{726E5A0D-257B-CF08-E994-7D2D4ADDAF42}"/>
              </a:ext>
            </a:extLst>
          </p:cNvPr>
          <p:cNvSpPr txBox="1"/>
          <p:nvPr/>
        </p:nvSpPr>
        <p:spPr>
          <a:xfrm>
            <a:off x="5488986" y="3264172"/>
            <a:ext cx="4174940" cy="1200329"/>
          </a:xfrm>
          <a:prstGeom prst="rect">
            <a:avLst/>
          </a:prstGeom>
          <a:noFill/>
        </p:spPr>
        <p:txBody>
          <a:bodyPr wrap="square" rtlCol="0">
            <a:spAutoFit/>
          </a:bodyPr>
          <a:lstStyle/>
          <a:p>
            <a:pPr algn="ctr"/>
            <a:r>
              <a:rPr lang="en-US" sz="2400" b="1" dirty="0">
                <a:solidFill>
                  <a:srgbClr val="0B5D66"/>
                </a:solidFill>
                <a:latin typeface="Proxima Nova Rg" panose="02000506030000020004" charset="0"/>
              </a:rPr>
              <a:t>Balance of $20,000 or less</a:t>
            </a:r>
            <a:endParaRPr lang="en-US" sz="2400" dirty="0">
              <a:latin typeface="Proxima Nova Rg" panose="02000506030000020004" charset="0"/>
            </a:endParaRPr>
          </a:p>
          <a:p>
            <a:pPr algn="ctr"/>
            <a:r>
              <a:rPr lang="en-US" sz="2400" dirty="0">
                <a:latin typeface="Proxima Nova Rg" panose="02000506030000020004" charset="0"/>
              </a:rPr>
              <a:t>with 36 or fewer                      monthly payments </a:t>
            </a:r>
          </a:p>
        </p:txBody>
      </p:sp>
      <p:sp>
        <p:nvSpPr>
          <p:cNvPr id="15" name="Freeform: Shape 14">
            <a:extLst>
              <a:ext uri="{FF2B5EF4-FFF2-40B4-BE49-F238E27FC236}">
                <a16:creationId xmlns:a16="http://schemas.microsoft.com/office/drawing/2014/main" id="{60403769-AFED-F4B9-3BE2-C27C6AECE0DE}"/>
              </a:ext>
            </a:extLst>
          </p:cNvPr>
          <p:cNvSpPr/>
          <p:nvPr/>
        </p:nvSpPr>
        <p:spPr>
          <a:xfrm>
            <a:off x="0" y="5514292"/>
            <a:ext cx="4980609" cy="559031"/>
          </a:xfrm>
          <a:custGeom>
            <a:avLst/>
            <a:gdLst>
              <a:gd name="connsiteX0" fmla="*/ 0 w 6177359"/>
              <a:gd name="connsiteY0" fmla="*/ 0 h 559031"/>
              <a:gd name="connsiteX1" fmla="*/ 5903983 w 6177359"/>
              <a:gd name="connsiteY1" fmla="*/ 6802 h 559031"/>
              <a:gd name="connsiteX2" fmla="*/ 6177359 w 6177359"/>
              <a:gd name="connsiteY2" fmla="*/ 280178 h 559031"/>
              <a:gd name="connsiteX3" fmla="*/ 6177358 w 6177359"/>
              <a:gd name="connsiteY3" fmla="*/ 280178 h 559031"/>
              <a:gd name="connsiteX4" fmla="*/ 5903982 w 6177359"/>
              <a:gd name="connsiteY4" fmla="*/ 553554 h 559031"/>
              <a:gd name="connsiteX5" fmla="*/ 0 w 6177359"/>
              <a:gd name="connsiteY5" fmla="*/ 559031 h 55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77359" h="559031">
                <a:moveTo>
                  <a:pt x="0" y="0"/>
                </a:moveTo>
                <a:lnTo>
                  <a:pt x="5903983" y="6802"/>
                </a:lnTo>
                <a:cubicBezTo>
                  <a:pt x="6054964" y="6802"/>
                  <a:pt x="6177359" y="129197"/>
                  <a:pt x="6177359" y="280178"/>
                </a:cubicBezTo>
                <a:lnTo>
                  <a:pt x="6177358" y="280178"/>
                </a:lnTo>
                <a:cubicBezTo>
                  <a:pt x="6177358" y="431159"/>
                  <a:pt x="6054963" y="553554"/>
                  <a:pt x="5903982" y="553554"/>
                </a:cubicBezTo>
                <a:lnTo>
                  <a:pt x="0" y="55903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a:extLst>
              <a:ext uri="{FF2B5EF4-FFF2-40B4-BE49-F238E27FC236}">
                <a16:creationId xmlns:a16="http://schemas.microsoft.com/office/drawing/2014/main" id="{10DA160F-FFEC-398B-3126-FA2B0F59B8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881" y="5519727"/>
            <a:ext cx="629615" cy="629615"/>
          </a:xfrm>
          <a:prstGeom prst="rect">
            <a:avLst/>
          </a:prstGeom>
        </p:spPr>
      </p:pic>
      <p:sp>
        <p:nvSpPr>
          <p:cNvPr id="17" name="TextBox 16">
            <a:extLst>
              <a:ext uri="{FF2B5EF4-FFF2-40B4-BE49-F238E27FC236}">
                <a16:creationId xmlns:a16="http://schemas.microsoft.com/office/drawing/2014/main" id="{E362CFB7-FE69-3ECB-6107-C55D5355B318}"/>
              </a:ext>
            </a:extLst>
          </p:cNvPr>
          <p:cNvSpPr txBox="1"/>
          <p:nvPr/>
        </p:nvSpPr>
        <p:spPr>
          <a:xfrm>
            <a:off x="782018" y="5591298"/>
            <a:ext cx="4980608"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err="1">
                <a:solidFill>
                  <a:srgbClr val="0B5D66"/>
                </a:solidFill>
                <a:latin typeface="Proxima Nova Rg" panose="02000506030000020004" pitchFamily="50" charset="0"/>
              </a:rPr>
              <a:t>ipa</a:t>
            </a:r>
            <a:r>
              <a:rPr lang="en-US" sz="2000" dirty="0">
                <a:latin typeface="Proxima Nova Rg" panose="02000506030000020004" pitchFamily="50" charset="0"/>
              </a:rPr>
              <a:t>)  </a:t>
            </a:r>
          </a:p>
        </p:txBody>
      </p:sp>
    </p:spTree>
    <p:extLst>
      <p:ext uri="{BB962C8B-B14F-4D97-AF65-F5344CB8AC3E}">
        <p14:creationId xmlns:p14="http://schemas.microsoft.com/office/powerpoint/2010/main" val="26396119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13AC7-1B2B-256C-30F8-9680BAEA2F2E}"/>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118851A-E854-0012-11FE-F6A1B206A41D}"/>
              </a:ext>
            </a:extLst>
          </p:cNvPr>
          <p:cNvSpPr/>
          <p:nvPr/>
        </p:nvSpPr>
        <p:spPr>
          <a:xfrm>
            <a:off x="5488986" y="3287696"/>
            <a:ext cx="4499966" cy="1596671"/>
          </a:xfrm>
          <a:prstGeom prst="roundRect">
            <a:avLst>
              <a:gd name="adj" fmla="val 6362"/>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lvl="2"/>
            <a:endParaRPr lang="en-US" sz="2100" dirty="0">
              <a:solidFill>
                <a:schemeClr val="tx1"/>
              </a:solidFill>
            </a:endParaRPr>
          </a:p>
        </p:txBody>
      </p:sp>
      <p:sp>
        <p:nvSpPr>
          <p:cNvPr id="3" name="Rectangle: Rounded Corners 2">
            <a:extLst>
              <a:ext uri="{FF2B5EF4-FFF2-40B4-BE49-F238E27FC236}">
                <a16:creationId xmlns:a16="http://schemas.microsoft.com/office/drawing/2014/main" id="{02A2E7C5-186D-C593-F212-122E5581E487}"/>
              </a:ext>
            </a:extLst>
          </p:cNvPr>
          <p:cNvSpPr/>
          <p:nvPr/>
        </p:nvSpPr>
        <p:spPr>
          <a:xfrm>
            <a:off x="896496" y="3296834"/>
            <a:ext cx="4185536" cy="1347552"/>
          </a:xfrm>
          <a:prstGeom prst="roundRect">
            <a:avLst>
              <a:gd name="adj" fmla="val 6362"/>
            </a:avLst>
          </a:prstGeom>
          <a:solidFill>
            <a:srgbClr val="E5EDED"/>
          </a:solidFill>
          <a:ln>
            <a:noFill/>
          </a:ln>
          <a:effectLst/>
        </p:spPr>
        <p:style>
          <a:lnRef idx="1">
            <a:schemeClr val="accent5"/>
          </a:lnRef>
          <a:fillRef idx="2">
            <a:schemeClr val="accent5"/>
          </a:fillRef>
          <a:effectRef idx="1">
            <a:schemeClr val="accent5"/>
          </a:effectRef>
          <a:fontRef idx="minor">
            <a:schemeClr val="dk1"/>
          </a:fontRef>
        </p:style>
        <p:txBody>
          <a:bodyPr rtlCol="0" anchor="ctr"/>
          <a:lstStyle/>
          <a:p>
            <a:pPr lvl="2"/>
            <a:endParaRPr lang="en-US" sz="2100" dirty="0">
              <a:solidFill>
                <a:schemeClr val="tx1"/>
              </a:solidFill>
            </a:endParaRPr>
          </a:p>
        </p:txBody>
      </p:sp>
      <p:sp>
        <p:nvSpPr>
          <p:cNvPr id="2" name="Title 1">
            <a:extLst>
              <a:ext uri="{FF2B5EF4-FFF2-40B4-BE49-F238E27FC236}">
                <a16:creationId xmlns:a16="http://schemas.microsoft.com/office/drawing/2014/main" id="{E3D33839-B4BB-8A1F-BE7C-A8FE3E80BE73}"/>
              </a:ext>
            </a:extLst>
          </p:cNvPr>
          <p:cNvSpPr>
            <a:spLocks noGrp="1"/>
          </p:cNvSpPr>
          <p:nvPr>
            <p:ph type="title"/>
          </p:nvPr>
        </p:nvSpPr>
        <p:spPr>
          <a:xfrm>
            <a:off x="617693" y="138734"/>
            <a:ext cx="10515600" cy="347779"/>
          </a:xfrm>
        </p:spPr>
        <p:txBody>
          <a:bodyPr/>
          <a:lstStyle/>
          <a:p>
            <a:r>
              <a:rPr lang="en-US" dirty="0"/>
              <a:t>Voluntary Disclosure and Compliance Program</a:t>
            </a:r>
          </a:p>
        </p:txBody>
      </p:sp>
      <p:sp>
        <p:nvSpPr>
          <p:cNvPr id="9" name="Text Placeholder 8">
            <a:extLst>
              <a:ext uri="{FF2B5EF4-FFF2-40B4-BE49-F238E27FC236}">
                <a16:creationId xmlns:a16="http://schemas.microsoft.com/office/drawing/2014/main" id="{935E255F-DA80-6B8B-1962-60F4A908B872}"/>
              </a:ext>
            </a:extLst>
          </p:cNvPr>
          <p:cNvSpPr>
            <a:spLocks noGrp="1"/>
          </p:cNvSpPr>
          <p:nvPr>
            <p:ph type="body" sz="quarter" idx="12"/>
          </p:nvPr>
        </p:nvSpPr>
        <p:spPr>
          <a:xfrm>
            <a:off x="733366" y="1674429"/>
            <a:ext cx="8494485" cy="1347552"/>
          </a:xfrm>
        </p:spPr>
        <p:txBody>
          <a:bodyPr/>
          <a:lstStyle/>
          <a:p>
            <a:r>
              <a:rPr lang="en-US" dirty="0"/>
              <a:t>telling the department what taxes they owe;</a:t>
            </a:r>
          </a:p>
          <a:p>
            <a:r>
              <a:rPr lang="en-US" dirty="0"/>
              <a:t>paying those taxes; and</a:t>
            </a:r>
          </a:p>
          <a:p>
            <a:r>
              <a:rPr lang="en-US" dirty="0"/>
              <a:t>entering an agreement to pay all future taxes. </a:t>
            </a:r>
          </a:p>
          <a:p>
            <a:endParaRPr lang="en-US" dirty="0"/>
          </a:p>
        </p:txBody>
      </p:sp>
      <p:sp>
        <p:nvSpPr>
          <p:cNvPr id="7" name="Text Placeholder 2">
            <a:extLst>
              <a:ext uri="{FF2B5EF4-FFF2-40B4-BE49-F238E27FC236}">
                <a16:creationId xmlns:a16="http://schemas.microsoft.com/office/drawing/2014/main" id="{9AA27E7A-35E0-F5D6-E09D-5CEA29C3966E}"/>
              </a:ext>
            </a:extLst>
          </p:cNvPr>
          <p:cNvSpPr txBox="1">
            <a:spLocks/>
          </p:cNvSpPr>
          <p:nvPr/>
        </p:nvSpPr>
        <p:spPr>
          <a:xfrm>
            <a:off x="617693" y="1019555"/>
            <a:ext cx="9521730" cy="5833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0B5D66"/>
                </a:solidFill>
                <a:latin typeface="Proxima Nova Rg" panose="02000506030000020004" charset="0"/>
              </a:rPr>
              <a:t>If a taxpayer owe back taxes and haven't filed related returns:</a:t>
            </a:r>
          </a:p>
        </p:txBody>
      </p:sp>
      <p:sp>
        <p:nvSpPr>
          <p:cNvPr id="12" name="TextBox 11">
            <a:extLst>
              <a:ext uri="{FF2B5EF4-FFF2-40B4-BE49-F238E27FC236}">
                <a16:creationId xmlns:a16="http://schemas.microsoft.com/office/drawing/2014/main" id="{286FAFC2-34C1-DB6D-569F-D5C7F363EC4B}"/>
              </a:ext>
            </a:extLst>
          </p:cNvPr>
          <p:cNvSpPr txBox="1"/>
          <p:nvPr/>
        </p:nvSpPr>
        <p:spPr>
          <a:xfrm>
            <a:off x="803600" y="3264172"/>
            <a:ext cx="4177009" cy="1200329"/>
          </a:xfrm>
          <a:prstGeom prst="rect">
            <a:avLst/>
          </a:prstGeom>
          <a:noFill/>
        </p:spPr>
        <p:txBody>
          <a:bodyPr wrap="square" rtlCol="0">
            <a:spAutoFit/>
          </a:bodyPr>
          <a:lstStyle/>
          <a:p>
            <a:pPr algn="ctr"/>
            <a:endParaRPr lang="en-US" sz="2400" b="1" dirty="0">
              <a:solidFill>
                <a:srgbClr val="0B5D66"/>
              </a:solidFill>
              <a:latin typeface="Proxima Nova Rg" panose="02000506030000020004" charset="0"/>
            </a:endParaRPr>
          </a:p>
          <a:p>
            <a:pPr algn="ctr"/>
            <a:r>
              <a:rPr lang="en-US" sz="2400" b="1" dirty="0">
                <a:solidFill>
                  <a:srgbClr val="0B5D66"/>
                </a:solidFill>
                <a:latin typeface="Proxima Nova Rg" panose="02000506030000020004" charset="0"/>
              </a:rPr>
              <a:t>Avoid monetary penalties</a:t>
            </a:r>
            <a:r>
              <a:rPr lang="en-US" sz="2400" dirty="0">
                <a:latin typeface="Proxima Nova Rg" panose="02000506030000020004" charset="0"/>
              </a:rPr>
              <a:t> and possible criminal charges </a:t>
            </a:r>
          </a:p>
        </p:txBody>
      </p:sp>
      <p:sp>
        <p:nvSpPr>
          <p:cNvPr id="14" name="TextBox 13">
            <a:extLst>
              <a:ext uri="{FF2B5EF4-FFF2-40B4-BE49-F238E27FC236}">
                <a16:creationId xmlns:a16="http://schemas.microsoft.com/office/drawing/2014/main" id="{21395E7F-4190-4AE8-1E96-151B67D811A3}"/>
              </a:ext>
            </a:extLst>
          </p:cNvPr>
          <p:cNvSpPr txBox="1"/>
          <p:nvPr/>
        </p:nvSpPr>
        <p:spPr>
          <a:xfrm>
            <a:off x="5488986" y="3264172"/>
            <a:ext cx="4174940" cy="1569660"/>
          </a:xfrm>
          <a:prstGeom prst="rect">
            <a:avLst/>
          </a:prstGeom>
          <a:noFill/>
        </p:spPr>
        <p:txBody>
          <a:bodyPr wrap="square" rtlCol="0">
            <a:spAutoFit/>
          </a:bodyPr>
          <a:lstStyle/>
          <a:p>
            <a:pPr algn="ctr"/>
            <a:r>
              <a:rPr lang="en-US" sz="2400" b="1" dirty="0">
                <a:solidFill>
                  <a:srgbClr val="0B5D66"/>
                </a:solidFill>
                <a:latin typeface="Proxima Nova Rg" panose="02000506030000020004" charset="0"/>
              </a:rPr>
              <a:t>It’s easy to apply</a:t>
            </a:r>
            <a:endParaRPr lang="en-US" sz="2400" dirty="0">
              <a:latin typeface="Proxima Nova Rg" panose="02000506030000020004" charset="0"/>
            </a:endParaRPr>
          </a:p>
          <a:p>
            <a:pPr algn="ctr"/>
            <a:r>
              <a:rPr lang="en-US" sz="2400" dirty="0">
                <a:latin typeface="Proxima Nova Rg" panose="02000506030000020004" charset="0"/>
              </a:rPr>
              <a:t>answer a few questions, and submit your application electronically</a:t>
            </a:r>
          </a:p>
        </p:txBody>
      </p:sp>
      <p:sp>
        <p:nvSpPr>
          <p:cNvPr id="15" name="Freeform: Shape 14">
            <a:extLst>
              <a:ext uri="{FF2B5EF4-FFF2-40B4-BE49-F238E27FC236}">
                <a16:creationId xmlns:a16="http://schemas.microsoft.com/office/drawing/2014/main" id="{7B2D49E5-DE58-EAC4-D6C8-64963DAC53CF}"/>
              </a:ext>
            </a:extLst>
          </p:cNvPr>
          <p:cNvSpPr/>
          <p:nvPr/>
        </p:nvSpPr>
        <p:spPr>
          <a:xfrm>
            <a:off x="0" y="5514292"/>
            <a:ext cx="4980609" cy="559031"/>
          </a:xfrm>
          <a:custGeom>
            <a:avLst/>
            <a:gdLst>
              <a:gd name="connsiteX0" fmla="*/ 0 w 6177359"/>
              <a:gd name="connsiteY0" fmla="*/ 0 h 559031"/>
              <a:gd name="connsiteX1" fmla="*/ 5903983 w 6177359"/>
              <a:gd name="connsiteY1" fmla="*/ 6802 h 559031"/>
              <a:gd name="connsiteX2" fmla="*/ 6177359 w 6177359"/>
              <a:gd name="connsiteY2" fmla="*/ 280178 h 559031"/>
              <a:gd name="connsiteX3" fmla="*/ 6177358 w 6177359"/>
              <a:gd name="connsiteY3" fmla="*/ 280178 h 559031"/>
              <a:gd name="connsiteX4" fmla="*/ 5903982 w 6177359"/>
              <a:gd name="connsiteY4" fmla="*/ 553554 h 559031"/>
              <a:gd name="connsiteX5" fmla="*/ 0 w 6177359"/>
              <a:gd name="connsiteY5" fmla="*/ 559031 h 55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77359" h="559031">
                <a:moveTo>
                  <a:pt x="0" y="0"/>
                </a:moveTo>
                <a:lnTo>
                  <a:pt x="5903983" y="6802"/>
                </a:lnTo>
                <a:cubicBezTo>
                  <a:pt x="6054964" y="6802"/>
                  <a:pt x="6177359" y="129197"/>
                  <a:pt x="6177359" y="280178"/>
                </a:cubicBezTo>
                <a:lnTo>
                  <a:pt x="6177358" y="280178"/>
                </a:lnTo>
                <a:cubicBezTo>
                  <a:pt x="6177358" y="431159"/>
                  <a:pt x="6054963" y="553554"/>
                  <a:pt x="5903982" y="553554"/>
                </a:cubicBezTo>
                <a:lnTo>
                  <a:pt x="0" y="55903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a:extLst>
              <a:ext uri="{FF2B5EF4-FFF2-40B4-BE49-F238E27FC236}">
                <a16:creationId xmlns:a16="http://schemas.microsoft.com/office/drawing/2014/main" id="{37D261FC-E2ED-CD68-20D9-E85E6D1EE2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881" y="5519727"/>
            <a:ext cx="629615" cy="629615"/>
          </a:xfrm>
          <a:prstGeom prst="rect">
            <a:avLst/>
          </a:prstGeom>
        </p:spPr>
      </p:pic>
      <p:sp>
        <p:nvSpPr>
          <p:cNvPr id="17" name="TextBox 16">
            <a:extLst>
              <a:ext uri="{FF2B5EF4-FFF2-40B4-BE49-F238E27FC236}">
                <a16:creationId xmlns:a16="http://schemas.microsoft.com/office/drawing/2014/main" id="{BE02FB7C-C0BC-4B64-FB48-FE7F8DF01426}"/>
              </a:ext>
            </a:extLst>
          </p:cNvPr>
          <p:cNvSpPr txBox="1"/>
          <p:nvPr/>
        </p:nvSpPr>
        <p:spPr>
          <a:xfrm>
            <a:off x="782018" y="5591298"/>
            <a:ext cx="4980608"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err="1">
                <a:solidFill>
                  <a:srgbClr val="0B5D66"/>
                </a:solidFill>
                <a:latin typeface="Proxima Nova Rg" panose="02000506030000020004" pitchFamily="50" charset="0"/>
              </a:rPr>
              <a:t>vold</a:t>
            </a:r>
            <a:r>
              <a:rPr lang="en-US" sz="2000" dirty="0">
                <a:latin typeface="Proxima Nova Rg" panose="02000506030000020004" pitchFamily="50" charset="0"/>
              </a:rPr>
              <a:t>)  </a:t>
            </a:r>
          </a:p>
        </p:txBody>
      </p:sp>
    </p:spTree>
    <p:extLst>
      <p:ext uri="{BB962C8B-B14F-4D97-AF65-F5344CB8AC3E}">
        <p14:creationId xmlns:p14="http://schemas.microsoft.com/office/powerpoint/2010/main" val="1124483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52C74-968C-9DDF-C34B-2BFA7DA64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EA42D8-66FC-3779-9851-B1B62E08F6EC}"/>
              </a:ext>
            </a:extLst>
          </p:cNvPr>
          <p:cNvSpPr>
            <a:spLocks noGrp="1"/>
          </p:cNvSpPr>
          <p:nvPr>
            <p:ph type="title"/>
          </p:nvPr>
        </p:nvSpPr>
        <p:spPr/>
        <p:txBody>
          <a:bodyPr/>
          <a:lstStyle/>
          <a:p>
            <a:r>
              <a:rPr lang="en-US" dirty="0"/>
              <a:t>Inflation Refund Checks </a:t>
            </a:r>
          </a:p>
        </p:txBody>
      </p:sp>
      <p:sp>
        <p:nvSpPr>
          <p:cNvPr id="11" name="Text Placeholder 7">
            <a:extLst>
              <a:ext uri="{FF2B5EF4-FFF2-40B4-BE49-F238E27FC236}">
                <a16:creationId xmlns:a16="http://schemas.microsoft.com/office/drawing/2014/main" id="{230F68DB-2891-41D6-71E0-E45BDCA95A91}"/>
              </a:ext>
            </a:extLst>
          </p:cNvPr>
          <p:cNvSpPr txBox="1">
            <a:spLocks/>
          </p:cNvSpPr>
          <p:nvPr/>
        </p:nvSpPr>
        <p:spPr>
          <a:xfrm>
            <a:off x="617692" y="866592"/>
            <a:ext cx="10053183" cy="4369642"/>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US" sz="2600" b="1" dirty="0">
                <a:solidFill>
                  <a:srgbClr val="0B5D66"/>
                </a:solidFill>
              </a:rPr>
              <a:t>The 2025-2026 New York State Budget provided for one-time inflation refund payments to eligible New Yorkers </a:t>
            </a:r>
          </a:p>
          <a:p>
            <a:pPr>
              <a:spcBef>
                <a:spcPts val="1200"/>
              </a:spcBef>
            </a:pPr>
            <a:r>
              <a:rPr lang="en-US" dirty="0"/>
              <a:t>Over 8 million</a:t>
            </a:r>
            <a:r>
              <a:rPr lang="en-US" b="1" dirty="0"/>
              <a:t> </a:t>
            </a:r>
            <a:r>
              <a:rPr lang="en-US" dirty="0"/>
              <a:t>inflation refund checks have been delivered to New York taxpayers</a:t>
            </a:r>
          </a:p>
          <a:p>
            <a:pPr>
              <a:spcBef>
                <a:spcPts val="1200"/>
              </a:spcBef>
            </a:pPr>
            <a:r>
              <a:rPr lang="en-US" dirty="0"/>
              <a:t>Eligibility based on tax year 2023:</a:t>
            </a:r>
          </a:p>
          <a:p>
            <a:pPr lvl="1">
              <a:spcBef>
                <a:spcPts val="300"/>
              </a:spcBef>
              <a:spcAft>
                <a:spcPts val="300"/>
              </a:spcAft>
            </a:pPr>
            <a:r>
              <a:rPr lang="en-US" dirty="0"/>
              <a:t>filed Form IT-201, </a:t>
            </a:r>
            <a:r>
              <a:rPr lang="en-US" i="1" dirty="0"/>
              <a:t>New York State Resident Income Tax Return</a:t>
            </a:r>
            <a:r>
              <a:rPr lang="en-US" dirty="0"/>
              <a:t>;</a:t>
            </a:r>
          </a:p>
          <a:p>
            <a:pPr lvl="1">
              <a:spcBef>
                <a:spcPts val="300"/>
              </a:spcBef>
              <a:spcAft>
                <a:spcPts val="300"/>
              </a:spcAft>
            </a:pPr>
            <a:r>
              <a:rPr lang="en-US" dirty="0"/>
              <a:t>reported income within qualifying thresholds; and</a:t>
            </a:r>
          </a:p>
          <a:p>
            <a:pPr lvl="1">
              <a:spcBef>
                <a:spcPts val="300"/>
              </a:spcBef>
              <a:spcAft>
                <a:spcPts val="300"/>
              </a:spcAft>
            </a:pPr>
            <a:r>
              <a:rPr lang="en-US" dirty="0"/>
              <a:t>were not claimed as a dependent on another taxpayer’s return</a:t>
            </a:r>
          </a:p>
          <a:p>
            <a:r>
              <a:rPr lang="en-US" dirty="0"/>
              <a:t>Inflation refund checks were being mailed to eligible New Yorkers through the end of November</a:t>
            </a:r>
          </a:p>
        </p:txBody>
      </p:sp>
      <p:grpSp>
        <p:nvGrpSpPr>
          <p:cNvPr id="17" name="Group 16">
            <a:extLst>
              <a:ext uri="{FF2B5EF4-FFF2-40B4-BE49-F238E27FC236}">
                <a16:creationId xmlns:a16="http://schemas.microsoft.com/office/drawing/2014/main" id="{7D29EEF7-CA62-EF16-3D18-9FF9A4B82060}"/>
              </a:ext>
            </a:extLst>
          </p:cNvPr>
          <p:cNvGrpSpPr/>
          <p:nvPr/>
        </p:nvGrpSpPr>
        <p:grpSpPr>
          <a:xfrm>
            <a:off x="0" y="5511634"/>
            <a:ext cx="5518543" cy="637708"/>
            <a:chOff x="0" y="5511634"/>
            <a:chExt cx="5518543" cy="637708"/>
          </a:xfrm>
        </p:grpSpPr>
        <p:sp>
          <p:nvSpPr>
            <p:cNvPr id="16" name="Freeform: Shape 15">
              <a:extLst>
                <a:ext uri="{FF2B5EF4-FFF2-40B4-BE49-F238E27FC236}">
                  <a16:creationId xmlns:a16="http://schemas.microsoft.com/office/drawing/2014/main" id="{48D7EED9-1A62-F037-540E-13F1D2FB584E}"/>
                </a:ext>
              </a:extLst>
            </p:cNvPr>
            <p:cNvSpPr/>
            <p:nvPr/>
          </p:nvSpPr>
          <p:spPr>
            <a:xfrm>
              <a:off x="0" y="5511634"/>
              <a:ext cx="5518543" cy="546752"/>
            </a:xfrm>
            <a:custGeom>
              <a:avLst/>
              <a:gdLst>
                <a:gd name="connsiteX0" fmla="*/ 0 w 5518543"/>
                <a:gd name="connsiteY0" fmla="*/ 0 h 546752"/>
                <a:gd name="connsiteX1" fmla="*/ 5245167 w 5518543"/>
                <a:gd name="connsiteY1" fmla="*/ 0 h 546752"/>
                <a:gd name="connsiteX2" fmla="*/ 5518543 w 5518543"/>
                <a:gd name="connsiteY2" fmla="*/ 273376 h 546752"/>
                <a:gd name="connsiteX3" fmla="*/ 5518542 w 5518543"/>
                <a:gd name="connsiteY3" fmla="*/ 273376 h 546752"/>
                <a:gd name="connsiteX4" fmla="*/ 5245166 w 5518543"/>
                <a:gd name="connsiteY4" fmla="*/ 546752 h 546752"/>
                <a:gd name="connsiteX5" fmla="*/ 0 w 5518543"/>
                <a:gd name="connsiteY5" fmla="*/ 546751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8543" h="546752">
                  <a:moveTo>
                    <a:pt x="0" y="0"/>
                  </a:moveTo>
                  <a:lnTo>
                    <a:pt x="5245167" y="0"/>
                  </a:lnTo>
                  <a:cubicBezTo>
                    <a:pt x="5396148" y="0"/>
                    <a:pt x="5518543" y="122395"/>
                    <a:pt x="5518543" y="273376"/>
                  </a:cubicBezTo>
                  <a:lnTo>
                    <a:pt x="5518542" y="273376"/>
                  </a:lnTo>
                  <a:cubicBezTo>
                    <a:pt x="5518542" y="424357"/>
                    <a:pt x="5396147" y="546752"/>
                    <a:pt x="5245166" y="546752"/>
                  </a:cubicBezTo>
                  <a:lnTo>
                    <a:pt x="0" y="54675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71C62315-4C02-05A6-0693-9B8C8B668B5F}"/>
                </a:ext>
              </a:extLst>
            </p:cNvPr>
            <p:cNvSpPr txBox="1"/>
            <p:nvPr/>
          </p:nvSpPr>
          <p:spPr>
            <a:xfrm>
              <a:off x="782018" y="5591298"/>
              <a:ext cx="4599608"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inflation</a:t>
              </a:r>
              <a:r>
                <a:rPr lang="en-US" sz="2000" dirty="0">
                  <a:latin typeface="Proxima Nova Rg" panose="02000506030000020004" pitchFamily="50" charset="0"/>
                </a:rPr>
                <a:t>)  </a:t>
              </a:r>
            </a:p>
          </p:txBody>
        </p:sp>
        <p:pic>
          <p:nvPicPr>
            <p:cNvPr id="12" name="Graphic 11">
              <a:extLst>
                <a:ext uri="{FF2B5EF4-FFF2-40B4-BE49-F238E27FC236}">
                  <a16:creationId xmlns:a16="http://schemas.microsoft.com/office/drawing/2014/main" id="{5167766E-D181-31E7-4DE0-F87E44DEB3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881" y="5519727"/>
              <a:ext cx="629615" cy="629615"/>
            </a:xfrm>
            <a:prstGeom prst="rect">
              <a:avLst/>
            </a:prstGeom>
          </p:spPr>
        </p:pic>
      </p:grpSp>
    </p:spTree>
    <p:extLst>
      <p:ext uri="{BB962C8B-B14F-4D97-AF65-F5344CB8AC3E}">
        <p14:creationId xmlns:p14="http://schemas.microsoft.com/office/powerpoint/2010/main" val="12155464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E9499-6942-E513-2C78-DCBE26B22849}"/>
              </a:ext>
            </a:extLst>
          </p:cNvPr>
          <p:cNvSpPr>
            <a:spLocks noGrp="1"/>
          </p:cNvSpPr>
          <p:nvPr>
            <p:ph type="title"/>
          </p:nvPr>
        </p:nvSpPr>
        <p:spPr/>
        <p:txBody>
          <a:bodyPr/>
          <a:lstStyle/>
          <a:p>
            <a:r>
              <a:rPr lang="en-US" dirty="0"/>
              <a:t>Protect Personal Information </a:t>
            </a:r>
          </a:p>
        </p:txBody>
      </p:sp>
      <p:sp>
        <p:nvSpPr>
          <p:cNvPr id="3" name="Content Placeholder 2">
            <a:extLst>
              <a:ext uri="{FF2B5EF4-FFF2-40B4-BE49-F238E27FC236}">
                <a16:creationId xmlns:a16="http://schemas.microsoft.com/office/drawing/2014/main" id="{9D9A6312-551C-D3DD-08DA-073029EBDC29}"/>
              </a:ext>
            </a:extLst>
          </p:cNvPr>
          <p:cNvSpPr txBox="1">
            <a:spLocks/>
          </p:cNvSpPr>
          <p:nvPr/>
        </p:nvSpPr>
        <p:spPr>
          <a:xfrm>
            <a:off x="539750" y="1697077"/>
            <a:ext cx="9373683" cy="34398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2839" lvl="1" indent="0">
              <a:buFont typeface="Arial" panose="020B0604020202020204" pitchFamily="34" charset="0"/>
              <a:buNone/>
            </a:pPr>
            <a:r>
              <a:rPr lang="en-US" b="1" dirty="0">
                <a:solidFill>
                  <a:srgbClr val="0B5D66"/>
                </a:solidFill>
                <a:latin typeface="Proxima Nova Rg" panose="02000506030000020004" charset="0"/>
              </a:rPr>
              <a:t>Scammers</a:t>
            </a:r>
            <a:r>
              <a:rPr lang="en-US" dirty="0">
                <a:solidFill>
                  <a:srgbClr val="111111"/>
                </a:solidFill>
                <a:latin typeface="Proxima Nova Rg" panose="02000506030000020004" charset="0"/>
              </a:rPr>
              <a:t> will use scare tactics to get individuals to share personal and financial information with them.</a:t>
            </a:r>
          </a:p>
          <a:p>
            <a:pPr marL="512839" lvl="1" indent="0">
              <a:buFont typeface="Arial" panose="020B0604020202020204" pitchFamily="34" charset="0"/>
              <a:buNone/>
            </a:pPr>
            <a:endParaRPr lang="en-US" sz="2533" dirty="0">
              <a:solidFill>
                <a:srgbClr val="111111"/>
              </a:solidFill>
              <a:latin typeface="Proxima Nova Rg" panose="02000506030000020004" charset="0"/>
            </a:endParaRPr>
          </a:p>
          <a:p>
            <a:pPr marL="512839" lvl="1" indent="0">
              <a:buFont typeface="Arial" panose="020B0604020202020204" pitchFamily="34" charset="0"/>
              <a:buNone/>
            </a:pPr>
            <a:r>
              <a:rPr lang="en-US" b="1" dirty="0">
                <a:solidFill>
                  <a:srgbClr val="0B5D66"/>
                </a:solidFill>
                <a:latin typeface="Proxima Nova Rg" panose="02000506030000020004" charset="0"/>
              </a:rPr>
              <a:t>Scammers may:</a:t>
            </a:r>
          </a:p>
          <a:p>
            <a:pPr lvl="1">
              <a:buClr>
                <a:srgbClr val="65999E"/>
              </a:buClr>
              <a:buSzPct val="90000"/>
            </a:pPr>
            <a:r>
              <a:rPr lang="en-US" dirty="0">
                <a:solidFill>
                  <a:srgbClr val="111111"/>
                </a:solidFill>
                <a:latin typeface="Proxima Nova Rg" panose="02000506030000020004" charset="0"/>
              </a:rPr>
              <a:t>demand immediate payment for a tax debt;</a:t>
            </a:r>
          </a:p>
          <a:p>
            <a:pPr lvl="1">
              <a:buClr>
                <a:srgbClr val="65999E"/>
              </a:buClr>
              <a:buSzPct val="90000"/>
            </a:pPr>
            <a:r>
              <a:rPr lang="en-US" dirty="0">
                <a:solidFill>
                  <a:srgbClr val="111111"/>
                </a:solidFill>
                <a:latin typeface="Proxima Nova Rg" panose="02000506030000020004" charset="0"/>
              </a:rPr>
              <a:t>make threats over the phone, possibly with police action or deportation; or</a:t>
            </a:r>
          </a:p>
          <a:p>
            <a:pPr lvl="1">
              <a:buClr>
                <a:srgbClr val="65999E"/>
              </a:buClr>
              <a:buSzPct val="90000"/>
            </a:pPr>
            <a:r>
              <a:rPr lang="en-US" dirty="0">
                <a:solidFill>
                  <a:srgbClr val="111111"/>
                </a:solidFill>
                <a:latin typeface="Proxima Nova Rg" panose="02000506030000020004" charset="0"/>
              </a:rPr>
              <a:t>demand payment in a specific way, such as through prepaid debit cards, gift cards, or in person.</a:t>
            </a:r>
          </a:p>
          <a:p>
            <a:endParaRPr lang="en-US" dirty="0"/>
          </a:p>
        </p:txBody>
      </p:sp>
      <p:pic>
        <p:nvPicPr>
          <p:cNvPr id="4" name="Graphic 3">
            <a:extLst>
              <a:ext uri="{FF2B5EF4-FFF2-40B4-BE49-F238E27FC236}">
                <a16:creationId xmlns:a16="http://schemas.microsoft.com/office/drawing/2014/main" id="{5716DE2C-773D-0FEC-55F5-C173FAA858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796" y="1697076"/>
            <a:ext cx="631233" cy="631233"/>
          </a:xfrm>
          <a:prstGeom prst="rect">
            <a:avLst/>
          </a:prstGeom>
        </p:spPr>
      </p:pic>
      <p:pic>
        <p:nvPicPr>
          <p:cNvPr id="6" name="Graphic 5">
            <a:extLst>
              <a:ext uri="{FF2B5EF4-FFF2-40B4-BE49-F238E27FC236}">
                <a16:creationId xmlns:a16="http://schemas.microsoft.com/office/drawing/2014/main" id="{754FE7F1-DAE2-492B-B1E7-CAC3342754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795" y="2836961"/>
            <a:ext cx="631233" cy="631233"/>
          </a:xfrm>
          <a:prstGeom prst="rect">
            <a:avLst/>
          </a:prstGeom>
        </p:spPr>
      </p:pic>
    </p:spTree>
    <p:extLst>
      <p:ext uri="{BB962C8B-B14F-4D97-AF65-F5344CB8AC3E}">
        <p14:creationId xmlns:p14="http://schemas.microsoft.com/office/powerpoint/2010/main" val="36447794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87DC5-1446-CE08-FCD4-C8C7FD620BF7}"/>
              </a:ext>
            </a:extLst>
          </p:cNvPr>
          <p:cNvSpPr>
            <a:spLocks noGrp="1"/>
          </p:cNvSpPr>
          <p:nvPr>
            <p:ph type="title"/>
          </p:nvPr>
        </p:nvSpPr>
        <p:spPr/>
        <p:txBody>
          <a:bodyPr/>
          <a:lstStyle/>
          <a:p>
            <a:r>
              <a:rPr lang="en-US" dirty="0"/>
              <a:t>Protect Personal Information</a:t>
            </a:r>
          </a:p>
        </p:txBody>
      </p:sp>
      <p:sp>
        <p:nvSpPr>
          <p:cNvPr id="3" name="Text Placeholder 2">
            <a:extLst>
              <a:ext uri="{FF2B5EF4-FFF2-40B4-BE49-F238E27FC236}">
                <a16:creationId xmlns:a16="http://schemas.microsoft.com/office/drawing/2014/main" id="{C9C234F2-D5CA-C1B9-B17E-22D80D9022F5}"/>
              </a:ext>
            </a:extLst>
          </p:cNvPr>
          <p:cNvSpPr>
            <a:spLocks noGrp="1"/>
          </p:cNvSpPr>
          <p:nvPr>
            <p:ph type="body" sz="quarter" idx="11"/>
          </p:nvPr>
        </p:nvSpPr>
        <p:spPr>
          <a:xfrm>
            <a:off x="617693" y="1640442"/>
            <a:ext cx="8569170" cy="503021"/>
          </a:xfrm>
        </p:spPr>
        <p:txBody>
          <a:bodyPr/>
          <a:lstStyle/>
          <a:p>
            <a:r>
              <a:rPr lang="en-US" dirty="0"/>
              <a:t>The Tax Department and the IRS will never: </a:t>
            </a:r>
          </a:p>
        </p:txBody>
      </p:sp>
      <p:sp>
        <p:nvSpPr>
          <p:cNvPr id="4" name="Text Placeholder 3">
            <a:extLst>
              <a:ext uri="{FF2B5EF4-FFF2-40B4-BE49-F238E27FC236}">
                <a16:creationId xmlns:a16="http://schemas.microsoft.com/office/drawing/2014/main" id="{F223A6E7-835A-3FED-23EA-93C7A33EF80E}"/>
              </a:ext>
            </a:extLst>
          </p:cNvPr>
          <p:cNvSpPr>
            <a:spLocks noGrp="1"/>
          </p:cNvSpPr>
          <p:nvPr>
            <p:ph type="body" sz="quarter" idx="12"/>
          </p:nvPr>
        </p:nvSpPr>
        <p:spPr>
          <a:xfrm>
            <a:off x="723900" y="2176858"/>
            <a:ext cx="9501768" cy="2662911"/>
          </a:xfrm>
        </p:spPr>
        <p:txBody>
          <a:bodyPr/>
          <a:lstStyle/>
          <a:p>
            <a:r>
              <a:rPr lang="en-US" dirty="0"/>
              <a:t>request personal information over the phone, or by text or email</a:t>
            </a:r>
          </a:p>
          <a:p>
            <a:r>
              <a:rPr lang="en-US" dirty="0"/>
              <a:t>threaten taxpayers for failure to pay a tax debt;</a:t>
            </a:r>
          </a:p>
          <a:p>
            <a:r>
              <a:rPr lang="en-US" dirty="0"/>
              <a:t>refuse a request to call us back using a number found on our website; </a:t>
            </a:r>
            <a:r>
              <a:rPr lang="en-US" b="1" dirty="0">
                <a:solidFill>
                  <a:srgbClr val="0B5D66"/>
                </a:solidFill>
              </a:rPr>
              <a:t>or</a:t>
            </a:r>
          </a:p>
          <a:p>
            <a:r>
              <a:rPr lang="en-US" dirty="0"/>
              <a:t>demand taxpayers pay taxes without the option to question or appeal the amount owed.</a:t>
            </a:r>
          </a:p>
        </p:txBody>
      </p:sp>
    </p:spTree>
    <p:extLst>
      <p:ext uri="{BB962C8B-B14F-4D97-AF65-F5344CB8AC3E}">
        <p14:creationId xmlns:p14="http://schemas.microsoft.com/office/powerpoint/2010/main" val="31702521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E08E2-E668-57A1-7DDE-B5C93BA15051}"/>
              </a:ext>
            </a:extLst>
          </p:cNvPr>
          <p:cNvSpPr>
            <a:spLocks noGrp="1"/>
          </p:cNvSpPr>
          <p:nvPr>
            <p:ph type="title"/>
          </p:nvPr>
        </p:nvSpPr>
        <p:spPr/>
        <p:txBody>
          <a:bodyPr/>
          <a:lstStyle/>
          <a:p>
            <a:r>
              <a:rPr lang="en-US" dirty="0"/>
              <a:t>Report Fraud or Identity Theft </a:t>
            </a:r>
          </a:p>
        </p:txBody>
      </p:sp>
      <p:sp>
        <p:nvSpPr>
          <p:cNvPr id="6" name="Content Placeholder 2">
            <a:extLst>
              <a:ext uri="{FF2B5EF4-FFF2-40B4-BE49-F238E27FC236}">
                <a16:creationId xmlns:a16="http://schemas.microsoft.com/office/drawing/2014/main" id="{073692ED-DCF8-8FA7-D6DE-D946C1E4847F}"/>
              </a:ext>
            </a:extLst>
          </p:cNvPr>
          <p:cNvSpPr>
            <a:spLocks noGrp="1"/>
          </p:cNvSpPr>
          <p:nvPr>
            <p:ph type="body" sz="quarter" idx="12"/>
          </p:nvPr>
        </p:nvSpPr>
        <p:spPr>
          <a:xfrm>
            <a:off x="1079717" y="1460810"/>
            <a:ext cx="8635783" cy="3591250"/>
          </a:xfrm>
        </p:spPr>
        <p:txBody>
          <a:bodyPr/>
          <a:lstStyle/>
          <a:p>
            <a:pPr marL="0" indent="0">
              <a:buNone/>
            </a:pPr>
            <a:r>
              <a:rPr lang="en-US" sz="2400" b="1" dirty="0">
                <a:solidFill>
                  <a:srgbClr val="0B5D66"/>
                </a:solidFill>
              </a:rPr>
              <a:t>Report a scam</a:t>
            </a:r>
          </a:p>
          <a:p>
            <a:pPr marL="0" indent="0">
              <a:spcBef>
                <a:spcPts val="800"/>
              </a:spcBef>
              <a:buNone/>
            </a:pPr>
            <a:r>
              <a:rPr lang="en-US" sz="2400" dirty="0"/>
              <a:t>For more information, visit </a:t>
            </a:r>
            <a:r>
              <a:rPr lang="en-US" sz="2400" b="1" dirty="0">
                <a:solidFill>
                  <a:srgbClr val="0B5D66"/>
                </a:solidFill>
              </a:rPr>
              <a:t>www.tax.ny.gov </a:t>
            </a:r>
            <a:r>
              <a:rPr lang="en-US" sz="2400" dirty="0"/>
              <a:t>(</a:t>
            </a:r>
            <a:r>
              <a:rPr lang="en-US" sz="2400" i="1" dirty="0"/>
              <a:t>search: </a:t>
            </a:r>
            <a:r>
              <a:rPr lang="en-US" sz="2400" b="1" i="1" dirty="0">
                <a:solidFill>
                  <a:srgbClr val="0B5D66"/>
                </a:solidFill>
              </a:rPr>
              <a:t>fraud</a:t>
            </a:r>
            <a:r>
              <a:rPr lang="en-US" sz="2400" dirty="0"/>
              <a:t>) for more information on </a:t>
            </a:r>
            <a:r>
              <a:rPr lang="en-US" sz="2400" spc="-67" dirty="0"/>
              <a:t>common scams and how to report them to the Tax Department. </a:t>
            </a:r>
          </a:p>
          <a:p>
            <a:pPr marL="0" indent="0">
              <a:spcBef>
                <a:spcPts val="4000"/>
              </a:spcBef>
              <a:buNone/>
            </a:pPr>
            <a:r>
              <a:rPr lang="en-US" sz="2400" b="1" dirty="0">
                <a:solidFill>
                  <a:srgbClr val="0B5D66"/>
                </a:solidFill>
              </a:rPr>
              <a:t>Report identity theft </a:t>
            </a:r>
          </a:p>
          <a:p>
            <a:pPr>
              <a:buFont typeface="Arial" panose="020B0604020202020204" pitchFamily="34" charset="0"/>
              <a:buChar char="•"/>
            </a:pPr>
            <a:r>
              <a:rPr lang="en-US" sz="2400" dirty="0"/>
              <a:t>complete Form DTF-275, </a:t>
            </a:r>
            <a:r>
              <a:rPr lang="en-US" sz="2400" i="1" dirty="0"/>
              <a:t>Identify Theft Declaration</a:t>
            </a:r>
          </a:p>
          <a:p>
            <a:pPr>
              <a:buFont typeface="Arial" panose="020B0604020202020204" pitchFamily="34" charset="0"/>
              <a:buChar char="•"/>
            </a:pPr>
            <a:r>
              <a:rPr lang="en-US" sz="2400" dirty="0"/>
              <a:t>mail or fax to the Tax Department </a:t>
            </a:r>
            <a:r>
              <a:rPr lang="en-US" sz="2400" i="1" dirty="0"/>
              <a:t> </a:t>
            </a:r>
          </a:p>
          <a:p>
            <a:pPr marL="0" indent="0">
              <a:buNone/>
            </a:pPr>
            <a:endParaRPr lang="en-US" sz="2400" dirty="0"/>
          </a:p>
          <a:p>
            <a:pPr marL="64008" indent="0">
              <a:buNone/>
            </a:pPr>
            <a:endParaRPr lang="en-US" sz="2400" dirty="0"/>
          </a:p>
        </p:txBody>
      </p:sp>
      <p:pic>
        <p:nvPicPr>
          <p:cNvPr id="7" name="Graphic 6">
            <a:extLst>
              <a:ext uri="{FF2B5EF4-FFF2-40B4-BE49-F238E27FC236}">
                <a16:creationId xmlns:a16="http://schemas.microsoft.com/office/drawing/2014/main" id="{34387A91-4D47-05D4-F108-E0E57B6D9C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247" y="1446884"/>
            <a:ext cx="754470" cy="754470"/>
          </a:xfrm>
          <a:prstGeom prst="rect">
            <a:avLst/>
          </a:prstGeom>
        </p:spPr>
      </p:pic>
      <p:pic>
        <p:nvPicPr>
          <p:cNvPr id="8" name="Graphic 7">
            <a:extLst>
              <a:ext uri="{FF2B5EF4-FFF2-40B4-BE49-F238E27FC236}">
                <a16:creationId xmlns:a16="http://schemas.microsoft.com/office/drawing/2014/main" id="{00859783-D971-EC07-7E4E-A4C5EADB35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247" y="3596588"/>
            <a:ext cx="754470" cy="754470"/>
          </a:xfrm>
          <a:prstGeom prst="rect">
            <a:avLst/>
          </a:prstGeom>
        </p:spPr>
      </p:pic>
    </p:spTree>
    <p:extLst>
      <p:ext uri="{BB962C8B-B14F-4D97-AF65-F5344CB8AC3E}">
        <p14:creationId xmlns:p14="http://schemas.microsoft.com/office/powerpoint/2010/main" val="39472192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57BB6-CB0F-EC7C-61D6-83F24CBC403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BFA87BF-9F69-A0A6-B60A-98CA2914A1E8}"/>
              </a:ext>
            </a:extLst>
          </p:cNvPr>
          <p:cNvSpPr>
            <a:spLocks noGrp="1"/>
          </p:cNvSpPr>
          <p:nvPr>
            <p:ph type="title"/>
          </p:nvPr>
        </p:nvSpPr>
        <p:spPr/>
        <p:txBody>
          <a:bodyPr/>
          <a:lstStyle/>
          <a:p>
            <a:r>
              <a:rPr lang="en-US" dirty="0"/>
              <a:t>Taxpayer Rights Advocate</a:t>
            </a:r>
          </a:p>
        </p:txBody>
      </p:sp>
      <p:sp>
        <p:nvSpPr>
          <p:cNvPr id="8" name="Text Placeholder 7">
            <a:extLst>
              <a:ext uri="{FF2B5EF4-FFF2-40B4-BE49-F238E27FC236}">
                <a16:creationId xmlns:a16="http://schemas.microsoft.com/office/drawing/2014/main" id="{4863FDA5-5D36-27C3-46BE-35D91D9BBF38}"/>
              </a:ext>
            </a:extLst>
          </p:cNvPr>
          <p:cNvSpPr>
            <a:spLocks noGrp="1"/>
          </p:cNvSpPr>
          <p:nvPr>
            <p:ph type="body" sz="quarter" idx="12"/>
          </p:nvPr>
        </p:nvSpPr>
        <p:spPr>
          <a:xfrm>
            <a:off x="723900" y="1399993"/>
            <a:ext cx="8900160" cy="4058013"/>
          </a:xfrm>
        </p:spPr>
        <p:txBody>
          <a:bodyPr/>
          <a:lstStyle/>
          <a:p>
            <a:pPr>
              <a:spcBef>
                <a:spcPts val="800"/>
              </a:spcBef>
            </a:pPr>
            <a:r>
              <a:rPr lang="en-US" dirty="0"/>
              <a:t>Provides free and independent New York State tax</a:t>
            </a:r>
            <a:br>
              <a:rPr lang="en-US" dirty="0"/>
            </a:br>
            <a:r>
              <a:rPr lang="en-US" dirty="0"/>
              <a:t>issue assistance.</a:t>
            </a:r>
          </a:p>
          <a:p>
            <a:pPr>
              <a:spcBef>
                <a:spcPts val="800"/>
              </a:spcBef>
            </a:pPr>
            <a:r>
              <a:rPr lang="en-US" dirty="0"/>
              <a:t>Ensures that the taxpayer’s New York State tax issue is reviewed in a timely manner.</a:t>
            </a:r>
          </a:p>
          <a:p>
            <a:pPr>
              <a:spcBef>
                <a:spcPts val="800"/>
              </a:spcBef>
            </a:pPr>
            <a:r>
              <a:rPr lang="en-US" dirty="0"/>
              <a:t>Helps the taxpayer understand important notices</a:t>
            </a:r>
            <a:br>
              <a:rPr lang="en-US" dirty="0"/>
            </a:br>
            <a:r>
              <a:rPr lang="en-US" dirty="0"/>
              <a:t>and deadlines.</a:t>
            </a:r>
          </a:p>
          <a:p>
            <a:pPr>
              <a:spcBef>
                <a:spcPts val="800"/>
              </a:spcBef>
            </a:pPr>
            <a:r>
              <a:rPr lang="en-US" dirty="0"/>
              <a:t>Explains taxpayer rights and responsibilities under the</a:t>
            </a:r>
            <a:br>
              <a:rPr lang="en-US" dirty="0"/>
            </a:br>
            <a:r>
              <a:rPr lang="en-US" dirty="0"/>
              <a:t>New York State Tax Law.</a:t>
            </a:r>
          </a:p>
          <a:p>
            <a:pPr>
              <a:spcBef>
                <a:spcPts val="800"/>
              </a:spcBef>
            </a:pPr>
            <a:r>
              <a:rPr lang="en-US" dirty="0"/>
              <a:t>Helps resolve long-standing tax issues.</a:t>
            </a:r>
          </a:p>
        </p:txBody>
      </p:sp>
    </p:spTree>
    <p:extLst>
      <p:ext uri="{BB962C8B-B14F-4D97-AF65-F5344CB8AC3E}">
        <p14:creationId xmlns:p14="http://schemas.microsoft.com/office/powerpoint/2010/main" val="28580770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AB589-239E-D6C2-C49E-5605F9B38BC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9DA0F17-0B0C-7F34-F9A5-EB128F7080C3}"/>
              </a:ext>
            </a:extLst>
          </p:cNvPr>
          <p:cNvSpPr>
            <a:spLocks noGrp="1"/>
          </p:cNvSpPr>
          <p:nvPr>
            <p:ph type="title"/>
          </p:nvPr>
        </p:nvSpPr>
        <p:spPr/>
        <p:txBody>
          <a:bodyPr/>
          <a:lstStyle/>
          <a:p>
            <a:r>
              <a:rPr lang="en-US" dirty="0"/>
              <a:t>Get Help From the Advocate</a:t>
            </a:r>
          </a:p>
        </p:txBody>
      </p:sp>
      <p:sp>
        <p:nvSpPr>
          <p:cNvPr id="8" name="Text Placeholder 7">
            <a:extLst>
              <a:ext uri="{FF2B5EF4-FFF2-40B4-BE49-F238E27FC236}">
                <a16:creationId xmlns:a16="http://schemas.microsoft.com/office/drawing/2014/main" id="{AF03B4ED-CE75-5FBD-1F57-B16BDB2627BF}"/>
              </a:ext>
            </a:extLst>
          </p:cNvPr>
          <p:cNvSpPr>
            <a:spLocks noGrp="1"/>
          </p:cNvSpPr>
          <p:nvPr>
            <p:ph type="body" sz="quarter" idx="12"/>
          </p:nvPr>
        </p:nvSpPr>
        <p:spPr>
          <a:xfrm>
            <a:off x="723901" y="1141259"/>
            <a:ext cx="5111820" cy="3931089"/>
          </a:xfrm>
        </p:spPr>
        <p:txBody>
          <a:bodyPr/>
          <a:lstStyle/>
          <a:p>
            <a:r>
              <a:rPr lang="en-US" spc="-50" dirty="0"/>
              <a:t>The Office of the Taxpayer Rights Advocate (OTRA) works with taxpayers and the Tax  Department to find tax issue resolution. </a:t>
            </a:r>
          </a:p>
          <a:p>
            <a:pPr>
              <a:spcBef>
                <a:spcPts val="1000"/>
              </a:spcBef>
            </a:pPr>
            <a:r>
              <a:rPr lang="en-US" dirty="0"/>
              <a:t>For assistance: </a:t>
            </a:r>
          </a:p>
          <a:p>
            <a:pPr lvl="1">
              <a:spcBef>
                <a:spcPts val="300"/>
              </a:spcBef>
            </a:pPr>
            <a:r>
              <a:rPr lang="en-US" sz="2400" dirty="0"/>
              <a:t>complete </a:t>
            </a:r>
            <a:r>
              <a:rPr lang="en-US" sz="2400" b="1" dirty="0">
                <a:solidFill>
                  <a:srgbClr val="0B5D66"/>
                </a:solidFill>
              </a:rPr>
              <a:t>Form DTF-911</a:t>
            </a:r>
          </a:p>
          <a:p>
            <a:pPr lvl="1">
              <a:spcBef>
                <a:spcPts val="0"/>
              </a:spcBef>
            </a:pPr>
            <a:r>
              <a:rPr lang="en-US" sz="2400" dirty="0"/>
              <a:t>fax or mail to department</a:t>
            </a:r>
          </a:p>
          <a:p>
            <a:pPr lvl="1">
              <a:spcBef>
                <a:spcPts val="0"/>
              </a:spcBef>
            </a:pPr>
            <a:r>
              <a:rPr lang="en-US" sz="2400" dirty="0"/>
              <a:t>Call: </a:t>
            </a:r>
            <a:r>
              <a:rPr lang="en-US" sz="2400" b="1" dirty="0">
                <a:solidFill>
                  <a:srgbClr val="0B5D66"/>
                </a:solidFill>
              </a:rPr>
              <a:t>518-530-4357</a:t>
            </a:r>
            <a:endParaRPr lang="en-US" sz="2400" dirty="0"/>
          </a:p>
          <a:p>
            <a:r>
              <a:rPr lang="en-US" dirty="0"/>
              <a:t>You will be assigned an advocate.</a:t>
            </a:r>
          </a:p>
        </p:txBody>
      </p:sp>
      <p:pic>
        <p:nvPicPr>
          <p:cNvPr id="5" name="Picture 4" descr="Table&#10;&#10;AI-generated content may be incorrect.">
            <a:extLst>
              <a:ext uri="{FF2B5EF4-FFF2-40B4-BE49-F238E27FC236}">
                <a16:creationId xmlns:a16="http://schemas.microsoft.com/office/drawing/2014/main" id="{847D6B66-251F-888F-AF3F-EBEC1D23F222}"/>
              </a:ext>
            </a:extLst>
          </p:cNvPr>
          <p:cNvPicPr>
            <a:picLocks noChangeAspect="1"/>
          </p:cNvPicPr>
          <p:nvPr/>
        </p:nvPicPr>
        <p:blipFill>
          <a:blip r:embed="rId3">
            <a:extLst>
              <a:ext uri="{28A0092B-C50C-407E-A947-70E740481C1C}">
                <a14:useLocalDpi xmlns:a14="http://schemas.microsoft.com/office/drawing/2010/main" val="0"/>
              </a:ext>
            </a:extLst>
          </a:blip>
          <a:srcRect b="22358"/>
          <a:stretch/>
        </p:blipFill>
        <p:spPr>
          <a:xfrm>
            <a:off x="6669667" y="1264089"/>
            <a:ext cx="5017093" cy="5041543"/>
          </a:xfrm>
          <a:prstGeom prst="rect">
            <a:avLst/>
          </a:prstGeom>
          <a:ln w="12700">
            <a:solidFill>
              <a:srgbClr val="E5EDED"/>
            </a:solidFill>
          </a:ln>
        </p:spPr>
      </p:pic>
      <p:sp>
        <p:nvSpPr>
          <p:cNvPr id="12" name="Freeform: Shape 11">
            <a:extLst>
              <a:ext uri="{FF2B5EF4-FFF2-40B4-BE49-F238E27FC236}">
                <a16:creationId xmlns:a16="http://schemas.microsoft.com/office/drawing/2014/main" id="{E67EEF93-C039-CE3A-AEC2-1FF178C1DD14}"/>
              </a:ext>
            </a:extLst>
          </p:cNvPr>
          <p:cNvSpPr/>
          <p:nvPr/>
        </p:nvSpPr>
        <p:spPr>
          <a:xfrm>
            <a:off x="0" y="5511634"/>
            <a:ext cx="5653668" cy="546752"/>
          </a:xfrm>
          <a:custGeom>
            <a:avLst/>
            <a:gdLst>
              <a:gd name="connsiteX0" fmla="*/ 0 w 5075632"/>
              <a:gd name="connsiteY0" fmla="*/ 0 h 546752"/>
              <a:gd name="connsiteX1" fmla="*/ 4802256 w 5075632"/>
              <a:gd name="connsiteY1" fmla="*/ 0 h 546752"/>
              <a:gd name="connsiteX2" fmla="*/ 5075632 w 5075632"/>
              <a:gd name="connsiteY2" fmla="*/ 273376 h 546752"/>
              <a:gd name="connsiteX3" fmla="*/ 5075631 w 5075632"/>
              <a:gd name="connsiteY3" fmla="*/ 273376 h 546752"/>
              <a:gd name="connsiteX4" fmla="*/ 4802255 w 5075632"/>
              <a:gd name="connsiteY4" fmla="*/ 546752 h 546752"/>
              <a:gd name="connsiteX5" fmla="*/ 0 w 5075632"/>
              <a:gd name="connsiteY5" fmla="*/ 546751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5632" h="546752">
                <a:moveTo>
                  <a:pt x="0" y="0"/>
                </a:moveTo>
                <a:lnTo>
                  <a:pt x="4802256" y="0"/>
                </a:lnTo>
                <a:cubicBezTo>
                  <a:pt x="4953237" y="0"/>
                  <a:pt x="5075632" y="122395"/>
                  <a:pt x="5075632" y="273376"/>
                </a:cubicBezTo>
                <a:lnTo>
                  <a:pt x="5075631" y="273376"/>
                </a:lnTo>
                <a:cubicBezTo>
                  <a:pt x="5075631" y="424357"/>
                  <a:pt x="4953236" y="546752"/>
                  <a:pt x="4802255" y="546752"/>
                </a:cubicBezTo>
                <a:lnTo>
                  <a:pt x="0" y="54675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8D07A4F9-C7DB-D569-5A49-3CBAF807D15D}"/>
              </a:ext>
            </a:extLst>
          </p:cNvPr>
          <p:cNvSpPr txBox="1"/>
          <p:nvPr/>
        </p:nvSpPr>
        <p:spPr>
          <a:xfrm>
            <a:off x="782018" y="5591298"/>
            <a:ext cx="4681788"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advocate</a:t>
            </a:r>
            <a:r>
              <a:rPr lang="en-US" sz="2000" dirty="0">
                <a:latin typeface="Proxima Nova Rg" panose="02000506030000020004" pitchFamily="50" charset="0"/>
              </a:rPr>
              <a:t>)  </a:t>
            </a:r>
          </a:p>
        </p:txBody>
      </p:sp>
      <p:pic>
        <p:nvPicPr>
          <p:cNvPr id="10" name="Graphic 9">
            <a:extLst>
              <a:ext uri="{FF2B5EF4-FFF2-40B4-BE49-F238E27FC236}">
                <a16:creationId xmlns:a16="http://schemas.microsoft.com/office/drawing/2014/main" id="{46777C28-CB43-83FA-2E7C-6AAED5F8F7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881" y="5519727"/>
            <a:ext cx="629615" cy="629615"/>
          </a:xfrm>
          <a:prstGeom prst="rect">
            <a:avLst/>
          </a:prstGeom>
        </p:spPr>
      </p:pic>
    </p:spTree>
    <p:extLst>
      <p:ext uri="{BB962C8B-B14F-4D97-AF65-F5344CB8AC3E}">
        <p14:creationId xmlns:p14="http://schemas.microsoft.com/office/powerpoint/2010/main" val="19515973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37699-6147-B7B1-C8CB-74ABD25444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BD36B2-DCE1-BC50-CCE6-A41FC797A310}"/>
              </a:ext>
            </a:extLst>
          </p:cNvPr>
          <p:cNvSpPr>
            <a:spLocks noGrp="1"/>
          </p:cNvSpPr>
          <p:nvPr>
            <p:ph type="title"/>
          </p:nvPr>
        </p:nvSpPr>
        <p:spPr/>
        <p:txBody>
          <a:bodyPr/>
          <a:lstStyle/>
          <a:p>
            <a:r>
              <a:rPr lang="en-US" dirty="0">
                <a:cs typeface="Arial" panose="020B0604020202020204" pitchFamily="34" charset="0"/>
              </a:rPr>
              <a:t>Subscription Services</a:t>
            </a:r>
            <a:endParaRPr lang="en-US" dirty="0"/>
          </a:p>
        </p:txBody>
      </p:sp>
      <p:sp>
        <p:nvSpPr>
          <p:cNvPr id="9" name="AutoShape 2" descr="desktop showing ols account messages. messages read refund issues, web file reminder, respond to letter">
            <a:extLst>
              <a:ext uri="{FF2B5EF4-FFF2-40B4-BE49-F238E27FC236}">
                <a16:creationId xmlns:a16="http://schemas.microsoft.com/office/drawing/2014/main" id="{862FFA43-DF0C-A2DB-AA59-A1A9840694D3}"/>
              </a:ext>
            </a:extLst>
          </p:cNvPr>
          <p:cNvSpPr>
            <a:spLocks noChangeAspect="1" noChangeArrowheads="1"/>
          </p:cNvSpPr>
          <p:nvPr/>
        </p:nvSpPr>
        <p:spPr bwMode="auto">
          <a:xfrm>
            <a:off x="0" y="382588"/>
            <a:ext cx="12192000" cy="60912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Proxima Nova Rg" panose="02000506030000020004" pitchFamily="50" charset="0"/>
            </a:endParaRPr>
          </a:p>
        </p:txBody>
      </p:sp>
      <p:grpSp>
        <p:nvGrpSpPr>
          <p:cNvPr id="27" name="Group 26">
            <a:extLst>
              <a:ext uri="{FF2B5EF4-FFF2-40B4-BE49-F238E27FC236}">
                <a16:creationId xmlns:a16="http://schemas.microsoft.com/office/drawing/2014/main" id="{624FC286-A275-88DC-9D46-FF1F6A9ED561}"/>
              </a:ext>
            </a:extLst>
          </p:cNvPr>
          <p:cNvGrpSpPr/>
          <p:nvPr/>
        </p:nvGrpSpPr>
        <p:grpSpPr>
          <a:xfrm>
            <a:off x="3669182" y="742873"/>
            <a:ext cx="4412622" cy="4309063"/>
            <a:chOff x="6228642" y="740641"/>
            <a:chExt cx="4412622" cy="4309063"/>
          </a:xfrm>
        </p:grpSpPr>
        <p:sp>
          <p:nvSpPr>
            <p:cNvPr id="10" name="Rectangle: Rounded Corners 9">
              <a:extLst>
                <a:ext uri="{FF2B5EF4-FFF2-40B4-BE49-F238E27FC236}">
                  <a16:creationId xmlns:a16="http://schemas.microsoft.com/office/drawing/2014/main" id="{71F0FE18-D2CE-8C63-56A2-65DFA61BB9FC}"/>
                </a:ext>
              </a:extLst>
            </p:cNvPr>
            <p:cNvSpPr/>
            <p:nvPr/>
          </p:nvSpPr>
          <p:spPr>
            <a:xfrm>
              <a:off x="6228996" y="1763454"/>
              <a:ext cx="4412268" cy="3286250"/>
            </a:xfrm>
            <a:prstGeom prst="roundRect">
              <a:avLst>
                <a:gd name="adj" fmla="val 10182"/>
              </a:avLst>
            </a:prstGeom>
            <a:solidFill>
              <a:schemeClr val="bg1">
                <a:lumMod val="95000"/>
              </a:schemeClr>
            </a:solidFill>
            <a:ln w="3175">
              <a:solidFill>
                <a:srgbClr val="D0D0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Proxima Nova Rg" panose="02000506030000020004" pitchFamily="50" charset="0"/>
                </a:rPr>
                <a:t>   </a:t>
              </a:r>
            </a:p>
          </p:txBody>
        </p:sp>
        <p:pic>
          <p:nvPicPr>
            <p:cNvPr id="14" name="Graphic 13">
              <a:extLst>
                <a:ext uri="{FF2B5EF4-FFF2-40B4-BE49-F238E27FC236}">
                  <a16:creationId xmlns:a16="http://schemas.microsoft.com/office/drawing/2014/main" id="{E6147AD3-17C2-5F12-0B4A-73F71173F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9350" y="740641"/>
              <a:ext cx="4411914" cy="2205958"/>
            </a:xfrm>
            <a:prstGeom prst="rect">
              <a:avLst/>
            </a:prstGeom>
          </p:spPr>
        </p:pic>
        <p:sp>
          <p:nvSpPr>
            <p:cNvPr id="18" name="TextBox 17">
              <a:extLst>
                <a:ext uri="{FF2B5EF4-FFF2-40B4-BE49-F238E27FC236}">
                  <a16:creationId xmlns:a16="http://schemas.microsoft.com/office/drawing/2014/main" id="{23377AEF-73C3-14D6-A17B-0CBCC53342D8}"/>
                </a:ext>
              </a:extLst>
            </p:cNvPr>
            <p:cNvSpPr txBox="1"/>
            <p:nvPr/>
          </p:nvSpPr>
          <p:spPr>
            <a:xfrm>
              <a:off x="6485833" y="3137422"/>
              <a:ext cx="3691308" cy="857292"/>
            </a:xfrm>
            <a:prstGeom prst="rect">
              <a:avLst/>
            </a:prstGeom>
            <a:noFill/>
          </p:spPr>
          <p:txBody>
            <a:bodyPr wrap="square" rtlCol="0">
              <a:spAutoFit/>
            </a:bodyPr>
            <a:lstStyle/>
            <a:p>
              <a:r>
                <a:rPr lang="en-US" sz="2400" b="1" dirty="0">
                  <a:latin typeface="Proxima Nova Rg" panose="02000506030000020004" pitchFamily="50" charset="0"/>
                </a:rPr>
                <a:t>Subscribe to tax tips, news, and updates</a:t>
              </a:r>
            </a:p>
          </p:txBody>
        </p:sp>
        <p:sp>
          <p:nvSpPr>
            <p:cNvPr id="19" name="Rectangle: Rounded Corners 17">
              <a:extLst>
                <a:ext uri="{FF2B5EF4-FFF2-40B4-BE49-F238E27FC236}">
                  <a16:creationId xmlns:a16="http://schemas.microsoft.com/office/drawing/2014/main" id="{DEA85066-71D9-71AD-34B1-DFBAA00FD018}"/>
                </a:ext>
              </a:extLst>
            </p:cNvPr>
            <p:cNvSpPr/>
            <p:nvPr/>
          </p:nvSpPr>
          <p:spPr>
            <a:xfrm>
              <a:off x="6228642" y="4509673"/>
              <a:ext cx="4412621" cy="540031"/>
            </a:xfrm>
            <a:custGeom>
              <a:avLst/>
              <a:gdLst>
                <a:gd name="connsiteX0" fmla="*/ 0 w 3639766"/>
                <a:gd name="connsiteY0" fmla="*/ 276292 h 2713534"/>
                <a:gd name="connsiteX1" fmla="*/ 276292 w 3639766"/>
                <a:gd name="connsiteY1" fmla="*/ 0 h 2713534"/>
                <a:gd name="connsiteX2" fmla="*/ 3363474 w 3639766"/>
                <a:gd name="connsiteY2" fmla="*/ 0 h 2713534"/>
                <a:gd name="connsiteX3" fmla="*/ 3639766 w 3639766"/>
                <a:gd name="connsiteY3" fmla="*/ 276292 h 2713534"/>
                <a:gd name="connsiteX4" fmla="*/ 3639766 w 3639766"/>
                <a:gd name="connsiteY4" fmla="*/ 2437242 h 2713534"/>
                <a:gd name="connsiteX5" fmla="*/ 3363474 w 3639766"/>
                <a:gd name="connsiteY5" fmla="*/ 2713534 h 2713534"/>
                <a:gd name="connsiteX6" fmla="*/ 276292 w 3639766"/>
                <a:gd name="connsiteY6" fmla="*/ 2713534 h 2713534"/>
                <a:gd name="connsiteX7" fmla="*/ 0 w 3639766"/>
                <a:gd name="connsiteY7" fmla="*/ 2437242 h 2713534"/>
                <a:gd name="connsiteX8" fmla="*/ 0 w 3639766"/>
                <a:gd name="connsiteY8" fmla="*/ 276292 h 2713534"/>
                <a:gd name="connsiteX0" fmla="*/ 0 w 3639766"/>
                <a:gd name="connsiteY0" fmla="*/ 296063 h 2733305"/>
                <a:gd name="connsiteX1" fmla="*/ 3363474 w 3639766"/>
                <a:gd name="connsiteY1" fmla="*/ 19771 h 2733305"/>
                <a:gd name="connsiteX2" fmla="*/ 3639766 w 3639766"/>
                <a:gd name="connsiteY2" fmla="*/ 296063 h 2733305"/>
                <a:gd name="connsiteX3" fmla="*/ 3639766 w 3639766"/>
                <a:gd name="connsiteY3" fmla="*/ 2457013 h 2733305"/>
                <a:gd name="connsiteX4" fmla="*/ 3363474 w 3639766"/>
                <a:gd name="connsiteY4" fmla="*/ 2733305 h 2733305"/>
                <a:gd name="connsiteX5" fmla="*/ 276292 w 3639766"/>
                <a:gd name="connsiteY5" fmla="*/ 2733305 h 2733305"/>
                <a:gd name="connsiteX6" fmla="*/ 0 w 3639766"/>
                <a:gd name="connsiteY6" fmla="*/ 2457013 h 2733305"/>
                <a:gd name="connsiteX7" fmla="*/ 0 w 3639766"/>
                <a:gd name="connsiteY7" fmla="*/ 296063 h 2733305"/>
                <a:gd name="connsiteX0" fmla="*/ 0 w 3639766"/>
                <a:gd name="connsiteY0" fmla="*/ 270119 h 2707361"/>
                <a:gd name="connsiteX1" fmla="*/ 3639766 w 3639766"/>
                <a:gd name="connsiteY1" fmla="*/ 270119 h 2707361"/>
                <a:gd name="connsiteX2" fmla="*/ 3639766 w 3639766"/>
                <a:gd name="connsiteY2" fmla="*/ 2431069 h 2707361"/>
                <a:gd name="connsiteX3" fmla="*/ 3363474 w 3639766"/>
                <a:gd name="connsiteY3" fmla="*/ 2707361 h 2707361"/>
                <a:gd name="connsiteX4" fmla="*/ 276292 w 3639766"/>
                <a:gd name="connsiteY4" fmla="*/ 2707361 h 2707361"/>
                <a:gd name="connsiteX5" fmla="*/ 0 w 3639766"/>
                <a:gd name="connsiteY5" fmla="*/ 2431069 h 2707361"/>
                <a:gd name="connsiteX6" fmla="*/ 0 w 3639766"/>
                <a:gd name="connsiteY6" fmla="*/ 270119 h 2707361"/>
                <a:gd name="connsiteX0" fmla="*/ 0 w 3639766"/>
                <a:gd name="connsiteY0" fmla="*/ 0 h 2437242"/>
                <a:gd name="connsiteX1" fmla="*/ 3639766 w 3639766"/>
                <a:gd name="connsiteY1" fmla="*/ 0 h 2437242"/>
                <a:gd name="connsiteX2" fmla="*/ 3639766 w 3639766"/>
                <a:gd name="connsiteY2" fmla="*/ 2160950 h 2437242"/>
                <a:gd name="connsiteX3" fmla="*/ 3363474 w 3639766"/>
                <a:gd name="connsiteY3" fmla="*/ 2437242 h 2437242"/>
                <a:gd name="connsiteX4" fmla="*/ 276292 w 3639766"/>
                <a:gd name="connsiteY4" fmla="*/ 2437242 h 2437242"/>
                <a:gd name="connsiteX5" fmla="*/ 0 w 3639766"/>
                <a:gd name="connsiteY5" fmla="*/ 2160950 h 2437242"/>
                <a:gd name="connsiteX6" fmla="*/ 0 w 3639766"/>
                <a:gd name="connsiteY6" fmla="*/ 0 h 2437242"/>
                <a:gd name="connsiteX0" fmla="*/ 290 w 3640056"/>
                <a:gd name="connsiteY0" fmla="*/ 0 h 2437242"/>
                <a:gd name="connsiteX1" fmla="*/ 3640056 w 3640056"/>
                <a:gd name="connsiteY1" fmla="*/ 0 h 2437242"/>
                <a:gd name="connsiteX2" fmla="*/ 3640056 w 3640056"/>
                <a:gd name="connsiteY2" fmla="*/ 2160950 h 2437242"/>
                <a:gd name="connsiteX3" fmla="*/ 3363764 w 3640056"/>
                <a:gd name="connsiteY3" fmla="*/ 2437242 h 2437242"/>
                <a:gd name="connsiteX4" fmla="*/ 276582 w 3640056"/>
                <a:gd name="connsiteY4" fmla="*/ 2437242 h 2437242"/>
                <a:gd name="connsiteX5" fmla="*/ 290 w 3640056"/>
                <a:gd name="connsiteY5" fmla="*/ 2160950 h 2437242"/>
                <a:gd name="connsiteX6" fmla="*/ 0 w 3640056"/>
                <a:gd name="connsiteY6" fmla="*/ 1991326 h 2437242"/>
                <a:gd name="connsiteX7" fmla="*/ 290 w 3640056"/>
                <a:gd name="connsiteY7" fmla="*/ 0 h 2437242"/>
                <a:gd name="connsiteX0" fmla="*/ 290 w 3640056"/>
                <a:gd name="connsiteY0" fmla="*/ 0 h 2437242"/>
                <a:gd name="connsiteX1" fmla="*/ 3640056 w 3640056"/>
                <a:gd name="connsiteY1" fmla="*/ 0 h 2437242"/>
                <a:gd name="connsiteX2" fmla="*/ 3632718 w 3640056"/>
                <a:gd name="connsiteY2" fmla="*/ 1997547 h 2437242"/>
                <a:gd name="connsiteX3" fmla="*/ 3640056 w 3640056"/>
                <a:gd name="connsiteY3" fmla="*/ 2160950 h 2437242"/>
                <a:gd name="connsiteX4" fmla="*/ 3363764 w 3640056"/>
                <a:gd name="connsiteY4" fmla="*/ 2437242 h 2437242"/>
                <a:gd name="connsiteX5" fmla="*/ 276582 w 3640056"/>
                <a:gd name="connsiteY5" fmla="*/ 2437242 h 2437242"/>
                <a:gd name="connsiteX6" fmla="*/ 290 w 3640056"/>
                <a:gd name="connsiteY6" fmla="*/ 2160950 h 2437242"/>
                <a:gd name="connsiteX7" fmla="*/ 0 w 3640056"/>
                <a:gd name="connsiteY7" fmla="*/ 1991326 h 2437242"/>
                <a:gd name="connsiteX8" fmla="*/ 290 w 3640056"/>
                <a:gd name="connsiteY8" fmla="*/ 0 h 2437242"/>
                <a:gd name="connsiteX0" fmla="*/ 290 w 3640056"/>
                <a:gd name="connsiteY0" fmla="*/ 0 h 2437242"/>
                <a:gd name="connsiteX1" fmla="*/ 3632718 w 3640056"/>
                <a:gd name="connsiteY1" fmla="*/ 1997547 h 2437242"/>
                <a:gd name="connsiteX2" fmla="*/ 3640056 w 3640056"/>
                <a:gd name="connsiteY2" fmla="*/ 2160950 h 2437242"/>
                <a:gd name="connsiteX3" fmla="*/ 3363764 w 3640056"/>
                <a:gd name="connsiteY3" fmla="*/ 2437242 h 2437242"/>
                <a:gd name="connsiteX4" fmla="*/ 276582 w 3640056"/>
                <a:gd name="connsiteY4" fmla="*/ 2437242 h 2437242"/>
                <a:gd name="connsiteX5" fmla="*/ 290 w 3640056"/>
                <a:gd name="connsiteY5" fmla="*/ 2160950 h 2437242"/>
                <a:gd name="connsiteX6" fmla="*/ 0 w 3640056"/>
                <a:gd name="connsiteY6" fmla="*/ 1991326 h 2437242"/>
                <a:gd name="connsiteX7" fmla="*/ 290 w 3640056"/>
                <a:gd name="connsiteY7" fmla="*/ 0 h 2437242"/>
                <a:gd name="connsiteX0" fmla="*/ 0 w 3640056"/>
                <a:gd name="connsiteY0" fmla="*/ 17923 h 463839"/>
                <a:gd name="connsiteX1" fmla="*/ 3632718 w 3640056"/>
                <a:gd name="connsiteY1" fmla="*/ 24144 h 463839"/>
                <a:gd name="connsiteX2" fmla="*/ 3640056 w 3640056"/>
                <a:gd name="connsiteY2" fmla="*/ 187547 h 463839"/>
                <a:gd name="connsiteX3" fmla="*/ 3363764 w 3640056"/>
                <a:gd name="connsiteY3" fmla="*/ 463839 h 463839"/>
                <a:gd name="connsiteX4" fmla="*/ 276582 w 3640056"/>
                <a:gd name="connsiteY4" fmla="*/ 463839 h 463839"/>
                <a:gd name="connsiteX5" fmla="*/ 290 w 3640056"/>
                <a:gd name="connsiteY5" fmla="*/ 187547 h 463839"/>
                <a:gd name="connsiteX6" fmla="*/ 0 w 3640056"/>
                <a:gd name="connsiteY6" fmla="*/ 17923 h 463839"/>
                <a:gd name="connsiteX0" fmla="*/ 0 w 3640056"/>
                <a:gd name="connsiteY0" fmla="*/ 0 h 445916"/>
                <a:gd name="connsiteX1" fmla="*/ 3632718 w 3640056"/>
                <a:gd name="connsiteY1" fmla="*/ 6221 h 445916"/>
                <a:gd name="connsiteX2" fmla="*/ 3640056 w 3640056"/>
                <a:gd name="connsiteY2" fmla="*/ 169624 h 445916"/>
                <a:gd name="connsiteX3" fmla="*/ 3363764 w 3640056"/>
                <a:gd name="connsiteY3" fmla="*/ 445916 h 445916"/>
                <a:gd name="connsiteX4" fmla="*/ 276582 w 3640056"/>
                <a:gd name="connsiteY4" fmla="*/ 445916 h 445916"/>
                <a:gd name="connsiteX5" fmla="*/ 290 w 3640056"/>
                <a:gd name="connsiteY5" fmla="*/ 169624 h 445916"/>
                <a:gd name="connsiteX6" fmla="*/ 0 w 3640056"/>
                <a:gd name="connsiteY6" fmla="*/ 0 h 445916"/>
                <a:gd name="connsiteX0" fmla="*/ 0 w 3649406"/>
                <a:gd name="connsiteY0" fmla="*/ 0 h 445916"/>
                <a:gd name="connsiteX1" fmla="*/ 3649406 w 3649406"/>
                <a:gd name="connsiteY1" fmla="*/ 6221 h 445916"/>
                <a:gd name="connsiteX2" fmla="*/ 3640056 w 3649406"/>
                <a:gd name="connsiteY2" fmla="*/ 169624 h 445916"/>
                <a:gd name="connsiteX3" fmla="*/ 3363764 w 3649406"/>
                <a:gd name="connsiteY3" fmla="*/ 445916 h 445916"/>
                <a:gd name="connsiteX4" fmla="*/ 276582 w 3649406"/>
                <a:gd name="connsiteY4" fmla="*/ 445916 h 445916"/>
                <a:gd name="connsiteX5" fmla="*/ 290 w 3649406"/>
                <a:gd name="connsiteY5" fmla="*/ 169624 h 445916"/>
                <a:gd name="connsiteX6" fmla="*/ 0 w 3649406"/>
                <a:gd name="connsiteY6" fmla="*/ 0 h 445916"/>
                <a:gd name="connsiteX0" fmla="*/ 0 w 3640056"/>
                <a:gd name="connsiteY0" fmla="*/ 0 h 445916"/>
                <a:gd name="connsiteX1" fmla="*/ 3636056 w 3640056"/>
                <a:gd name="connsiteY1" fmla="*/ 16232 h 445916"/>
                <a:gd name="connsiteX2" fmla="*/ 3640056 w 3640056"/>
                <a:gd name="connsiteY2" fmla="*/ 169624 h 445916"/>
                <a:gd name="connsiteX3" fmla="*/ 3363764 w 3640056"/>
                <a:gd name="connsiteY3" fmla="*/ 445916 h 445916"/>
                <a:gd name="connsiteX4" fmla="*/ 276582 w 3640056"/>
                <a:gd name="connsiteY4" fmla="*/ 445916 h 445916"/>
                <a:gd name="connsiteX5" fmla="*/ 290 w 3640056"/>
                <a:gd name="connsiteY5" fmla="*/ 169624 h 445916"/>
                <a:gd name="connsiteX6" fmla="*/ 0 w 3640056"/>
                <a:gd name="connsiteY6" fmla="*/ 0 h 445916"/>
                <a:gd name="connsiteX0" fmla="*/ 0 w 3642730"/>
                <a:gd name="connsiteY0" fmla="*/ 0 h 445916"/>
                <a:gd name="connsiteX1" fmla="*/ 3642730 w 3642730"/>
                <a:gd name="connsiteY1" fmla="*/ 16232 h 445916"/>
                <a:gd name="connsiteX2" fmla="*/ 3640056 w 3642730"/>
                <a:gd name="connsiteY2" fmla="*/ 169624 h 445916"/>
                <a:gd name="connsiteX3" fmla="*/ 3363764 w 3642730"/>
                <a:gd name="connsiteY3" fmla="*/ 445916 h 445916"/>
                <a:gd name="connsiteX4" fmla="*/ 276582 w 3642730"/>
                <a:gd name="connsiteY4" fmla="*/ 445916 h 445916"/>
                <a:gd name="connsiteX5" fmla="*/ 290 w 3642730"/>
                <a:gd name="connsiteY5" fmla="*/ 169624 h 445916"/>
                <a:gd name="connsiteX6" fmla="*/ 0 w 3642730"/>
                <a:gd name="connsiteY6" fmla="*/ 0 h 44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2730" h="445916">
                  <a:moveTo>
                    <a:pt x="0" y="0"/>
                  </a:moveTo>
                  <a:lnTo>
                    <a:pt x="3642730" y="16232"/>
                  </a:lnTo>
                  <a:cubicBezTo>
                    <a:pt x="3641839" y="67363"/>
                    <a:pt x="3640947" y="118493"/>
                    <a:pt x="3640056" y="169624"/>
                  </a:cubicBezTo>
                  <a:cubicBezTo>
                    <a:pt x="3640056" y="322216"/>
                    <a:pt x="3516356" y="445916"/>
                    <a:pt x="3363764" y="445916"/>
                  </a:cubicBezTo>
                  <a:lnTo>
                    <a:pt x="276582" y="445916"/>
                  </a:lnTo>
                  <a:cubicBezTo>
                    <a:pt x="123990" y="445916"/>
                    <a:pt x="290" y="322216"/>
                    <a:pt x="290" y="169624"/>
                  </a:cubicBezTo>
                  <a:cubicBezTo>
                    <a:pt x="193" y="113083"/>
                    <a:pt x="97" y="56541"/>
                    <a:pt x="0" y="0"/>
                  </a:cubicBezTo>
                  <a:close/>
                </a:path>
              </a:pathLst>
            </a:custGeom>
            <a:solidFill>
              <a:schemeClr val="bg1"/>
            </a:solidFill>
            <a:ln w="3175">
              <a:solidFill>
                <a:srgbClr val="D0D0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Proxima Nova Rg" panose="02000506030000020004" pitchFamily="50" charset="0"/>
                </a:rPr>
                <a:t>   </a:t>
              </a:r>
            </a:p>
          </p:txBody>
        </p:sp>
        <p:pic>
          <p:nvPicPr>
            <p:cNvPr id="23" name="Picture 22" descr="Logo&#10;&#10;AI-generated content may be incorrect.">
              <a:extLst>
                <a:ext uri="{FF2B5EF4-FFF2-40B4-BE49-F238E27FC236}">
                  <a16:creationId xmlns:a16="http://schemas.microsoft.com/office/drawing/2014/main" id="{D0D73E76-EB01-73DD-5ED6-0225A6EFA0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5986" y="4588690"/>
              <a:ext cx="1498895" cy="402929"/>
            </a:xfrm>
            <a:prstGeom prst="rect">
              <a:avLst/>
            </a:prstGeom>
          </p:spPr>
        </p:pic>
        <p:sp>
          <p:nvSpPr>
            <p:cNvPr id="25" name="Rectangle: Rounded Corners 24">
              <a:extLst>
                <a:ext uri="{FF2B5EF4-FFF2-40B4-BE49-F238E27FC236}">
                  <a16:creationId xmlns:a16="http://schemas.microsoft.com/office/drawing/2014/main" id="{91680602-9B27-1065-E8E1-EBB9E1764613}"/>
                </a:ext>
              </a:extLst>
            </p:cNvPr>
            <p:cNvSpPr/>
            <p:nvPr/>
          </p:nvSpPr>
          <p:spPr>
            <a:xfrm>
              <a:off x="6485194" y="4588690"/>
              <a:ext cx="1539962" cy="397250"/>
            </a:xfrm>
            <a:prstGeom prst="roundRect">
              <a:avLst>
                <a:gd name="adj" fmla="val 50000"/>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grpSp>
      <p:sp>
        <p:nvSpPr>
          <p:cNvPr id="12" name="Freeform: Shape 11">
            <a:extLst>
              <a:ext uri="{FF2B5EF4-FFF2-40B4-BE49-F238E27FC236}">
                <a16:creationId xmlns:a16="http://schemas.microsoft.com/office/drawing/2014/main" id="{C70DB2DE-339F-BE7F-938C-F210D2348CA4}"/>
              </a:ext>
            </a:extLst>
          </p:cNvPr>
          <p:cNvSpPr/>
          <p:nvPr/>
        </p:nvSpPr>
        <p:spPr>
          <a:xfrm>
            <a:off x="0" y="5511635"/>
            <a:ext cx="5670926" cy="555889"/>
          </a:xfrm>
          <a:custGeom>
            <a:avLst/>
            <a:gdLst>
              <a:gd name="connsiteX0" fmla="*/ 0 w 5670926"/>
              <a:gd name="connsiteY0" fmla="*/ 0 h 555889"/>
              <a:gd name="connsiteX1" fmla="*/ 5397550 w 5670926"/>
              <a:gd name="connsiteY1" fmla="*/ 0 h 555889"/>
              <a:gd name="connsiteX2" fmla="*/ 5670926 w 5670926"/>
              <a:gd name="connsiteY2" fmla="*/ 273376 h 555889"/>
              <a:gd name="connsiteX3" fmla="*/ 5670925 w 5670926"/>
              <a:gd name="connsiteY3" fmla="*/ 273376 h 555889"/>
              <a:gd name="connsiteX4" fmla="*/ 5397549 w 5670926"/>
              <a:gd name="connsiteY4" fmla="*/ 546752 h 555889"/>
              <a:gd name="connsiteX5" fmla="*/ 0 w 5670926"/>
              <a:gd name="connsiteY5" fmla="*/ 555889 h 55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0926" h="555889">
                <a:moveTo>
                  <a:pt x="0" y="0"/>
                </a:moveTo>
                <a:lnTo>
                  <a:pt x="5397550" y="0"/>
                </a:lnTo>
                <a:cubicBezTo>
                  <a:pt x="5548531" y="0"/>
                  <a:pt x="5670926" y="122395"/>
                  <a:pt x="5670926" y="273376"/>
                </a:cubicBezTo>
                <a:lnTo>
                  <a:pt x="5670925" y="273376"/>
                </a:lnTo>
                <a:cubicBezTo>
                  <a:pt x="5670925" y="424357"/>
                  <a:pt x="5548530" y="546752"/>
                  <a:pt x="5397549" y="546752"/>
                </a:cubicBezTo>
                <a:lnTo>
                  <a:pt x="0" y="555889"/>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115C67AA-F66F-86DC-69B8-C95F6AD7F9A4}"/>
              </a:ext>
            </a:extLst>
          </p:cNvPr>
          <p:cNvSpPr txBox="1"/>
          <p:nvPr/>
        </p:nvSpPr>
        <p:spPr>
          <a:xfrm>
            <a:off x="782017" y="5591298"/>
            <a:ext cx="5228257"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subscribe</a:t>
            </a:r>
            <a:r>
              <a:rPr lang="en-US" sz="2000" dirty="0">
                <a:latin typeface="Proxima Nova Rg" panose="02000506030000020004" pitchFamily="50" charset="0"/>
              </a:rPr>
              <a:t>)  </a:t>
            </a:r>
          </a:p>
        </p:txBody>
      </p:sp>
      <p:pic>
        <p:nvPicPr>
          <p:cNvPr id="8" name="Graphic 7">
            <a:extLst>
              <a:ext uri="{FF2B5EF4-FFF2-40B4-BE49-F238E27FC236}">
                <a16:creationId xmlns:a16="http://schemas.microsoft.com/office/drawing/2014/main" id="{68AFA3F9-79EE-33F0-53E9-3070CBBBA8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6881" y="5519727"/>
            <a:ext cx="629615" cy="629615"/>
          </a:xfrm>
          <a:prstGeom prst="rect">
            <a:avLst/>
          </a:prstGeom>
        </p:spPr>
      </p:pic>
    </p:spTree>
    <p:extLst>
      <p:ext uri="{BB962C8B-B14F-4D97-AF65-F5344CB8AC3E}">
        <p14:creationId xmlns:p14="http://schemas.microsoft.com/office/powerpoint/2010/main" val="4514446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DFB53-13CA-F550-2348-33F8FCEB9F4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8879BCAD-3808-0516-C0A8-179316F16D1F}"/>
              </a:ext>
            </a:extLst>
          </p:cNvPr>
          <p:cNvSpPr>
            <a:spLocks noGrp="1"/>
          </p:cNvSpPr>
          <p:nvPr>
            <p:ph type="title"/>
          </p:nvPr>
        </p:nvSpPr>
        <p:spPr/>
        <p:txBody>
          <a:bodyPr/>
          <a:lstStyle/>
          <a:p>
            <a:r>
              <a:rPr lang="en-US" dirty="0">
                <a:cs typeface="Arial" panose="020B0604020202020204" pitchFamily="34" charset="0"/>
              </a:rPr>
              <a:t>Subscription Services</a:t>
            </a:r>
            <a:endParaRPr lang="en-US" dirty="0"/>
          </a:p>
        </p:txBody>
      </p:sp>
      <p:sp>
        <p:nvSpPr>
          <p:cNvPr id="7" name="Text Placeholder 6">
            <a:extLst>
              <a:ext uri="{FF2B5EF4-FFF2-40B4-BE49-F238E27FC236}">
                <a16:creationId xmlns:a16="http://schemas.microsoft.com/office/drawing/2014/main" id="{ABE75176-9A5B-7145-9CCC-B71AF5EDD3A5}"/>
              </a:ext>
            </a:extLst>
          </p:cNvPr>
          <p:cNvSpPr>
            <a:spLocks noGrp="1"/>
          </p:cNvSpPr>
          <p:nvPr>
            <p:ph type="body" sz="quarter" idx="11"/>
          </p:nvPr>
        </p:nvSpPr>
        <p:spPr>
          <a:xfrm>
            <a:off x="617693" y="1614211"/>
            <a:ext cx="5478308" cy="503021"/>
          </a:xfrm>
        </p:spPr>
        <p:txBody>
          <a:bodyPr/>
          <a:lstStyle/>
          <a:p>
            <a:r>
              <a:rPr lang="en-US" dirty="0">
                <a:latin typeface="Proxima Nova Rg" panose="02000506030000020004" pitchFamily="50" charset="0"/>
              </a:rPr>
              <a:t>Subscribe to receive emails with:</a:t>
            </a:r>
          </a:p>
        </p:txBody>
      </p:sp>
      <p:sp>
        <p:nvSpPr>
          <p:cNvPr id="8" name="Text Placeholder 7">
            <a:extLst>
              <a:ext uri="{FF2B5EF4-FFF2-40B4-BE49-F238E27FC236}">
                <a16:creationId xmlns:a16="http://schemas.microsoft.com/office/drawing/2014/main" id="{1CB0FC8C-B63E-60AA-46BF-604C4F8C4D0D}"/>
              </a:ext>
            </a:extLst>
          </p:cNvPr>
          <p:cNvSpPr>
            <a:spLocks noGrp="1"/>
          </p:cNvSpPr>
          <p:nvPr>
            <p:ph type="body" sz="quarter" idx="12"/>
          </p:nvPr>
        </p:nvSpPr>
        <p:spPr>
          <a:xfrm>
            <a:off x="723901" y="2150627"/>
            <a:ext cx="5010977" cy="2513013"/>
          </a:xfrm>
        </p:spPr>
        <p:txBody>
          <a:bodyPr/>
          <a:lstStyle/>
          <a:p>
            <a:r>
              <a:rPr lang="en-US" dirty="0"/>
              <a:t>tax tips</a:t>
            </a:r>
          </a:p>
          <a:p>
            <a:r>
              <a:rPr lang="en-US" dirty="0"/>
              <a:t>tax guidance, such as new publications or regulation changes</a:t>
            </a:r>
          </a:p>
          <a:p>
            <a:r>
              <a:rPr lang="en-US" dirty="0"/>
              <a:t>filing updates and reminders, and </a:t>
            </a:r>
          </a:p>
          <a:p>
            <a:r>
              <a:rPr lang="en-US" dirty="0"/>
              <a:t>press releases.</a:t>
            </a:r>
          </a:p>
          <a:p>
            <a:pPr marL="64008" indent="0">
              <a:buNone/>
            </a:pPr>
            <a:endParaRPr lang="en-US" dirty="0"/>
          </a:p>
        </p:txBody>
      </p:sp>
      <p:sp>
        <p:nvSpPr>
          <p:cNvPr id="13" name="Rectangle: Rounded Corners 12">
            <a:extLst>
              <a:ext uri="{FF2B5EF4-FFF2-40B4-BE49-F238E27FC236}">
                <a16:creationId xmlns:a16="http://schemas.microsoft.com/office/drawing/2014/main" id="{6022C180-2093-DB30-EB99-250E93DB1516}"/>
              </a:ext>
            </a:extLst>
          </p:cNvPr>
          <p:cNvSpPr/>
          <p:nvPr/>
        </p:nvSpPr>
        <p:spPr>
          <a:xfrm>
            <a:off x="7109717" y="863978"/>
            <a:ext cx="3585682" cy="5285431"/>
          </a:xfrm>
          <a:prstGeom prst="roundRect">
            <a:avLst>
              <a:gd name="adj" fmla="val 7686"/>
            </a:avLst>
          </a:prstGeom>
          <a:solidFill>
            <a:srgbClr val="E5EDED">
              <a:alpha val="50196"/>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sp>
        <p:nvSpPr>
          <p:cNvPr id="4" name="Text Placeholder 7">
            <a:extLst>
              <a:ext uri="{FF2B5EF4-FFF2-40B4-BE49-F238E27FC236}">
                <a16:creationId xmlns:a16="http://schemas.microsoft.com/office/drawing/2014/main" id="{066D09C5-F258-98B8-C25B-87C0C106F723}"/>
              </a:ext>
            </a:extLst>
          </p:cNvPr>
          <p:cNvSpPr txBox="1">
            <a:spLocks/>
          </p:cNvSpPr>
          <p:nvPr/>
        </p:nvSpPr>
        <p:spPr>
          <a:xfrm>
            <a:off x="7313870" y="982332"/>
            <a:ext cx="3227416" cy="4678232"/>
          </a:xfrm>
          <a:prstGeom prst="rect">
            <a:avLst/>
          </a:prstGeom>
        </p:spPr>
        <p:txBody>
          <a:bodyPr/>
          <a:lstStyle>
            <a:lvl1pPr marL="2286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400" kern="1200">
                <a:solidFill>
                  <a:schemeClr val="tx1"/>
                </a:solidFill>
                <a:latin typeface="Proxima Nova Rg" panose="02000506030000020004" pitchFamily="50" charset="0"/>
                <a:ea typeface="+mn-ea"/>
                <a:cs typeface="+mn-cs"/>
              </a:defRPr>
            </a:lvl1pPr>
            <a:lvl2pPr marL="685800" indent="-164592" algn="l" defTabSz="914400" rtl="0" eaLnBrk="1" latinLnBrk="0" hangingPunct="1">
              <a:lnSpc>
                <a:spcPct val="100000"/>
              </a:lnSpc>
              <a:spcBef>
                <a:spcPts val="500"/>
              </a:spcBef>
              <a:spcAft>
                <a:spcPts val="500"/>
              </a:spcAft>
              <a:buClr>
                <a:srgbClr val="65999E"/>
              </a:buClr>
              <a:buSzPct val="90000"/>
              <a:buFont typeface="Arial" panose="020B0604020202020204" pitchFamily="34" charset="0"/>
              <a:buChar char="•"/>
              <a:defRPr sz="2200" kern="1200">
                <a:solidFill>
                  <a:schemeClr val="tx1"/>
                </a:solidFill>
                <a:latin typeface="Proxima Nova Rg"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rgbClr val="0B5D66"/>
              </a:buClr>
              <a:buNone/>
            </a:pPr>
            <a:r>
              <a:rPr lang="en-US" sz="1800" b="1" dirty="0">
                <a:solidFill>
                  <a:srgbClr val="0B5D66"/>
                </a:solidFill>
              </a:rPr>
              <a:t>Tax Type Information</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Adult-use cannabis</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Alcoholic beverages tax and beverage</a:t>
            </a:r>
            <a:br>
              <a:rPr lang="en-US" sz="1100" dirty="0"/>
            </a:br>
            <a:r>
              <a:rPr lang="en-US" sz="1100" dirty="0"/>
              <a:t>container deposits</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Cigarette, tobacco, and vapor products taxes</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Congestion surcharge</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Corporation tax</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Employer Compensation Expense Program</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Medical cannabis and opioid taxes</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Metropolitan commuter transportation mobility tax (MCTMT)</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Miscellaneous tax</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Personal income tax</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Real estate transfer tax and mortgage</a:t>
            </a:r>
            <a:br>
              <a:rPr lang="en-US" sz="1100" dirty="0"/>
            </a:br>
            <a:r>
              <a:rPr lang="en-US" sz="1100" dirty="0"/>
              <a:t>recording tax</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Sales tax</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Sales tax exempt organizations</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Wireless communications surcharges  </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Withholding tax</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Partnerships</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Pass-through entity tax (PTET)</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Highway use tax (HUT)</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IFTA  </a:t>
            </a:r>
          </a:p>
          <a:p>
            <a:pPr marL="171450" indent="-171450">
              <a:spcBef>
                <a:spcPts val="0"/>
              </a:spcBef>
              <a:spcAft>
                <a:spcPts val="300"/>
              </a:spcAft>
              <a:buClr>
                <a:srgbClr val="0B5D66"/>
              </a:buClr>
              <a:buSzPct val="100000"/>
              <a:buFont typeface="Proxima Nova Rg" panose="02000506030000020004" pitchFamily="50" charset="0"/>
              <a:buChar char="☑"/>
            </a:pPr>
            <a:r>
              <a:rPr lang="en-US" sz="1100" dirty="0"/>
              <a:t>Estate tax</a:t>
            </a:r>
          </a:p>
        </p:txBody>
      </p:sp>
    </p:spTree>
    <p:extLst>
      <p:ext uri="{BB962C8B-B14F-4D97-AF65-F5344CB8AC3E}">
        <p14:creationId xmlns:p14="http://schemas.microsoft.com/office/powerpoint/2010/main" val="1883864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EEF98-D8B5-53E1-B48B-FD92979DF641}"/>
            </a:ext>
          </a:extLst>
        </p:cNvPr>
        <p:cNvGrpSpPr/>
        <p:nvPr/>
      </p:nvGrpSpPr>
      <p:grpSpPr>
        <a:xfrm>
          <a:off x="0" y="0"/>
          <a:ext cx="0" cy="0"/>
          <a:chOff x="0" y="0"/>
          <a:chExt cx="0" cy="0"/>
        </a:xfrm>
      </p:grpSpPr>
    </p:spTree>
    <p:extLst>
      <p:ext uri="{BB962C8B-B14F-4D97-AF65-F5344CB8AC3E}">
        <p14:creationId xmlns:p14="http://schemas.microsoft.com/office/powerpoint/2010/main" val="2204009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50B83-85DE-CF8A-668E-7AD907A517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58798A-8A9A-EFC6-5604-47F33E50A767}"/>
              </a:ext>
            </a:extLst>
          </p:cNvPr>
          <p:cNvSpPr>
            <a:spLocks noGrp="1"/>
          </p:cNvSpPr>
          <p:nvPr>
            <p:ph type="title"/>
          </p:nvPr>
        </p:nvSpPr>
        <p:spPr/>
        <p:txBody>
          <a:bodyPr/>
          <a:lstStyle/>
          <a:p>
            <a:r>
              <a:rPr lang="en-US" dirty="0"/>
              <a:t>Inflation Refund Checks </a:t>
            </a:r>
          </a:p>
        </p:txBody>
      </p:sp>
      <p:sp>
        <p:nvSpPr>
          <p:cNvPr id="8" name="Text Placeholder 7">
            <a:extLst>
              <a:ext uri="{FF2B5EF4-FFF2-40B4-BE49-F238E27FC236}">
                <a16:creationId xmlns:a16="http://schemas.microsoft.com/office/drawing/2014/main" id="{375761C0-2B3F-2A55-B44D-98BD198A6A60}"/>
              </a:ext>
            </a:extLst>
          </p:cNvPr>
          <p:cNvSpPr>
            <a:spLocks noGrp="1"/>
          </p:cNvSpPr>
          <p:nvPr>
            <p:ph type="body" sz="quarter" idx="12"/>
          </p:nvPr>
        </p:nvSpPr>
        <p:spPr>
          <a:xfrm>
            <a:off x="581688" y="1233039"/>
            <a:ext cx="9144000" cy="3570585"/>
          </a:xfrm>
        </p:spPr>
        <p:txBody>
          <a:bodyPr/>
          <a:lstStyle/>
          <a:p>
            <a:pPr>
              <a:spcBef>
                <a:spcPts val="1600"/>
              </a:spcBef>
              <a:spcAft>
                <a:spcPts val="1600"/>
              </a:spcAft>
            </a:pPr>
            <a:r>
              <a:rPr lang="en-US" dirty="0"/>
              <a:t>Check amounts are not taxable for New York State, New York City, or Yonkers resident income tax purposes.</a:t>
            </a:r>
          </a:p>
          <a:p>
            <a:r>
              <a:rPr lang="en-US" dirty="0"/>
              <a:t>Instructions for the following forms will be updated for taxpayers to subtract the check amount to the extent it was included in federal adjusted gross income:</a:t>
            </a:r>
          </a:p>
          <a:p>
            <a:pPr lvl="1"/>
            <a:r>
              <a:rPr lang="en-US" b="1" dirty="0">
                <a:solidFill>
                  <a:srgbClr val="0B5D66"/>
                </a:solidFill>
              </a:rPr>
              <a:t>Form IT-201-I: </a:t>
            </a:r>
            <a:r>
              <a:rPr lang="en-US" dirty="0"/>
              <a:t>line 25 </a:t>
            </a:r>
          </a:p>
          <a:p>
            <a:pPr lvl="1"/>
            <a:r>
              <a:rPr lang="en-US" b="1" dirty="0">
                <a:solidFill>
                  <a:srgbClr val="0B5D66"/>
                </a:solidFill>
              </a:rPr>
              <a:t>Form IT-203-I: </a:t>
            </a:r>
            <a:r>
              <a:rPr lang="en-US" dirty="0"/>
              <a:t>line 24  </a:t>
            </a:r>
          </a:p>
          <a:p>
            <a:pPr lvl="1"/>
            <a:r>
              <a:rPr lang="en-US" b="1" dirty="0">
                <a:solidFill>
                  <a:srgbClr val="0B5D66"/>
                </a:solidFill>
              </a:rPr>
              <a:t>Yonkers worksheet: </a:t>
            </a:r>
            <a:r>
              <a:rPr lang="en-US" dirty="0"/>
              <a:t>line </a:t>
            </a:r>
            <a:r>
              <a:rPr lang="en-US" sz="2000" dirty="0">
                <a:latin typeface="Sabon Next LT" panose="020B0502040204020203" pitchFamily="2" charset="0"/>
                <a:cs typeface="Sabon Next LT" panose="020B0502040204020203" pitchFamily="2" charset="0"/>
              </a:rPr>
              <a:t>I</a:t>
            </a:r>
          </a:p>
        </p:txBody>
      </p:sp>
      <p:grpSp>
        <p:nvGrpSpPr>
          <p:cNvPr id="10" name="Group 9">
            <a:extLst>
              <a:ext uri="{FF2B5EF4-FFF2-40B4-BE49-F238E27FC236}">
                <a16:creationId xmlns:a16="http://schemas.microsoft.com/office/drawing/2014/main" id="{FFDA409D-1A95-486F-2A7E-F93BD714A87B}"/>
              </a:ext>
            </a:extLst>
          </p:cNvPr>
          <p:cNvGrpSpPr/>
          <p:nvPr/>
        </p:nvGrpSpPr>
        <p:grpSpPr>
          <a:xfrm>
            <a:off x="0" y="5511634"/>
            <a:ext cx="5518543" cy="637708"/>
            <a:chOff x="0" y="5511634"/>
            <a:chExt cx="5518543" cy="637708"/>
          </a:xfrm>
        </p:grpSpPr>
        <p:sp>
          <p:nvSpPr>
            <p:cNvPr id="11" name="Freeform: Shape 10">
              <a:extLst>
                <a:ext uri="{FF2B5EF4-FFF2-40B4-BE49-F238E27FC236}">
                  <a16:creationId xmlns:a16="http://schemas.microsoft.com/office/drawing/2014/main" id="{095BAECC-6E7D-D0B2-07A1-7943CEC9929F}"/>
                </a:ext>
              </a:extLst>
            </p:cNvPr>
            <p:cNvSpPr/>
            <p:nvPr/>
          </p:nvSpPr>
          <p:spPr>
            <a:xfrm>
              <a:off x="0" y="5511634"/>
              <a:ext cx="5518543" cy="546752"/>
            </a:xfrm>
            <a:custGeom>
              <a:avLst/>
              <a:gdLst>
                <a:gd name="connsiteX0" fmla="*/ 0 w 5518543"/>
                <a:gd name="connsiteY0" fmla="*/ 0 h 546752"/>
                <a:gd name="connsiteX1" fmla="*/ 5245167 w 5518543"/>
                <a:gd name="connsiteY1" fmla="*/ 0 h 546752"/>
                <a:gd name="connsiteX2" fmla="*/ 5518543 w 5518543"/>
                <a:gd name="connsiteY2" fmla="*/ 273376 h 546752"/>
                <a:gd name="connsiteX3" fmla="*/ 5518542 w 5518543"/>
                <a:gd name="connsiteY3" fmla="*/ 273376 h 546752"/>
                <a:gd name="connsiteX4" fmla="*/ 5245166 w 5518543"/>
                <a:gd name="connsiteY4" fmla="*/ 546752 h 546752"/>
                <a:gd name="connsiteX5" fmla="*/ 0 w 5518543"/>
                <a:gd name="connsiteY5" fmla="*/ 546751 h 5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8543" h="546752">
                  <a:moveTo>
                    <a:pt x="0" y="0"/>
                  </a:moveTo>
                  <a:lnTo>
                    <a:pt x="5245167" y="0"/>
                  </a:lnTo>
                  <a:cubicBezTo>
                    <a:pt x="5396148" y="0"/>
                    <a:pt x="5518543" y="122395"/>
                    <a:pt x="5518543" y="273376"/>
                  </a:cubicBezTo>
                  <a:lnTo>
                    <a:pt x="5518542" y="273376"/>
                  </a:lnTo>
                  <a:cubicBezTo>
                    <a:pt x="5518542" y="424357"/>
                    <a:pt x="5396147" y="546752"/>
                    <a:pt x="5245166" y="546752"/>
                  </a:cubicBezTo>
                  <a:lnTo>
                    <a:pt x="0" y="546751"/>
                  </a:lnTo>
                  <a:close/>
                </a:path>
              </a:pathLst>
            </a:custGeom>
            <a:solidFill>
              <a:srgbClr val="E5EDE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A77D58BD-DD47-293D-CC91-5ABE0D971003}"/>
                </a:ext>
              </a:extLst>
            </p:cNvPr>
            <p:cNvSpPr txBox="1"/>
            <p:nvPr/>
          </p:nvSpPr>
          <p:spPr>
            <a:xfrm>
              <a:off x="782018" y="5591298"/>
              <a:ext cx="4599608" cy="400110"/>
            </a:xfrm>
            <a:prstGeom prst="rect">
              <a:avLst/>
            </a:prstGeom>
            <a:noFill/>
          </p:spPr>
          <p:txBody>
            <a:bodyPr wrap="square" rtlCol="0" anchor="ctr">
              <a:spAutoFit/>
            </a:bodyPr>
            <a:lstStyle/>
            <a:p>
              <a:r>
                <a:rPr lang="en-US" sz="2000" dirty="0">
                  <a:latin typeface="Proxima Nova Rg" panose="02000506030000020004" pitchFamily="50" charset="0"/>
                </a:rPr>
                <a:t>Visit </a:t>
              </a:r>
              <a:r>
                <a:rPr lang="en-US" sz="2000" b="1" i="1" dirty="0">
                  <a:solidFill>
                    <a:srgbClr val="0B5D66"/>
                  </a:solidFill>
                  <a:latin typeface="Proxima Nova Rg" panose="02000506030000020004" pitchFamily="50" charset="0"/>
                </a:rPr>
                <a:t>www.tax.ny.gov </a:t>
              </a:r>
              <a:r>
                <a:rPr lang="en-US" sz="2000" dirty="0">
                  <a:latin typeface="Proxima Nova Rg" panose="02000506030000020004" pitchFamily="50" charset="0"/>
                </a:rPr>
                <a:t>(search: </a:t>
              </a:r>
              <a:r>
                <a:rPr lang="en-US" sz="2000" b="1" i="1" dirty="0">
                  <a:solidFill>
                    <a:srgbClr val="0B5D66"/>
                  </a:solidFill>
                  <a:latin typeface="Proxima Nova Rg" panose="02000506030000020004" pitchFamily="50" charset="0"/>
                </a:rPr>
                <a:t>inflation</a:t>
              </a:r>
              <a:r>
                <a:rPr lang="en-US" sz="2000" dirty="0">
                  <a:latin typeface="Proxima Nova Rg" panose="02000506030000020004" pitchFamily="50" charset="0"/>
                </a:rPr>
                <a:t>)  </a:t>
              </a:r>
            </a:p>
          </p:txBody>
        </p:sp>
        <p:pic>
          <p:nvPicPr>
            <p:cNvPr id="13" name="Graphic 12">
              <a:extLst>
                <a:ext uri="{FF2B5EF4-FFF2-40B4-BE49-F238E27FC236}">
                  <a16:creationId xmlns:a16="http://schemas.microsoft.com/office/drawing/2014/main" id="{FCD105FC-12CB-464C-AC00-C08D1B651A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881" y="5519727"/>
              <a:ext cx="629615" cy="629615"/>
            </a:xfrm>
            <a:prstGeom prst="rect">
              <a:avLst/>
            </a:prstGeom>
          </p:spPr>
        </p:pic>
      </p:grpSp>
    </p:spTree>
    <p:extLst>
      <p:ext uri="{BB962C8B-B14F-4D97-AF65-F5344CB8AC3E}">
        <p14:creationId xmlns:p14="http://schemas.microsoft.com/office/powerpoint/2010/main" val="1918119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9D5D6-56D5-5F4A-5128-097E09661BAC}"/>
            </a:ext>
          </a:extLst>
        </p:cNvPr>
        <p:cNvGrpSpPr/>
        <p:nvPr/>
      </p:nvGrpSpPr>
      <p:grpSpPr>
        <a:xfrm>
          <a:off x="0" y="0"/>
          <a:ext cx="0" cy="0"/>
          <a:chOff x="0" y="0"/>
          <a:chExt cx="0" cy="0"/>
        </a:xfrm>
      </p:grpSpPr>
      <p:pic>
        <p:nvPicPr>
          <p:cNvPr id="2" name="Picture 1" descr="A picture containing sky, outdoor, person, grass&#10;&#10;AI-generated content may be incorrect.">
            <a:extLst>
              <a:ext uri="{FF2B5EF4-FFF2-40B4-BE49-F238E27FC236}">
                <a16:creationId xmlns:a16="http://schemas.microsoft.com/office/drawing/2014/main" id="{28DDF755-0071-0DCC-4193-B83F156D7CF3}"/>
              </a:ext>
            </a:extLst>
          </p:cNvPr>
          <p:cNvPicPr>
            <a:picLocks noChangeAspect="1"/>
          </p:cNvPicPr>
          <p:nvPr/>
        </p:nvPicPr>
        <p:blipFill>
          <a:blip r:embed="rId2" cstate="screen">
            <a:extLst>
              <a:ext uri="{28A0092B-C50C-407E-A947-70E740481C1C}">
                <a14:useLocalDpi xmlns:a14="http://schemas.microsoft.com/office/drawing/2010/main"/>
              </a:ext>
            </a:extLst>
          </a:blip>
          <a:srcRect t="15663"/>
          <a:stretch/>
        </p:blipFill>
        <p:spPr>
          <a:xfrm>
            <a:off x="0" y="-2"/>
            <a:ext cx="12192000" cy="6858001"/>
          </a:xfrm>
          <a:prstGeom prst="rect">
            <a:avLst/>
          </a:prstGeom>
        </p:spPr>
      </p:pic>
      <p:grpSp>
        <p:nvGrpSpPr>
          <p:cNvPr id="18" name="Group 17">
            <a:extLst>
              <a:ext uri="{FF2B5EF4-FFF2-40B4-BE49-F238E27FC236}">
                <a16:creationId xmlns:a16="http://schemas.microsoft.com/office/drawing/2014/main" id="{DB1B17E7-7A56-F52E-317B-11E07C04AADD}"/>
              </a:ext>
            </a:extLst>
          </p:cNvPr>
          <p:cNvGrpSpPr/>
          <p:nvPr/>
        </p:nvGrpSpPr>
        <p:grpSpPr>
          <a:xfrm>
            <a:off x="0" y="4372584"/>
            <a:ext cx="12192000" cy="883658"/>
            <a:chOff x="0" y="3429000"/>
            <a:chExt cx="12192000" cy="883658"/>
          </a:xfrm>
        </p:grpSpPr>
        <p:sp>
          <p:nvSpPr>
            <p:cNvPr id="19" name="Rectangle 18">
              <a:extLst>
                <a:ext uri="{FF2B5EF4-FFF2-40B4-BE49-F238E27FC236}">
                  <a16:creationId xmlns:a16="http://schemas.microsoft.com/office/drawing/2014/main" id="{C2529364-A1B5-E568-76FF-3E9EEA7E8A74}"/>
                </a:ext>
              </a:extLst>
            </p:cNvPr>
            <p:cNvSpPr/>
            <p:nvPr/>
          </p:nvSpPr>
          <p:spPr>
            <a:xfrm>
              <a:off x="0" y="3429000"/>
              <a:ext cx="12191980" cy="883658"/>
            </a:xfrm>
            <a:prstGeom prst="rect">
              <a:avLst/>
            </a:prstGeom>
            <a:solidFill>
              <a:srgbClr val="FFFFFF">
                <a:alpha val="9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roxima Nova Rg" panose="02000506030000020004" pitchFamily="50" charset="0"/>
              </a:endParaRPr>
            </a:p>
          </p:txBody>
        </p:sp>
        <p:cxnSp>
          <p:nvCxnSpPr>
            <p:cNvPr id="20" name="Straight Connector 19">
              <a:extLst>
                <a:ext uri="{FF2B5EF4-FFF2-40B4-BE49-F238E27FC236}">
                  <a16:creationId xmlns:a16="http://schemas.microsoft.com/office/drawing/2014/main" id="{7009C31D-1021-1037-8916-619A5039B3D9}"/>
                </a:ext>
              </a:extLst>
            </p:cNvPr>
            <p:cNvCxnSpPr>
              <a:cxnSpLocks/>
            </p:cNvCxnSpPr>
            <p:nvPr/>
          </p:nvCxnSpPr>
          <p:spPr>
            <a:xfrm>
              <a:off x="0" y="430215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3E4522EB-83A1-C90F-9A2C-4C5785CA06AC}"/>
                </a:ext>
              </a:extLst>
            </p:cNvPr>
            <p:cNvSpPr txBox="1">
              <a:spLocks/>
            </p:cNvSpPr>
            <p:nvPr/>
          </p:nvSpPr>
          <p:spPr>
            <a:xfrm>
              <a:off x="0" y="3530195"/>
              <a:ext cx="12192000" cy="77334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100" b="1" dirty="0">
                  <a:solidFill>
                    <a:srgbClr val="0B5D66"/>
                  </a:solidFill>
                  <a:latin typeface="Proxima Nova Rg" panose="02000506030000020004" pitchFamily="50" charset="0"/>
                </a:rPr>
                <a:t>School Tax Relief (STAR) Program</a:t>
              </a:r>
            </a:p>
          </p:txBody>
        </p:sp>
        <p:cxnSp>
          <p:nvCxnSpPr>
            <p:cNvPr id="22" name="Straight Connector 21">
              <a:extLst>
                <a:ext uri="{FF2B5EF4-FFF2-40B4-BE49-F238E27FC236}">
                  <a16:creationId xmlns:a16="http://schemas.microsoft.com/office/drawing/2014/main" id="{82D551D6-FA16-B520-3464-2A40431B2168}"/>
                </a:ext>
              </a:extLst>
            </p:cNvPr>
            <p:cNvCxnSpPr>
              <a:cxnSpLocks/>
            </p:cNvCxnSpPr>
            <p:nvPr/>
          </p:nvCxnSpPr>
          <p:spPr>
            <a:xfrm>
              <a:off x="0" y="3438011"/>
              <a:ext cx="12191980" cy="0"/>
            </a:xfrm>
            <a:prstGeom prst="line">
              <a:avLst/>
            </a:prstGeom>
            <a:ln w="57150">
              <a:solidFill>
                <a:srgbClr val="E5EDE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7997934"/>
      </p:ext>
    </p:extLst>
  </p:cSld>
  <p:clrMapOvr>
    <a:masterClrMapping/>
  </p:clrMapOvr>
</p:sld>
</file>

<file path=ppt/theme/theme1.xml><?xml version="1.0" encoding="utf-8"?>
<a:theme xmlns:a="http://schemas.openxmlformats.org/drawingml/2006/main" name="Cover Slid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ody Slides Backgroun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End Card Slid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22034</TotalTime>
  <Words>6646</Words>
  <Application>Microsoft Office PowerPoint</Application>
  <PresentationFormat>Widescreen</PresentationFormat>
  <Paragraphs>660</Paragraphs>
  <Slides>77</Slides>
  <Notes>63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77</vt:i4>
      </vt:variant>
    </vt:vector>
  </HeadingPairs>
  <TitlesOfParts>
    <vt:vector size="86" baseType="lpstr">
      <vt:lpstr>Wingdings</vt:lpstr>
      <vt:lpstr>Oswald</vt:lpstr>
      <vt:lpstr>Arial</vt:lpstr>
      <vt:lpstr>Proxima Nova Rg</vt:lpstr>
      <vt:lpstr>Sabon Next LT</vt:lpstr>
      <vt:lpstr>Aptos</vt:lpstr>
      <vt:lpstr>Cover Slide</vt:lpstr>
      <vt:lpstr>Body Slides Background</vt:lpstr>
      <vt:lpstr>End Card Slide</vt:lpstr>
      <vt:lpstr>PowerPoint Presentation</vt:lpstr>
      <vt:lpstr>Our Mission</vt:lpstr>
      <vt:lpstr>Compliance Continuum</vt:lpstr>
      <vt:lpstr>Department Focus</vt:lpstr>
      <vt:lpstr>Online Services Changes</vt:lpstr>
      <vt:lpstr>PowerPoint Presentation</vt:lpstr>
      <vt:lpstr>Inflation Refund Checks </vt:lpstr>
      <vt:lpstr>Inflation Refund Checks </vt:lpstr>
      <vt:lpstr>PowerPoint Presentation</vt:lpstr>
      <vt:lpstr>Homeowner Benefit Portal</vt:lpstr>
      <vt:lpstr>Star Simplification </vt:lpstr>
      <vt:lpstr>STAR Resources</vt:lpstr>
      <vt:lpstr>PowerPoint Presentation</vt:lpstr>
      <vt:lpstr>Volunteer Resource Center </vt:lpstr>
      <vt:lpstr>Volunteer Resource Center</vt:lpstr>
      <vt:lpstr>Volunteer Packets and Forms </vt:lpstr>
      <vt:lpstr>2025 Volunteer Packet </vt:lpstr>
      <vt:lpstr>2025 Volunteer Packet </vt:lpstr>
      <vt:lpstr>NYS Income Tax Worksheet: Form TP-301</vt:lpstr>
      <vt:lpstr>Tax Professional Hotline</vt:lpstr>
      <vt:lpstr>Tax Due Date</vt:lpstr>
      <vt:lpstr>PowerPoint Presentation</vt:lpstr>
      <vt:lpstr>E-file Mandate </vt:lpstr>
      <vt:lpstr>VITA/TCE  Tax Preparer Code</vt:lpstr>
      <vt:lpstr>Driver License Information</vt:lpstr>
      <vt:lpstr>Amended Returns and Attachments </vt:lpstr>
      <vt:lpstr>New York State and Local Sales Tax</vt:lpstr>
      <vt:lpstr>Print All Worksheets</vt:lpstr>
      <vt:lpstr>PowerPoint Presentation</vt:lpstr>
      <vt:lpstr>Federal Legislation H.R. 1 (Public Law 119-21)                                          </vt:lpstr>
      <vt:lpstr>PowerPoint Presentation</vt:lpstr>
      <vt:lpstr>Servicemembers Relief Act (Public Law 117-333) </vt:lpstr>
      <vt:lpstr>Personal Income Tax Rates </vt:lpstr>
      <vt:lpstr>Metropolitan Commuter Transportation Mobility Tax Calculation </vt:lpstr>
      <vt:lpstr>Self-employed Individuals Subject to the MCTMT (Article 23) </vt:lpstr>
      <vt:lpstr>PowerPoint Presentation</vt:lpstr>
      <vt:lpstr>Empire State Child Tax Credit (Article 22)                                          </vt:lpstr>
      <vt:lpstr>Empire State Child Tax Credit (Article 22)                                          </vt:lpstr>
      <vt:lpstr>Empire State Child Tax Credit (Article 22)                                          </vt:lpstr>
      <vt:lpstr>Real Property Tax Credit (Article 22)</vt:lpstr>
      <vt:lpstr> New York City Income Tax Elimination Credit (Article 30)</vt:lpstr>
      <vt:lpstr> New York City Income Tax Elimination Credit (Article 30)</vt:lpstr>
      <vt:lpstr>Central Business District Toll Credit (Article 22) </vt:lpstr>
      <vt:lpstr> Geothermal Energy System Credit (Article 22)                                          </vt:lpstr>
      <vt:lpstr>Green Energy Credits (Articles 22, 9-A, and 9)</vt:lpstr>
      <vt:lpstr>PowerPoint Presentation</vt:lpstr>
      <vt:lpstr>Pension and Annuity Income </vt:lpstr>
      <vt:lpstr>Pension and Annuity Income Exclusion</vt:lpstr>
      <vt:lpstr>Pension and Annuity Income Exclusion</vt:lpstr>
      <vt:lpstr>Supplemental Retirement Plans for Public Employees</vt:lpstr>
      <vt:lpstr>Pension and Annuity Income Example 1 </vt:lpstr>
      <vt:lpstr>Pension and Annuity Income Example 2 </vt:lpstr>
      <vt:lpstr>Pension and Annuity Income Example 3 </vt:lpstr>
      <vt:lpstr>Pension and Annuity Income Example 4 </vt:lpstr>
      <vt:lpstr>Resources for Seniors and Retired Persons </vt:lpstr>
      <vt:lpstr>PowerPoint Presentation</vt:lpstr>
      <vt:lpstr>New York City or Yonkers Residents </vt:lpstr>
      <vt:lpstr>Nonresident and Part-Year Resident Income Allocation </vt:lpstr>
      <vt:lpstr>New York Resident Credit </vt:lpstr>
      <vt:lpstr>Wage and Withholding Transcripts</vt:lpstr>
      <vt:lpstr>PowerPoint Presentation</vt:lpstr>
      <vt:lpstr>Tax Department Website</vt:lpstr>
      <vt:lpstr>Contact Us</vt:lpstr>
      <vt:lpstr>Language Assistance </vt:lpstr>
      <vt:lpstr>Individual Online Services Account </vt:lpstr>
      <vt:lpstr>Requests for Additional Information</vt:lpstr>
      <vt:lpstr>Protest Rights </vt:lpstr>
      <vt:lpstr>Installment Payment Agreements </vt:lpstr>
      <vt:lpstr>Voluntary Disclosure and Compliance Program</vt:lpstr>
      <vt:lpstr>Protect Personal Information </vt:lpstr>
      <vt:lpstr>Protect Personal Information</vt:lpstr>
      <vt:lpstr>Report Fraud or Identity Theft </vt:lpstr>
      <vt:lpstr>Taxpayer Rights Advocate</vt:lpstr>
      <vt:lpstr>Get Help From the Advocate</vt:lpstr>
      <vt:lpstr>Subscription Services</vt:lpstr>
      <vt:lpstr>Subscription Services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Therkildsen, Amber (TAX)</dc:creator>
  <cp:lastModifiedBy>Carlson, Sara B (TAX)</cp:lastModifiedBy>
  <cp:revision>169</cp:revision>
  <dcterms:created xsi:type="dcterms:W3CDTF">2025-09-24T13:54:43Z</dcterms:created>
  <dcterms:modified xsi:type="dcterms:W3CDTF">2026-01-07T20:46:12Z</dcterms:modified>
</cp:coreProperties>
</file>