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44"/>
  </p:notesMasterIdLst>
  <p:handoutMasterIdLst>
    <p:handoutMasterId r:id="rId45"/>
  </p:handoutMasterIdLst>
  <p:sldIdLst>
    <p:sldId id="529" r:id="rId5"/>
    <p:sldId id="734" r:id="rId6"/>
    <p:sldId id="1144" r:id="rId7"/>
    <p:sldId id="531" r:id="rId8"/>
    <p:sldId id="567" r:id="rId9"/>
    <p:sldId id="1155" r:id="rId10"/>
    <p:sldId id="565" r:id="rId11"/>
    <p:sldId id="552" r:id="rId12"/>
    <p:sldId id="553" r:id="rId13"/>
    <p:sldId id="1101" r:id="rId14"/>
    <p:sldId id="1102" r:id="rId15"/>
    <p:sldId id="1150" r:id="rId16"/>
    <p:sldId id="818" r:id="rId17"/>
    <p:sldId id="1157" r:id="rId18"/>
    <p:sldId id="1158" r:id="rId19"/>
    <p:sldId id="1111" r:id="rId20"/>
    <p:sldId id="1112" r:id="rId21"/>
    <p:sldId id="1159" r:id="rId22"/>
    <p:sldId id="1113" r:id="rId23"/>
    <p:sldId id="1114" r:id="rId24"/>
    <p:sldId id="1115" r:id="rId25"/>
    <p:sldId id="1163" r:id="rId26"/>
    <p:sldId id="1160" r:id="rId27"/>
    <p:sldId id="1161" r:id="rId28"/>
    <p:sldId id="1162" r:id="rId29"/>
    <p:sldId id="1103" r:id="rId30"/>
    <p:sldId id="1110" r:id="rId31"/>
    <p:sldId id="1164" r:id="rId32"/>
    <p:sldId id="1133" r:id="rId33"/>
    <p:sldId id="1104" r:id="rId34"/>
    <p:sldId id="1135" r:id="rId35"/>
    <p:sldId id="1165" r:id="rId36"/>
    <p:sldId id="1138" r:id="rId37"/>
    <p:sldId id="1105" r:id="rId38"/>
    <p:sldId id="1124" r:id="rId39"/>
    <p:sldId id="1125" r:id="rId40"/>
    <p:sldId id="1140" r:id="rId41"/>
    <p:sldId id="1108" r:id="rId42"/>
    <p:sldId id="561" r:id="rId43"/>
  </p:sldIdLst>
  <p:sldSz cx="9144000" cy="5143500" type="screen16x9"/>
  <p:notesSz cx="7010400" cy="9296400"/>
  <p:defaultTextStyle>
    <a:defPPr>
      <a:defRPr lang="en-US"/>
    </a:defPPr>
    <a:lvl1pPr marL="0" algn="l" defTabSz="879176" rtl="0" eaLnBrk="1" latinLnBrk="0" hangingPunct="1">
      <a:defRPr sz="1700" kern="1200">
        <a:solidFill>
          <a:schemeClr val="tx1"/>
        </a:solidFill>
        <a:latin typeface="+mn-lt"/>
        <a:ea typeface="+mn-ea"/>
        <a:cs typeface="+mn-cs"/>
      </a:defRPr>
    </a:lvl1pPr>
    <a:lvl2pPr marL="439588" algn="l" defTabSz="879176" rtl="0" eaLnBrk="1" latinLnBrk="0" hangingPunct="1">
      <a:defRPr sz="1700" kern="1200">
        <a:solidFill>
          <a:schemeClr val="tx1"/>
        </a:solidFill>
        <a:latin typeface="+mn-lt"/>
        <a:ea typeface="+mn-ea"/>
        <a:cs typeface="+mn-cs"/>
      </a:defRPr>
    </a:lvl2pPr>
    <a:lvl3pPr marL="879176" algn="l" defTabSz="879176" rtl="0" eaLnBrk="1" latinLnBrk="0" hangingPunct="1">
      <a:defRPr sz="1700" kern="1200">
        <a:solidFill>
          <a:schemeClr val="tx1"/>
        </a:solidFill>
        <a:latin typeface="+mn-lt"/>
        <a:ea typeface="+mn-ea"/>
        <a:cs typeface="+mn-cs"/>
      </a:defRPr>
    </a:lvl3pPr>
    <a:lvl4pPr marL="1318764" algn="l" defTabSz="879176" rtl="0" eaLnBrk="1" latinLnBrk="0" hangingPunct="1">
      <a:defRPr sz="1700" kern="1200">
        <a:solidFill>
          <a:schemeClr val="tx1"/>
        </a:solidFill>
        <a:latin typeface="+mn-lt"/>
        <a:ea typeface="+mn-ea"/>
        <a:cs typeface="+mn-cs"/>
      </a:defRPr>
    </a:lvl4pPr>
    <a:lvl5pPr marL="1758351" algn="l" defTabSz="879176" rtl="0" eaLnBrk="1" latinLnBrk="0" hangingPunct="1">
      <a:defRPr sz="1700" kern="1200">
        <a:solidFill>
          <a:schemeClr val="tx1"/>
        </a:solidFill>
        <a:latin typeface="+mn-lt"/>
        <a:ea typeface="+mn-ea"/>
        <a:cs typeface="+mn-cs"/>
      </a:defRPr>
    </a:lvl5pPr>
    <a:lvl6pPr marL="2197939" algn="l" defTabSz="879176" rtl="0" eaLnBrk="1" latinLnBrk="0" hangingPunct="1">
      <a:defRPr sz="1700" kern="1200">
        <a:solidFill>
          <a:schemeClr val="tx1"/>
        </a:solidFill>
        <a:latin typeface="+mn-lt"/>
        <a:ea typeface="+mn-ea"/>
        <a:cs typeface="+mn-cs"/>
      </a:defRPr>
    </a:lvl6pPr>
    <a:lvl7pPr marL="2637527" algn="l" defTabSz="879176" rtl="0" eaLnBrk="1" latinLnBrk="0" hangingPunct="1">
      <a:defRPr sz="1700" kern="1200">
        <a:solidFill>
          <a:schemeClr val="tx1"/>
        </a:solidFill>
        <a:latin typeface="+mn-lt"/>
        <a:ea typeface="+mn-ea"/>
        <a:cs typeface="+mn-cs"/>
      </a:defRPr>
    </a:lvl7pPr>
    <a:lvl8pPr marL="3077115" algn="l" defTabSz="879176" rtl="0" eaLnBrk="1" latinLnBrk="0" hangingPunct="1">
      <a:defRPr sz="1700" kern="1200">
        <a:solidFill>
          <a:schemeClr val="tx1"/>
        </a:solidFill>
        <a:latin typeface="+mn-lt"/>
        <a:ea typeface="+mn-ea"/>
        <a:cs typeface="+mn-cs"/>
      </a:defRPr>
    </a:lvl8pPr>
    <a:lvl9pPr marL="3516703" algn="l" defTabSz="879176" rtl="0" eaLnBrk="1" latinLnBrk="0" hangingPunct="1">
      <a:defRPr sz="17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 uri="{2D200454-40CA-4A62-9FC3-DE9A4176ACB9}">
      <p15:notesGuideLst xmlns:p15="http://schemas.microsoft.com/office/powerpoint/2012/main">
        <p15:guide id="1" orient="horz" pos="2928" userDrawn="1">
          <p15:clr>
            <a:srgbClr val="A4A3A4"/>
          </p15:clr>
        </p15:guide>
        <p15:guide id="2" pos="2207" userDrawn="1">
          <p15:clr>
            <a:srgbClr val="A4A3A4"/>
          </p15:clr>
        </p15:guide>
      </p15:notes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48BE5213-E9FC-78B7-E453-02090680617A}" name="Decesare, Anne (TAX)" initials="DA(" userId="S::Anne.DeCesare@tax.ny.gov::aa646f00-5950-48a6-99ec-3f380963309f" providerId="AD"/>
  <p188:author id="{889B9CA7-8188-4DFD-57EE-66FD4A175E31}" name="Smith, Robert W (TAX)" initials="SRW(" userId="S::Robert.Smith@tax.ny.gov::b5fb407f-ee73-41ff-bc76-9abbfe08d36e" providerId="AD"/>
  <p188:author id="{59328AAF-CE53-1B05-8DAC-6D2E7347E0BE}" name="Carlson, Sara B (TAX)" initials="CSB(" userId="S::Sara.Carlson@tax.ny.gov::ecc76fbd-2567-4a4f-a59c-9292e14ca529" providerId="AD"/>
  <p188:author id="{30CA85C4-5201-1133-0758-194231BF2C7D}" name="Conn, Gary D (TAX)" initials="CGD(" userId="S::Gary.Conn@tax.ny.gov::aa295bca-edf9-46c1-91c9-3fb26d64b020"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7681"/>
    <a:srgbClr val="FFD100"/>
    <a:srgbClr val="003B40"/>
    <a:srgbClr val="CCFFFF"/>
    <a:srgbClr val="99FFCC"/>
    <a:srgbClr val="CCE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0796" autoAdjust="0"/>
    <p:restoredTop sz="74749" autoAdjust="0"/>
  </p:normalViewPr>
  <p:slideViewPr>
    <p:cSldViewPr>
      <p:cViewPr varScale="1">
        <p:scale>
          <a:sx n="80" d="100"/>
          <a:sy n="80" d="100"/>
        </p:scale>
        <p:origin x="869" y="67"/>
      </p:cViewPr>
      <p:guideLst>
        <p:guide orient="horz" pos="1620"/>
        <p:guide pos="2880"/>
      </p:guideLst>
    </p:cSldViewPr>
  </p:slideViewPr>
  <p:notesTextViewPr>
    <p:cViewPr>
      <p:scale>
        <a:sx n="125" d="100"/>
        <a:sy n="125" d="100"/>
      </p:scale>
      <p:origin x="0" y="0"/>
    </p:cViewPr>
  </p:notesTextViewPr>
  <p:sorterViewPr>
    <p:cViewPr>
      <p:scale>
        <a:sx n="100" d="100"/>
        <a:sy n="100" d="100"/>
      </p:scale>
      <p:origin x="0" y="-13446"/>
    </p:cViewPr>
  </p:sorterViewPr>
  <p:notesViewPr>
    <p:cSldViewPr>
      <p:cViewPr varScale="1">
        <p:scale>
          <a:sx n="55" d="100"/>
          <a:sy n="55" d="100"/>
        </p:scale>
        <p:origin x="-2856" y="-90"/>
      </p:cViewPr>
      <p:guideLst>
        <p:guide orient="horz" pos="2928"/>
        <p:guide pos="2207"/>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viewProps" Target="viewProps.xml"/><Relationship Id="rId50" Type="http://schemas.microsoft.com/office/2018/10/relationships/authors" Target="author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handoutMaster" Target="handoutMasters/handout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theme" Target="theme/theme1.xml"/><Relationship Id="rId8" Type="http://schemas.openxmlformats.org/officeDocument/2006/relationships/slide" Target="slides/slide4.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970338" y="0"/>
            <a:ext cx="3038475" cy="466725"/>
          </a:xfrm>
          <a:prstGeom prst="rect">
            <a:avLst/>
          </a:prstGeom>
        </p:spPr>
        <p:txBody>
          <a:bodyPr vert="horz" lIns="91440" tIns="45720" rIns="91440" bIns="45720" rtlCol="0"/>
          <a:lstStyle>
            <a:lvl1pPr algn="r">
              <a:defRPr sz="1200"/>
            </a:lvl1pPr>
          </a:lstStyle>
          <a:p>
            <a:fld id="{2C08EC6F-6B94-44CE-9E6D-E9702C825618}" type="datetimeFigureOut">
              <a:rPr lang="en-US" smtClean="0"/>
              <a:t>1/21/2025</a:t>
            </a:fld>
            <a:endParaRPr lang="en-US" dirty="0"/>
          </a:p>
        </p:txBody>
      </p:sp>
      <p:sp>
        <p:nvSpPr>
          <p:cNvPr id="4" name="Footer Placeholder 3"/>
          <p:cNvSpPr>
            <a:spLocks noGrp="1"/>
          </p:cNvSpPr>
          <p:nvPr>
            <p:ph type="ftr" sz="quarter" idx="2"/>
          </p:nvPr>
        </p:nvSpPr>
        <p:spPr>
          <a:xfrm>
            <a:off x="0" y="8829675"/>
            <a:ext cx="3038475" cy="466725"/>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0338" y="8829675"/>
            <a:ext cx="3038475" cy="466725"/>
          </a:xfrm>
          <a:prstGeom prst="rect">
            <a:avLst/>
          </a:prstGeom>
        </p:spPr>
        <p:txBody>
          <a:bodyPr vert="horz" lIns="91440" tIns="45720" rIns="91440" bIns="45720" rtlCol="0" anchor="b"/>
          <a:lstStyle>
            <a:lvl1pPr algn="r">
              <a:defRPr sz="1200"/>
            </a:lvl1pPr>
          </a:lstStyle>
          <a:p>
            <a:fld id="{195D33FF-1456-4D94-B8BD-379A86A3C5EC}" type="slidenum">
              <a:rPr lang="en-US" smtClean="0"/>
              <a:t>‹#›</a:t>
            </a:fld>
            <a:endParaRPr lang="en-US" dirty="0"/>
          </a:p>
        </p:txBody>
      </p:sp>
    </p:spTree>
    <p:extLst>
      <p:ext uri="{BB962C8B-B14F-4D97-AF65-F5344CB8AC3E}">
        <p14:creationId xmlns:p14="http://schemas.microsoft.com/office/powerpoint/2010/main" val="412850614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37840" cy="464820"/>
          </a:xfrm>
          <a:prstGeom prst="rect">
            <a:avLst/>
          </a:prstGeom>
        </p:spPr>
        <p:txBody>
          <a:bodyPr vert="horz" lIns="93167" tIns="46584" rIns="93167" bIns="46584" rtlCol="0"/>
          <a:lstStyle>
            <a:lvl1pPr algn="l">
              <a:defRPr sz="1200"/>
            </a:lvl1pPr>
          </a:lstStyle>
          <a:p>
            <a:endParaRPr lang="en-US" dirty="0"/>
          </a:p>
        </p:txBody>
      </p:sp>
      <p:sp>
        <p:nvSpPr>
          <p:cNvPr id="3" name="Date Placeholder 2"/>
          <p:cNvSpPr>
            <a:spLocks noGrp="1"/>
          </p:cNvSpPr>
          <p:nvPr>
            <p:ph type="dt" idx="1"/>
          </p:nvPr>
        </p:nvSpPr>
        <p:spPr>
          <a:xfrm>
            <a:off x="3970940" y="0"/>
            <a:ext cx="3037840" cy="464820"/>
          </a:xfrm>
          <a:prstGeom prst="rect">
            <a:avLst/>
          </a:prstGeom>
        </p:spPr>
        <p:txBody>
          <a:bodyPr vert="horz" lIns="93167" tIns="46584" rIns="93167" bIns="46584" rtlCol="0"/>
          <a:lstStyle>
            <a:lvl1pPr algn="r">
              <a:defRPr sz="1200"/>
            </a:lvl1pPr>
          </a:lstStyle>
          <a:p>
            <a:fld id="{A317B1FC-24D6-4047-B0A0-92D2B9952380}" type="datetimeFigureOut">
              <a:rPr lang="en-US" smtClean="0"/>
              <a:pPr/>
              <a:t>1/21/2025</a:t>
            </a:fld>
            <a:endParaRPr lang="en-US" dirty="0"/>
          </a:p>
        </p:txBody>
      </p:sp>
      <p:sp>
        <p:nvSpPr>
          <p:cNvPr id="4" name="Slide Image Placeholder 3"/>
          <p:cNvSpPr>
            <a:spLocks noGrp="1" noRot="1" noChangeAspect="1"/>
          </p:cNvSpPr>
          <p:nvPr>
            <p:ph type="sldImg" idx="2"/>
          </p:nvPr>
        </p:nvSpPr>
        <p:spPr>
          <a:xfrm>
            <a:off x="406400" y="696913"/>
            <a:ext cx="6197600" cy="3486150"/>
          </a:xfrm>
          <a:prstGeom prst="rect">
            <a:avLst/>
          </a:prstGeom>
          <a:noFill/>
          <a:ln w="12700">
            <a:solidFill>
              <a:prstClr val="black"/>
            </a:solidFill>
          </a:ln>
        </p:spPr>
        <p:txBody>
          <a:bodyPr vert="horz" lIns="93167" tIns="46584" rIns="93167" bIns="46584" rtlCol="0" anchor="ctr"/>
          <a:lstStyle/>
          <a:p>
            <a:endParaRPr lang="en-US" dirty="0"/>
          </a:p>
        </p:txBody>
      </p:sp>
      <p:sp>
        <p:nvSpPr>
          <p:cNvPr id="5" name="Notes Placeholder 4"/>
          <p:cNvSpPr>
            <a:spLocks noGrp="1"/>
          </p:cNvSpPr>
          <p:nvPr>
            <p:ph type="body" sz="quarter" idx="3"/>
          </p:nvPr>
        </p:nvSpPr>
        <p:spPr>
          <a:xfrm>
            <a:off x="701041" y="4415790"/>
            <a:ext cx="5608320" cy="4183380"/>
          </a:xfrm>
          <a:prstGeom prst="rect">
            <a:avLst/>
          </a:prstGeom>
        </p:spPr>
        <p:txBody>
          <a:bodyPr vert="horz" lIns="93167" tIns="46584" rIns="93167" bIns="46584"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1" y="8829967"/>
            <a:ext cx="3037840" cy="464820"/>
          </a:xfrm>
          <a:prstGeom prst="rect">
            <a:avLst/>
          </a:prstGeom>
        </p:spPr>
        <p:txBody>
          <a:bodyPr vert="horz" lIns="93167" tIns="46584" rIns="93167" bIns="46584"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40" y="8829967"/>
            <a:ext cx="3037840" cy="464820"/>
          </a:xfrm>
          <a:prstGeom prst="rect">
            <a:avLst/>
          </a:prstGeom>
        </p:spPr>
        <p:txBody>
          <a:bodyPr vert="horz" lIns="93167" tIns="46584" rIns="93167" bIns="46584" rtlCol="0" anchor="b"/>
          <a:lstStyle>
            <a:lvl1pPr algn="r">
              <a:defRPr sz="1200"/>
            </a:lvl1pPr>
          </a:lstStyle>
          <a:p>
            <a:fld id="{91A0B44D-A91D-47A7-878F-B25D0A2D7B65}" type="slidenum">
              <a:rPr lang="en-US" smtClean="0"/>
              <a:pPr/>
              <a:t>‹#›</a:t>
            </a:fld>
            <a:endParaRPr lang="en-US" dirty="0"/>
          </a:p>
        </p:txBody>
      </p:sp>
    </p:spTree>
    <p:extLst>
      <p:ext uri="{BB962C8B-B14F-4D97-AF65-F5344CB8AC3E}">
        <p14:creationId xmlns:p14="http://schemas.microsoft.com/office/powerpoint/2010/main" val="2980903349"/>
      </p:ext>
    </p:extLst>
  </p:cSld>
  <p:clrMap bg1="lt1" tx1="dk1" bg2="lt2" tx2="dk2" accent1="accent1" accent2="accent2" accent3="accent3" accent4="accent4" accent5="accent5" accent6="accent6" hlink="hlink" folHlink="folHlink"/>
  <p:notesStyle>
    <a:lvl1pPr marL="0" algn="l" defTabSz="879176" rtl="0" eaLnBrk="1" latinLnBrk="0" hangingPunct="1">
      <a:defRPr sz="1100" kern="1200">
        <a:solidFill>
          <a:schemeClr val="tx1"/>
        </a:solidFill>
        <a:latin typeface="+mn-lt"/>
        <a:ea typeface="+mn-ea"/>
        <a:cs typeface="+mn-cs"/>
      </a:defRPr>
    </a:lvl1pPr>
    <a:lvl2pPr marL="439588" algn="l" defTabSz="879176" rtl="0" eaLnBrk="1" latinLnBrk="0" hangingPunct="1">
      <a:defRPr sz="1100" kern="1200">
        <a:solidFill>
          <a:schemeClr val="tx1"/>
        </a:solidFill>
        <a:latin typeface="+mn-lt"/>
        <a:ea typeface="+mn-ea"/>
        <a:cs typeface="+mn-cs"/>
      </a:defRPr>
    </a:lvl2pPr>
    <a:lvl3pPr marL="879176" algn="l" defTabSz="879176" rtl="0" eaLnBrk="1" latinLnBrk="0" hangingPunct="1">
      <a:defRPr sz="1100" kern="1200">
        <a:solidFill>
          <a:schemeClr val="tx1"/>
        </a:solidFill>
        <a:latin typeface="+mn-lt"/>
        <a:ea typeface="+mn-ea"/>
        <a:cs typeface="+mn-cs"/>
      </a:defRPr>
    </a:lvl3pPr>
    <a:lvl4pPr marL="1318764" algn="l" defTabSz="879176" rtl="0" eaLnBrk="1" latinLnBrk="0" hangingPunct="1">
      <a:defRPr sz="1100" kern="1200">
        <a:solidFill>
          <a:schemeClr val="tx1"/>
        </a:solidFill>
        <a:latin typeface="+mn-lt"/>
        <a:ea typeface="+mn-ea"/>
        <a:cs typeface="+mn-cs"/>
      </a:defRPr>
    </a:lvl4pPr>
    <a:lvl5pPr marL="1758351" algn="l" defTabSz="879176" rtl="0" eaLnBrk="1" latinLnBrk="0" hangingPunct="1">
      <a:defRPr sz="1100" kern="1200">
        <a:solidFill>
          <a:schemeClr val="tx1"/>
        </a:solidFill>
        <a:latin typeface="+mn-lt"/>
        <a:ea typeface="+mn-ea"/>
        <a:cs typeface="+mn-cs"/>
      </a:defRPr>
    </a:lvl5pPr>
    <a:lvl6pPr marL="2197939" algn="l" defTabSz="879176" rtl="0" eaLnBrk="1" latinLnBrk="0" hangingPunct="1">
      <a:defRPr sz="1100" kern="1200">
        <a:solidFill>
          <a:schemeClr val="tx1"/>
        </a:solidFill>
        <a:latin typeface="+mn-lt"/>
        <a:ea typeface="+mn-ea"/>
        <a:cs typeface="+mn-cs"/>
      </a:defRPr>
    </a:lvl6pPr>
    <a:lvl7pPr marL="2637527" algn="l" defTabSz="879176" rtl="0" eaLnBrk="1" latinLnBrk="0" hangingPunct="1">
      <a:defRPr sz="1100" kern="1200">
        <a:solidFill>
          <a:schemeClr val="tx1"/>
        </a:solidFill>
        <a:latin typeface="+mn-lt"/>
        <a:ea typeface="+mn-ea"/>
        <a:cs typeface="+mn-cs"/>
      </a:defRPr>
    </a:lvl7pPr>
    <a:lvl8pPr marL="3077115" algn="l" defTabSz="879176" rtl="0" eaLnBrk="1" latinLnBrk="0" hangingPunct="1">
      <a:defRPr sz="1100" kern="1200">
        <a:solidFill>
          <a:schemeClr val="tx1"/>
        </a:solidFill>
        <a:latin typeface="+mn-lt"/>
        <a:ea typeface="+mn-ea"/>
        <a:cs typeface="+mn-cs"/>
      </a:defRPr>
    </a:lvl8pPr>
    <a:lvl9pPr marL="3516703" algn="l" defTabSz="879176" rtl="0" eaLnBrk="1" latinLnBrk="0" hangingPunct="1">
      <a:defRPr sz="11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dirty="0"/>
              <a:t>Welcome to the Income Tax Assistance Volunteer Training for Tax Year 2024.  I am (enter name), the (Title) for the (Division) at the New York State Department of Taxation and Finance.  I am pleased to be presenting you this training. I would like to start by letting all of you know how valued you are to our Department.  Your assistance to those taxpayers that need it most, through tax preparation and other financial literacy services, is essential to the communities you serve and to New York State as a whole.  Our goal is to make sure you have the information you need to help others so let’s review our agenda.</a:t>
            </a:r>
          </a:p>
        </p:txBody>
      </p:sp>
      <p:sp>
        <p:nvSpPr>
          <p:cNvPr id="4" name="Slide Number Placeholder 3"/>
          <p:cNvSpPr>
            <a:spLocks noGrp="1"/>
          </p:cNvSpPr>
          <p:nvPr>
            <p:ph type="sldNum" sz="quarter" idx="10"/>
          </p:nvPr>
        </p:nvSpPr>
        <p:spPr/>
        <p:txBody>
          <a:bodyPr/>
          <a:lstStyle/>
          <a:p>
            <a:pPr defTabSz="895880">
              <a:defRPr/>
            </a:pPr>
            <a:fld id="{91A0B44D-A91D-47A7-878F-B25D0A2D7B65}" type="slidenum">
              <a:rPr lang="en-US">
                <a:solidFill>
                  <a:prstClr val="black"/>
                </a:solidFill>
                <a:latin typeface="Calibri"/>
              </a:rPr>
              <a:pPr defTabSz="895880">
                <a:defRPr/>
              </a:pPr>
              <a:t>1</a:t>
            </a:fld>
            <a:endParaRPr lang="en-US" dirty="0">
              <a:solidFill>
                <a:prstClr val="black"/>
              </a:solidFill>
              <a:latin typeface="Calibri"/>
            </a:endParaRPr>
          </a:p>
        </p:txBody>
      </p:sp>
    </p:spTree>
    <p:extLst>
      <p:ext uri="{BB962C8B-B14F-4D97-AF65-F5344CB8AC3E}">
        <p14:creationId xmlns:p14="http://schemas.microsoft.com/office/powerpoint/2010/main" val="416751741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
        <p:cNvGrpSpPr/>
        <p:nvPr/>
      </p:nvGrpSpPr>
      <p:grpSpPr>
        <a:xfrm>
          <a:off x="0" y="0"/>
          <a:ext cx="0" cy="0"/>
          <a:chOff x="0" y="0"/>
          <a:chExt cx="0" cy="0"/>
        </a:xfrm>
      </p:grpSpPr>
      <p:sp>
        <p:nvSpPr>
          <p:cNvPr id="50" name="Google Shape;50;g11484959b13_0_25: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1" name="Google Shape;51;g11484959b13_0_25:notes"/>
          <p:cNvSpPr txBox="1">
            <a:spLocks noGrp="1"/>
          </p:cNvSpPr>
          <p:nvPr>
            <p:ph type="body" idx="1"/>
          </p:nvPr>
        </p:nvSpPr>
        <p:spPr>
          <a:xfrm>
            <a:off x="701040" y="4415790"/>
            <a:ext cx="5608320" cy="4183380"/>
          </a:xfrm>
          <a:prstGeom prst="rect">
            <a:avLst/>
          </a:prstGeom>
        </p:spPr>
        <p:txBody>
          <a:bodyPr spcFirstLastPara="1" wrap="square" lIns="93148" tIns="93148" rIns="93148" bIns="93148" anchor="t" anchorCtr="0">
            <a:noAutofit/>
          </a:bodyPr>
          <a:lstStyle/>
          <a:p>
            <a:r>
              <a:rPr lang="en-US" dirty="0"/>
              <a:t>Some taxpayers incorrectly exclude pension income or take an excessive pension subtraction. </a:t>
            </a:r>
          </a:p>
        </p:txBody>
      </p:sp>
    </p:spTree>
    <p:extLst>
      <p:ext uri="{BB962C8B-B14F-4D97-AF65-F5344CB8AC3E}">
        <p14:creationId xmlns:p14="http://schemas.microsoft.com/office/powerpoint/2010/main" val="335406842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sz="2200" dirty="0"/>
              <a:t>Some taxpayers incorrectly exclude pension income or take an excessive pension subtraction so this is an important area.</a:t>
            </a:r>
          </a:p>
          <a:p>
            <a:r>
              <a:rPr lang="en-US" sz="2200" dirty="0"/>
              <a:t>There are two New York State subtractions for pension income:</a:t>
            </a:r>
          </a:p>
          <a:p>
            <a:endParaRPr lang="en-US" sz="2200" dirty="0"/>
          </a:p>
          <a:p>
            <a:pPr marL="342900" indent="-342900">
              <a:buFont typeface="Arial" panose="020B0604020202020204" pitchFamily="34" charset="0"/>
              <a:buChar char="•"/>
            </a:pPr>
            <a:r>
              <a:rPr lang="en-US" sz="2000" dirty="0"/>
              <a:t>100% of pensions of New York State and local governments and the federal government can be excluded, or </a:t>
            </a:r>
          </a:p>
          <a:p>
            <a:pPr marL="342900" indent="-342900">
              <a:buFont typeface="Arial" panose="020B0604020202020204" pitchFamily="34" charset="0"/>
              <a:buChar char="•"/>
            </a:pPr>
            <a:r>
              <a:rPr lang="en-US" sz="2000" dirty="0"/>
              <a:t>the $20,000 pension and annuity income exclusion.</a:t>
            </a:r>
          </a:p>
          <a:p>
            <a:pPr>
              <a:spcBef>
                <a:spcPts val="800"/>
              </a:spcBef>
            </a:pPr>
            <a:endParaRPr lang="en-US" sz="2200" dirty="0"/>
          </a:p>
          <a:p>
            <a:pPr>
              <a:spcBef>
                <a:spcPts val="800"/>
              </a:spcBef>
            </a:pPr>
            <a:r>
              <a:rPr lang="en-US" sz="2200" dirty="0"/>
              <a:t>Be aware that deferred compensation or supplemental pension income is not fully excludable government pension income.</a:t>
            </a:r>
          </a:p>
          <a:p>
            <a:pPr>
              <a:spcBef>
                <a:spcPts val="800"/>
              </a:spcBef>
            </a:pPr>
            <a:r>
              <a:rPr lang="en-US" sz="2200" dirty="0"/>
              <a:t>A pension or annuity subtraction may only be claimed if pension income was included in total income.  A</a:t>
            </a:r>
            <a:r>
              <a:rPr lang="en-US" dirty="0"/>
              <a:t>nd you should be aware that pension and annuity income includes </a:t>
            </a:r>
            <a:r>
              <a:rPr lang="en-US" sz="1800" dirty="0">
                <a:effectLst/>
                <a:latin typeface="Calibri" panose="020F0502020204030204" pitchFamily="34" charset="0"/>
                <a:ea typeface="Times New Roman" panose="02020603050405020304" pitchFamily="18" charset="0"/>
              </a:rPr>
              <a:t>the TY2022 income getting recognized from a qualified COVID distribution that was taken in TY2020 where the income was spread over 3 years.</a:t>
            </a:r>
            <a:endParaRPr lang="en-US" dirty="0"/>
          </a:p>
        </p:txBody>
      </p:sp>
      <p:sp>
        <p:nvSpPr>
          <p:cNvPr id="4" name="Slide Number Placeholder 3"/>
          <p:cNvSpPr>
            <a:spLocks noGrp="1"/>
          </p:cNvSpPr>
          <p:nvPr>
            <p:ph type="sldNum" sz="quarter" idx="10"/>
          </p:nvPr>
        </p:nvSpPr>
        <p:spPr/>
        <p:txBody>
          <a:bodyPr/>
          <a:lstStyle/>
          <a:p>
            <a:fld id="{91A0B44D-A91D-47A7-878F-B25D0A2D7B65}" type="slidenum">
              <a:rPr lang="en-US" smtClean="0"/>
              <a:t>11</a:t>
            </a:fld>
            <a:endParaRPr lang="en-US" dirty="0"/>
          </a:p>
        </p:txBody>
      </p:sp>
    </p:spTree>
    <p:extLst>
      <p:ext uri="{BB962C8B-B14F-4D97-AF65-F5344CB8AC3E}">
        <p14:creationId xmlns:p14="http://schemas.microsoft.com/office/powerpoint/2010/main" val="248377786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ts val="3000"/>
              </a:spcBef>
            </a:pPr>
            <a:r>
              <a:rPr lang="en-US" spc="-30" dirty="0"/>
              <a:t>If a taxpayer received pension income as a beneficiary and the decedent would have been 59½ if they continued to live, the beneficiary is eligible for an exclusion with certain limitations.  </a:t>
            </a:r>
            <a:r>
              <a:rPr lang="en-US" dirty="0"/>
              <a:t>The exclusion must be prorated amongst all beneficiaries in the same ratio as the distribution is shared, even if not all beneficiaries are New York residents.</a:t>
            </a:r>
          </a:p>
          <a:p>
            <a:pPr>
              <a:spcBef>
                <a:spcPts val="3000"/>
              </a:spcBef>
            </a:pPr>
            <a:endParaRPr lang="en-US" dirty="0"/>
          </a:p>
          <a:p>
            <a:pPr>
              <a:spcBef>
                <a:spcPts val="3000"/>
              </a:spcBef>
            </a:pPr>
            <a:r>
              <a:rPr lang="en-US" dirty="0"/>
              <a:t>I want to remind you that there is a pension subtraction handout which goes over the ins and outs of pensions on the website under training.  It’s CO-60.</a:t>
            </a:r>
          </a:p>
          <a:p>
            <a:endParaRPr lang="en-US" dirty="0"/>
          </a:p>
          <a:p>
            <a:endParaRPr lang="en-US" dirty="0"/>
          </a:p>
        </p:txBody>
      </p:sp>
      <p:sp>
        <p:nvSpPr>
          <p:cNvPr id="4" name="Slide Number Placeholder 3"/>
          <p:cNvSpPr>
            <a:spLocks noGrp="1"/>
          </p:cNvSpPr>
          <p:nvPr>
            <p:ph type="sldNum" sz="quarter" idx="10"/>
          </p:nvPr>
        </p:nvSpPr>
        <p:spPr/>
        <p:txBody>
          <a:bodyPr/>
          <a:lstStyle/>
          <a:p>
            <a:pPr marL="0" marR="0" lvl="0" indent="0" algn="r" defTabSz="879176" rtl="0" eaLnBrk="1" fontAlgn="auto" latinLnBrk="0" hangingPunct="1">
              <a:lnSpc>
                <a:spcPct val="100000"/>
              </a:lnSpc>
              <a:spcBef>
                <a:spcPts val="0"/>
              </a:spcBef>
              <a:spcAft>
                <a:spcPts val="0"/>
              </a:spcAft>
              <a:buClrTx/>
              <a:buSzTx/>
              <a:buFontTx/>
              <a:buNone/>
              <a:tabLst/>
              <a:defRPr/>
            </a:pPr>
            <a:fld id="{91A0B44D-A91D-47A7-878F-B25D0A2D7B65}"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879176"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48126239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Total pension subtraction allowed = $40,000</a:t>
            </a:r>
          </a:p>
          <a:p>
            <a:r>
              <a:rPr lang="en-US" dirty="0"/>
              <a:t>New York State and local governments (of NYS) and the federal government plans qualify for full exclusion regardless of age. </a:t>
            </a:r>
          </a:p>
          <a:p>
            <a:endParaRPr lang="en-US" dirty="0"/>
          </a:p>
          <a:p>
            <a:r>
              <a:rPr lang="en-US" dirty="0"/>
              <a:t>Let’s look at some examples on how to enter the exclusion for taxpayer who qualifies for exclusion. </a:t>
            </a:r>
          </a:p>
        </p:txBody>
      </p:sp>
      <p:sp>
        <p:nvSpPr>
          <p:cNvPr id="4" name="Slide Number Placeholder 3"/>
          <p:cNvSpPr>
            <a:spLocks noGrp="1"/>
          </p:cNvSpPr>
          <p:nvPr>
            <p:ph type="sldNum" sz="quarter" idx="5"/>
          </p:nvPr>
        </p:nvSpPr>
        <p:spPr/>
        <p:txBody>
          <a:bodyPr/>
          <a:lstStyle/>
          <a:p>
            <a:fld id="{91A0B44D-A91D-47A7-878F-B25D0A2D7B65}" type="slidenum">
              <a:rPr lang="en-US" smtClean="0"/>
              <a:pPr/>
              <a:t>13</a:t>
            </a:fld>
            <a:endParaRPr lang="en-US" dirty="0"/>
          </a:p>
        </p:txBody>
      </p:sp>
    </p:spTree>
    <p:extLst>
      <p:ext uri="{BB962C8B-B14F-4D97-AF65-F5344CB8AC3E}">
        <p14:creationId xmlns:p14="http://schemas.microsoft.com/office/powerpoint/2010/main" val="98630179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1A0B44D-A91D-47A7-878F-B25D0A2D7B65}" type="slidenum">
              <a:rPr lang="en-US" smtClean="0"/>
              <a:pPr/>
              <a:t>14</a:t>
            </a:fld>
            <a:endParaRPr lang="en-US" dirty="0"/>
          </a:p>
        </p:txBody>
      </p:sp>
    </p:spTree>
    <p:extLst>
      <p:ext uri="{BB962C8B-B14F-4D97-AF65-F5344CB8AC3E}">
        <p14:creationId xmlns:p14="http://schemas.microsoft.com/office/powerpoint/2010/main" val="43668893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1A0B44D-A91D-47A7-878F-B25D0A2D7B65}" type="slidenum">
              <a:rPr lang="en-US" smtClean="0"/>
              <a:pPr/>
              <a:t>15</a:t>
            </a:fld>
            <a:endParaRPr lang="en-US" dirty="0"/>
          </a:p>
        </p:txBody>
      </p:sp>
    </p:spTree>
    <p:extLst>
      <p:ext uri="{BB962C8B-B14F-4D97-AF65-F5344CB8AC3E}">
        <p14:creationId xmlns:p14="http://schemas.microsoft.com/office/powerpoint/2010/main" val="353861354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b="1" dirty="0"/>
          </a:p>
        </p:txBody>
      </p:sp>
    </p:spTree>
    <p:extLst>
      <p:ext uri="{BB962C8B-B14F-4D97-AF65-F5344CB8AC3E}">
        <p14:creationId xmlns:p14="http://schemas.microsoft.com/office/powerpoint/2010/main" val="66491502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93657748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1A0B44D-A91D-47A7-878F-B25D0A2D7B65}" type="slidenum">
              <a:rPr lang="en-US" smtClean="0"/>
              <a:pPr/>
              <a:t>18</a:t>
            </a:fld>
            <a:endParaRPr lang="en-US" dirty="0"/>
          </a:p>
        </p:txBody>
      </p:sp>
    </p:spTree>
    <p:extLst>
      <p:ext uri="{BB962C8B-B14F-4D97-AF65-F5344CB8AC3E}">
        <p14:creationId xmlns:p14="http://schemas.microsoft.com/office/powerpoint/2010/main" val="182222234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5384543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Let’s start with income and adjustments.</a:t>
            </a:r>
          </a:p>
        </p:txBody>
      </p:sp>
      <p:sp>
        <p:nvSpPr>
          <p:cNvPr id="4" name="Slide Number Placeholder 3"/>
          <p:cNvSpPr>
            <a:spLocks noGrp="1"/>
          </p:cNvSpPr>
          <p:nvPr>
            <p:ph type="sldNum" sz="quarter" idx="5"/>
          </p:nvPr>
        </p:nvSpPr>
        <p:spPr/>
        <p:txBody>
          <a:bodyPr/>
          <a:lstStyle/>
          <a:p>
            <a:fld id="{91A0B44D-A91D-47A7-878F-B25D0A2D7B65}" type="slidenum">
              <a:rPr lang="en-US" smtClean="0"/>
              <a:pPr/>
              <a:t>2</a:t>
            </a:fld>
            <a:endParaRPr lang="en-US" dirty="0"/>
          </a:p>
        </p:txBody>
      </p:sp>
    </p:spTree>
    <p:extLst>
      <p:ext uri="{BB962C8B-B14F-4D97-AF65-F5344CB8AC3E}">
        <p14:creationId xmlns:p14="http://schemas.microsoft.com/office/powerpoint/2010/main" val="62939283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66041351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lvl="0" indent="0" algn="l" defTabSz="879176" rtl="0" eaLnBrk="1" fontAlgn="auto" latinLnBrk="0" hangingPunct="1">
              <a:lnSpc>
                <a:spcPct val="100000"/>
              </a:lnSpc>
              <a:spcBef>
                <a:spcPts val="0"/>
              </a:spcBef>
              <a:spcAft>
                <a:spcPts val="0"/>
              </a:spcAft>
              <a:buClrTx/>
              <a:buSzTx/>
              <a:buFontTx/>
              <a:buNone/>
              <a:tabLst/>
              <a:defRPr/>
            </a:pPr>
            <a:r>
              <a:rPr lang="en-US" sz="1800" b="1" kern="100" dirty="0">
                <a:effectLst/>
                <a:latin typeface="Calibri" panose="020F0502020204030204" pitchFamily="34" charset="0"/>
                <a:ea typeface="Calibri" panose="020F0502020204030204" pitchFamily="34" charset="0"/>
                <a:cs typeface="Times New Roman" panose="02020603050405020304" pitchFamily="18" charset="0"/>
              </a:rPr>
              <a:t>Note to Graphics Team: please highlight where is says: “</a:t>
            </a:r>
            <a:r>
              <a:rPr lang="en-US" sz="1800" b="1" i="1" kern="100" dirty="0">
                <a:effectLst/>
                <a:latin typeface="Calibri" panose="020F0502020204030204" pitchFamily="34" charset="0"/>
                <a:ea typeface="Calibri" panose="020F0502020204030204" pitchFamily="34" charset="0"/>
                <a:cs typeface="Times New Roman" panose="02020603050405020304" pitchFamily="18" charset="0"/>
              </a:rPr>
              <a:t>Entry under the NYS, local and federal governments</a:t>
            </a:r>
            <a:r>
              <a:rPr lang="en-US" sz="1800" b="1" kern="100" dirty="0">
                <a:effectLst/>
                <a:latin typeface="Calibri" panose="020F0502020204030204" pitchFamily="34" charset="0"/>
                <a:ea typeface="Calibri" panose="020F0502020204030204" pitchFamily="34" charset="0"/>
                <a:cs typeface="Times New Roman" panose="02020603050405020304" pitchFamily="18" charset="0"/>
              </a:rPr>
              <a:t>” and “</a:t>
            </a:r>
            <a:r>
              <a:rPr lang="en-US" sz="1800" b="1" i="1" kern="100" dirty="0">
                <a:effectLst/>
                <a:latin typeface="Calibri" panose="020F0502020204030204" pitchFamily="34" charset="0"/>
                <a:ea typeface="Calibri" panose="020F0502020204030204" pitchFamily="34" charset="0"/>
                <a:cs typeface="Times New Roman" panose="02020603050405020304" pitchFamily="18" charset="0"/>
              </a:rPr>
              <a:t>Taxpayer: $30,000</a:t>
            </a:r>
            <a:r>
              <a:rPr lang="en-US" sz="1800" b="1" kern="100" dirty="0">
                <a:effectLst/>
                <a:latin typeface="Calibri" panose="020F0502020204030204" pitchFamily="34" charset="0"/>
                <a:ea typeface="Calibri" panose="020F0502020204030204" pitchFamily="34" charset="0"/>
                <a:cs typeface="Times New Roman" panose="02020603050405020304" pitchFamily="18" charset="0"/>
              </a:rPr>
              <a:t>” entry</a:t>
            </a:r>
          </a:p>
          <a:p>
            <a:pPr marL="0" marR="0" lvl="0" indent="0" algn="l" defTabSz="879176" rtl="0" eaLnBrk="1" fontAlgn="auto" latinLnBrk="0" hangingPunct="1">
              <a:lnSpc>
                <a:spcPct val="100000"/>
              </a:lnSpc>
              <a:spcBef>
                <a:spcPts val="0"/>
              </a:spcBef>
              <a:spcAft>
                <a:spcPts val="0"/>
              </a:spcAft>
              <a:buClrTx/>
              <a:buSzTx/>
              <a:buFontTx/>
              <a:buNone/>
              <a:tabLst/>
              <a:defRPr/>
            </a:pPr>
            <a:endParaRPr lang="en-US" sz="1800" b="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879176" rtl="0" eaLnBrk="1" fontAlgn="auto" latinLnBrk="0" hangingPunct="1">
              <a:lnSpc>
                <a:spcPct val="100000"/>
              </a:lnSpc>
              <a:spcBef>
                <a:spcPts val="0"/>
              </a:spcBef>
              <a:spcAft>
                <a:spcPts val="0"/>
              </a:spcAft>
              <a:buClrTx/>
              <a:buSzTx/>
              <a:buFontTx/>
              <a:buNone/>
              <a:tabLst/>
              <a:defRPr/>
            </a:pPr>
            <a:r>
              <a:rPr lang="en-US" sz="1800" b="1" kern="100" dirty="0">
                <a:effectLst/>
                <a:latin typeface="Calibri" panose="020F0502020204030204" pitchFamily="34" charset="0"/>
                <a:ea typeface="Calibri" panose="020F0502020204030204" pitchFamily="34" charset="0"/>
                <a:cs typeface="Times New Roman" panose="02020603050405020304" pitchFamily="18" charset="0"/>
              </a:rPr>
              <a:t>Speakers Note: </a:t>
            </a:r>
            <a:r>
              <a:rPr lang="en-US" sz="1800" b="0" kern="100" dirty="0">
                <a:effectLst/>
                <a:latin typeface="Calibri" panose="020F0502020204030204" pitchFamily="34" charset="0"/>
                <a:ea typeface="Calibri" panose="020F0502020204030204" pitchFamily="34" charset="0"/>
                <a:cs typeface="Times New Roman" panose="02020603050405020304" pitchFamily="18" charset="0"/>
              </a:rPr>
              <a:t>Exclusion amount on 1099-R for taxpayer who qualify for exclusion. In this example, the taxpayer qualifies for $30,000 exclusion based on retirement income from government pension. In addition, Spouse qualify for $10,000 exclusion for “private” pension because they were 59 ½ at the time they received the payments. The total pension subtraction allowed for taxpayer and spouse= $40k </a:t>
            </a:r>
          </a:p>
        </p:txBody>
      </p:sp>
    </p:spTree>
    <p:extLst>
      <p:ext uri="{BB962C8B-B14F-4D97-AF65-F5344CB8AC3E}">
        <p14:creationId xmlns:p14="http://schemas.microsoft.com/office/powerpoint/2010/main" val="115437783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1A0B44D-A91D-47A7-878F-B25D0A2D7B65}" type="slidenum">
              <a:rPr lang="en-US" smtClean="0"/>
              <a:pPr/>
              <a:t>22</a:t>
            </a:fld>
            <a:endParaRPr lang="en-US" dirty="0"/>
          </a:p>
        </p:txBody>
      </p:sp>
    </p:spTree>
    <p:extLst>
      <p:ext uri="{BB962C8B-B14F-4D97-AF65-F5344CB8AC3E}">
        <p14:creationId xmlns:p14="http://schemas.microsoft.com/office/powerpoint/2010/main" val="345707809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100" b="1" kern="100" dirty="0">
                <a:effectLst/>
                <a:latin typeface="Calibri" panose="020F0502020204030204" pitchFamily="34" charset="0"/>
                <a:ea typeface="Calibri" panose="020F0502020204030204" pitchFamily="34" charset="0"/>
                <a:cs typeface="Times New Roman" panose="02020603050405020304" pitchFamily="18" charset="0"/>
              </a:rPr>
              <a:t>Speakers Note: </a:t>
            </a:r>
            <a:r>
              <a:rPr lang="en-US" sz="1100" b="0" kern="100" dirty="0">
                <a:effectLst/>
                <a:latin typeface="Calibri" panose="020F0502020204030204" pitchFamily="34" charset="0"/>
                <a:ea typeface="Calibri" panose="020F0502020204030204" pitchFamily="34" charset="0"/>
                <a:cs typeface="Times New Roman" panose="02020603050405020304" pitchFamily="18" charset="0"/>
              </a:rPr>
              <a:t>Exclusion amount on 1099-R for taxpayer who qualifies for the exclusion. In this example, the taxpayer qualifies for $30,000 exclusion based on retirement income from government pension. </a:t>
            </a:r>
            <a:endParaRPr lang="en-US" dirty="0"/>
          </a:p>
        </p:txBody>
      </p:sp>
      <p:sp>
        <p:nvSpPr>
          <p:cNvPr id="4" name="Slide Number Placeholder 3"/>
          <p:cNvSpPr>
            <a:spLocks noGrp="1"/>
          </p:cNvSpPr>
          <p:nvPr>
            <p:ph type="sldNum" sz="quarter" idx="5"/>
          </p:nvPr>
        </p:nvSpPr>
        <p:spPr/>
        <p:txBody>
          <a:bodyPr/>
          <a:lstStyle/>
          <a:p>
            <a:fld id="{91A0B44D-A91D-47A7-878F-B25D0A2D7B65}" type="slidenum">
              <a:rPr lang="en-US" smtClean="0"/>
              <a:pPr/>
              <a:t>23</a:t>
            </a:fld>
            <a:endParaRPr lang="en-US" dirty="0"/>
          </a:p>
        </p:txBody>
      </p:sp>
    </p:spTree>
    <p:extLst>
      <p:ext uri="{BB962C8B-B14F-4D97-AF65-F5344CB8AC3E}">
        <p14:creationId xmlns:p14="http://schemas.microsoft.com/office/powerpoint/2010/main" val="387844057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879176" rtl="0" eaLnBrk="1" fontAlgn="auto" latinLnBrk="0" hangingPunct="1">
              <a:lnSpc>
                <a:spcPct val="100000"/>
              </a:lnSpc>
              <a:spcBef>
                <a:spcPts val="0"/>
              </a:spcBef>
              <a:spcAft>
                <a:spcPts val="0"/>
              </a:spcAft>
              <a:buClrTx/>
              <a:buSzTx/>
              <a:buFontTx/>
              <a:buNone/>
              <a:tabLst/>
              <a:defRPr/>
            </a:pPr>
            <a:r>
              <a:rPr lang="en-US" sz="1100" b="0" kern="100" dirty="0">
                <a:effectLst/>
                <a:latin typeface="Calibri" panose="020F0502020204030204" pitchFamily="34" charset="0"/>
                <a:ea typeface="Calibri" panose="020F0502020204030204" pitchFamily="34" charset="0"/>
                <a:cs typeface="Times New Roman" panose="02020603050405020304" pitchFamily="18" charset="0"/>
              </a:rPr>
              <a:t>In addition, Spouse qualifies for $10,000 exclusion for “private” pension because they were 59 ½ at the time they received the payments. The total pension subtraction allowed for taxpayer and spouse= $40k </a:t>
            </a:r>
          </a:p>
          <a:p>
            <a:endParaRPr lang="en-US" dirty="0"/>
          </a:p>
        </p:txBody>
      </p:sp>
      <p:sp>
        <p:nvSpPr>
          <p:cNvPr id="4" name="Slide Number Placeholder 3"/>
          <p:cNvSpPr>
            <a:spLocks noGrp="1"/>
          </p:cNvSpPr>
          <p:nvPr>
            <p:ph type="sldNum" sz="quarter" idx="5"/>
          </p:nvPr>
        </p:nvSpPr>
        <p:spPr/>
        <p:txBody>
          <a:bodyPr/>
          <a:lstStyle/>
          <a:p>
            <a:fld id="{91A0B44D-A91D-47A7-878F-B25D0A2D7B65}" type="slidenum">
              <a:rPr lang="en-US" smtClean="0"/>
              <a:pPr/>
              <a:t>24</a:t>
            </a:fld>
            <a:endParaRPr lang="en-US" dirty="0"/>
          </a:p>
        </p:txBody>
      </p:sp>
    </p:spTree>
    <p:extLst>
      <p:ext uri="{BB962C8B-B14F-4D97-AF65-F5344CB8AC3E}">
        <p14:creationId xmlns:p14="http://schemas.microsoft.com/office/powerpoint/2010/main" val="154718599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1A0B44D-A91D-47A7-878F-B25D0A2D7B65}" type="slidenum">
              <a:rPr lang="en-US" smtClean="0"/>
              <a:pPr/>
              <a:t>25</a:t>
            </a:fld>
            <a:endParaRPr lang="en-US" dirty="0"/>
          </a:p>
        </p:txBody>
      </p:sp>
    </p:spTree>
    <p:extLst>
      <p:ext uri="{BB962C8B-B14F-4D97-AF65-F5344CB8AC3E}">
        <p14:creationId xmlns:p14="http://schemas.microsoft.com/office/powerpoint/2010/main" val="395046069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a:spcBef>
                <a:spcPts val="1500"/>
              </a:spcBef>
            </a:pPr>
            <a:r>
              <a:rPr lang="en-US" sz="1100" dirty="0"/>
              <a:t>Married filing jointly</a:t>
            </a:r>
          </a:p>
          <a:p>
            <a:pPr>
              <a:spcBef>
                <a:spcPts val="1500"/>
              </a:spcBef>
            </a:pPr>
            <a:r>
              <a:rPr lang="en-US" sz="1100" dirty="0"/>
              <a:t>Spouse 1 - age 52.  Received $35,000 in pension from public government job (federal, New York State, or New York State local government)</a:t>
            </a:r>
          </a:p>
          <a:p>
            <a:pPr>
              <a:spcBef>
                <a:spcPts val="1500"/>
              </a:spcBef>
            </a:pPr>
            <a:r>
              <a:rPr lang="en-US" sz="1100" dirty="0"/>
              <a:t>Spouse 2 - age 52.  Received $15,000 from a </a:t>
            </a:r>
            <a:r>
              <a:rPr lang="en-US" sz="1100" i="1" dirty="0"/>
              <a:t>private</a:t>
            </a:r>
            <a:r>
              <a:rPr lang="en-US" sz="1100" dirty="0"/>
              <a:t> pension. </a:t>
            </a:r>
          </a:p>
          <a:p>
            <a:pPr>
              <a:spcBef>
                <a:spcPts val="1500"/>
              </a:spcBef>
            </a:pPr>
            <a:r>
              <a:rPr lang="en-US" sz="1100" b="1" dirty="0"/>
              <a:t>Total pension subtraction allowed = $35,000</a:t>
            </a:r>
          </a:p>
          <a:p>
            <a:pPr>
              <a:spcBef>
                <a:spcPts val="1500"/>
              </a:spcBef>
            </a:pPr>
            <a:r>
              <a:rPr lang="en-US" sz="1100" dirty="0"/>
              <a:t>Spouse 1 qualify for the full subtraction on the government plan</a:t>
            </a:r>
          </a:p>
          <a:p>
            <a:pPr>
              <a:spcBef>
                <a:spcPts val="1500"/>
              </a:spcBef>
            </a:pPr>
            <a:r>
              <a:rPr lang="en-US" sz="1100" dirty="0"/>
              <a:t>Spouse 2 doesn’t qualify for up to $20,000 since they were not ages 59½ or older.</a:t>
            </a:r>
          </a:p>
          <a:p>
            <a:endParaRPr lang="en-US" dirty="0"/>
          </a:p>
        </p:txBody>
      </p:sp>
      <p:sp>
        <p:nvSpPr>
          <p:cNvPr id="4" name="Slide Number Placeholder 3"/>
          <p:cNvSpPr>
            <a:spLocks noGrp="1"/>
          </p:cNvSpPr>
          <p:nvPr>
            <p:ph type="sldNum" sz="quarter" idx="5"/>
          </p:nvPr>
        </p:nvSpPr>
        <p:spPr/>
        <p:txBody>
          <a:bodyPr/>
          <a:lstStyle/>
          <a:p>
            <a:fld id="{91A0B44D-A91D-47A7-878F-B25D0A2D7B65}" type="slidenum">
              <a:rPr lang="en-US" smtClean="0"/>
              <a:pPr/>
              <a:t>26</a:t>
            </a:fld>
            <a:endParaRPr lang="en-US" dirty="0"/>
          </a:p>
        </p:txBody>
      </p:sp>
    </p:spTree>
    <p:extLst>
      <p:ext uri="{BB962C8B-B14F-4D97-AF65-F5344CB8AC3E}">
        <p14:creationId xmlns:p14="http://schemas.microsoft.com/office/powerpoint/2010/main" val="84054304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lvl="0" indent="0" algn="l" defTabSz="879176" rtl="0" eaLnBrk="1" fontAlgn="auto" latinLnBrk="0" hangingPunct="1">
              <a:lnSpc>
                <a:spcPct val="100000"/>
              </a:lnSpc>
              <a:spcBef>
                <a:spcPts val="0"/>
              </a:spcBef>
              <a:spcAft>
                <a:spcPts val="0"/>
              </a:spcAft>
              <a:buClrTx/>
              <a:buSzTx/>
              <a:buFontTx/>
              <a:buNone/>
              <a:tabLst/>
              <a:defRPr/>
            </a:pPr>
            <a:r>
              <a:rPr lang="en-US" sz="1800" b="0" kern="100" dirty="0">
                <a:effectLst/>
                <a:latin typeface="Calibri" panose="020F0502020204030204" pitchFamily="34" charset="0"/>
                <a:ea typeface="Calibri" panose="020F0502020204030204" pitchFamily="34" charset="0"/>
                <a:cs typeface="Times New Roman" panose="02020603050405020304" pitchFamily="18" charset="0"/>
              </a:rPr>
              <a:t>Speakers note: On the New York State return: enter exclusion for taxpayer who qualifies for an exclusion. </a:t>
            </a:r>
          </a:p>
          <a:p>
            <a:pPr marL="0" marR="0" lvl="0" indent="0" algn="l" defTabSz="879176" rtl="0" eaLnBrk="1" fontAlgn="auto" latinLnBrk="0" hangingPunct="1">
              <a:lnSpc>
                <a:spcPct val="100000"/>
              </a:lnSpc>
              <a:spcBef>
                <a:spcPts val="0"/>
              </a:spcBef>
              <a:spcAft>
                <a:spcPts val="0"/>
              </a:spcAft>
              <a:buClrTx/>
              <a:buSzTx/>
              <a:buFontTx/>
              <a:buNone/>
              <a:tabLst/>
              <a:defRPr/>
            </a:pPr>
            <a:r>
              <a:rPr lang="en-US" sz="1800" b="0" kern="100" dirty="0">
                <a:effectLst/>
                <a:latin typeface="Calibri" panose="020F0502020204030204" pitchFamily="34" charset="0"/>
                <a:ea typeface="Calibri" panose="020F0502020204030204" pitchFamily="34" charset="0"/>
                <a:cs typeface="Times New Roman" panose="02020603050405020304" pitchFamily="18" charset="0"/>
              </a:rPr>
              <a:t>In this example: New York Taxpayer-three qualifies for a $35,000 exclusion based on retirement income from government pension in the amount of $35,000.</a:t>
            </a:r>
          </a:p>
          <a:p>
            <a:pPr marL="0" marR="0" lvl="0" indent="0" algn="l" defTabSz="879176" rtl="0" eaLnBrk="1" fontAlgn="auto" latinLnBrk="0" hangingPunct="1">
              <a:lnSpc>
                <a:spcPct val="100000"/>
              </a:lnSpc>
              <a:spcBef>
                <a:spcPts val="0"/>
              </a:spcBef>
              <a:spcAft>
                <a:spcPts val="0"/>
              </a:spcAft>
              <a:buClrTx/>
              <a:buSzTx/>
              <a:buFontTx/>
              <a:buNone/>
              <a:tabLst/>
              <a:defRPr/>
            </a:pPr>
            <a:r>
              <a:rPr lang="en-US" sz="1800" b="0" kern="100" dirty="0">
                <a:effectLst/>
                <a:latin typeface="Calibri" panose="020F0502020204030204" pitchFamily="34" charset="0"/>
                <a:ea typeface="Calibri" panose="020F0502020204030204" pitchFamily="34" charset="0"/>
                <a:cs typeface="Times New Roman" panose="02020603050405020304" pitchFamily="18" charset="0"/>
              </a:rPr>
              <a:t>New York Taxpayer-Four do not qualify for any exclusion. Although the total 1099 income was $50,000, the total pension subtraction allowed = $35,000 </a:t>
            </a:r>
          </a:p>
          <a:p>
            <a:pPr marL="0" marR="0" lvl="0" indent="0" algn="l" defTabSz="879176" rtl="0" eaLnBrk="1" fontAlgn="auto" latinLnBrk="0" hangingPunct="1">
              <a:lnSpc>
                <a:spcPct val="100000"/>
              </a:lnSpc>
              <a:spcBef>
                <a:spcPts val="0"/>
              </a:spcBef>
              <a:spcAft>
                <a:spcPts val="0"/>
              </a:spcAft>
              <a:buClrTx/>
              <a:buSzTx/>
              <a:buFontTx/>
              <a:buNone/>
              <a:tabLst/>
              <a:defRPr/>
            </a:pPr>
            <a:endParaRPr lang="en-US" sz="1800" b="1" kern="1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Tree>
    <p:extLst>
      <p:ext uri="{BB962C8B-B14F-4D97-AF65-F5344CB8AC3E}">
        <p14:creationId xmlns:p14="http://schemas.microsoft.com/office/powerpoint/2010/main" val="320486081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1A0B44D-A91D-47A7-878F-B25D0A2D7B65}" type="slidenum">
              <a:rPr lang="en-US" smtClean="0"/>
              <a:pPr/>
              <a:t>28</a:t>
            </a:fld>
            <a:endParaRPr lang="en-US" dirty="0"/>
          </a:p>
        </p:txBody>
      </p:sp>
    </p:spTree>
    <p:extLst>
      <p:ext uri="{BB962C8B-B14F-4D97-AF65-F5344CB8AC3E}">
        <p14:creationId xmlns:p14="http://schemas.microsoft.com/office/powerpoint/2010/main" val="120322597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Let’s look at another example.</a:t>
            </a:r>
          </a:p>
          <a:p>
            <a:endParaRPr lang="en-US" dirty="0"/>
          </a:p>
        </p:txBody>
      </p:sp>
      <p:sp>
        <p:nvSpPr>
          <p:cNvPr id="4" name="Slide Number Placeholder 3"/>
          <p:cNvSpPr>
            <a:spLocks noGrp="1"/>
          </p:cNvSpPr>
          <p:nvPr>
            <p:ph type="sldNum" sz="quarter" idx="5"/>
          </p:nvPr>
        </p:nvSpPr>
        <p:spPr/>
        <p:txBody>
          <a:bodyPr/>
          <a:lstStyle/>
          <a:p>
            <a:fld id="{91A0B44D-A91D-47A7-878F-B25D0A2D7B65}" type="slidenum">
              <a:rPr lang="en-US" smtClean="0"/>
              <a:pPr/>
              <a:t>29</a:t>
            </a:fld>
            <a:endParaRPr lang="en-US" dirty="0"/>
          </a:p>
        </p:txBody>
      </p:sp>
    </p:spTree>
    <p:extLst>
      <p:ext uri="{BB962C8B-B14F-4D97-AF65-F5344CB8AC3E}">
        <p14:creationId xmlns:p14="http://schemas.microsoft.com/office/powerpoint/2010/main" val="6073280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dirty="0">
                <a:solidFill>
                  <a:srgbClr val="111111"/>
                </a:solidFill>
                <a:effectLst/>
                <a:latin typeface="Proxima Nova"/>
              </a:rPr>
              <a:t>The computation of New York State, New York City, and Yonkers income tax is based on the information reported on the federal income tax return, including income and federal adjustments to income.</a:t>
            </a:r>
          </a:p>
          <a:p>
            <a:endParaRPr lang="en-US" b="0" i="0" dirty="0">
              <a:solidFill>
                <a:srgbClr val="111111"/>
              </a:solidFill>
              <a:effectLst/>
              <a:latin typeface="Proxima Nova"/>
            </a:endParaRPr>
          </a:p>
          <a:p>
            <a:r>
              <a:rPr lang="en-US" b="1" dirty="0">
                <a:solidFill>
                  <a:schemeClr val="tx2"/>
                </a:solidFill>
              </a:rPr>
              <a:t>Federal adjusted gross income (FAGI) </a:t>
            </a:r>
            <a:r>
              <a:rPr lang="en-US" dirty="0"/>
              <a:t>is gross income minus adjustments to income. </a:t>
            </a:r>
          </a:p>
          <a:p>
            <a:r>
              <a:rPr lang="en-US" b="1" dirty="0">
                <a:solidFill>
                  <a:schemeClr val="tx2"/>
                </a:solidFill>
              </a:rPr>
              <a:t>Gross income </a:t>
            </a:r>
            <a:r>
              <a:rPr lang="en-US" dirty="0"/>
              <a:t>includes wages, dividends, capital gains, business income, retirement distributions, as well as other income.</a:t>
            </a:r>
          </a:p>
          <a:p>
            <a:endParaRPr lang="en-US" dirty="0"/>
          </a:p>
        </p:txBody>
      </p:sp>
      <p:sp>
        <p:nvSpPr>
          <p:cNvPr id="4" name="Slide Number Placeholder 3"/>
          <p:cNvSpPr>
            <a:spLocks noGrp="1"/>
          </p:cNvSpPr>
          <p:nvPr>
            <p:ph type="sldNum" sz="quarter" idx="5"/>
          </p:nvPr>
        </p:nvSpPr>
        <p:spPr/>
        <p:txBody>
          <a:bodyPr/>
          <a:lstStyle/>
          <a:p>
            <a:fld id="{91A0B44D-A91D-47A7-878F-B25D0A2D7B65}" type="slidenum">
              <a:rPr lang="en-US" smtClean="0"/>
              <a:pPr/>
              <a:t>3</a:t>
            </a:fld>
            <a:endParaRPr lang="en-US" dirty="0"/>
          </a:p>
        </p:txBody>
      </p:sp>
    </p:spTree>
    <p:extLst>
      <p:ext uri="{BB962C8B-B14F-4D97-AF65-F5344CB8AC3E}">
        <p14:creationId xmlns:p14="http://schemas.microsoft.com/office/powerpoint/2010/main" val="127062517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1A0B44D-A91D-47A7-878F-B25D0A2D7B65}" type="slidenum">
              <a:rPr lang="en-US" smtClean="0"/>
              <a:pPr/>
              <a:t>30</a:t>
            </a:fld>
            <a:endParaRPr lang="en-US" dirty="0"/>
          </a:p>
        </p:txBody>
      </p:sp>
    </p:spTree>
    <p:extLst>
      <p:ext uri="{BB962C8B-B14F-4D97-AF65-F5344CB8AC3E}">
        <p14:creationId xmlns:p14="http://schemas.microsoft.com/office/powerpoint/2010/main" val="407456814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33248822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1A0B44D-A91D-47A7-878F-B25D0A2D7B65}" type="slidenum">
              <a:rPr lang="en-US" smtClean="0"/>
              <a:pPr/>
              <a:t>32</a:t>
            </a:fld>
            <a:endParaRPr lang="en-US" dirty="0"/>
          </a:p>
        </p:txBody>
      </p:sp>
    </p:spTree>
    <p:extLst>
      <p:ext uri="{BB962C8B-B14F-4D97-AF65-F5344CB8AC3E}">
        <p14:creationId xmlns:p14="http://schemas.microsoft.com/office/powerpoint/2010/main" val="281163430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Spouse 1 - age 63.  Received $20,000 exclusion for the pension from New Jersey state job</a:t>
            </a:r>
          </a:p>
          <a:p>
            <a:r>
              <a:rPr lang="en-US" dirty="0"/>
              <a:t>Spouse 2 - age 58.  do not receive any exclusion since they were not age 59 1/2 or older </a:t>
            </a:r>
          </a:p>
          <a:p>
            <a:r>
              <a:rPr lang="en-US" dirty="0"/>
              <a:t>Total pension subtraction allowed = $20, 000.</a:t>
            </a:r>
          </a:p>
          <a:p>
            <a:r>
              <a:rPr lang="en-US" dirty="0"/>
              <a:t> </a:t>
            </a:r>
          </a:p>
          <a:p>
            <a:r>
              <a:rPr lang="en-US" dirty="0"/>
              <a:t>Let’s look at another example.</a:t>
            </a:r>
          </a:p>
          <a:p>
            <a:endParaRPr lang="en-US" dirty="0"/>
          </a:p>
        </p:txBody>
      </p:sp>
      <p:sp>
        <p:nvSpPr>
          <p:cNvPr id="4" name="Slide Number Placeholder 3"/>
          <p:cNvSpPr>
            <a:spLocks noGrp="1"/>
          </p:cNvSpPr>
          <p:nvPr>
            <p:ph type="sldNum" sz="quarter" idx="5"/>
          </p:nvPr>
        </p:nvSpPr>
        <p:spPr/>
        <p:txBody>
          <a:bodyPr/>
          <a:lstStyle/>
          <a:p>
            <a:fld id="{91A0B44D-A91D-47A7-878F-B25D0A2D7B65}" type="slidenum">
              <a:rPr lang="en-US" smtClean="0"/>
              <a:pPr/>
              <a:t>33</a:t>
            </a:fld>
            <a:endParaRPr lang="en-US" dirty="0"/>
          </a:p>
        </p:txBody>
      </p:sp>
    </p:spTree>
    <p:extLst>
      <p:ext uri="{BB962C8B-B14F-4D97-AF65-F5344CB8AC3E}">
        <p14:creationId xmlns:p14="http://schemas.microsoft.com/office/powerpoint/2010/main" val="184268882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Head of household or single</a:t>
            </a:r>
          </a:p>
          <a:p>
            <a:r>
              <a:rPr lang="en-US" dirty="0"/>
              <a:t>Age 62.  Received $50k in pension from New York State job</a:t>
            </a:r>
          </a:p>
          <a:p>
            <a:r>
              <a:rPr lang="en-US" dirty="0"/>
              <a:t>Received $30,000 from New York State Deferred Compensation Plan withdrawal </a:t>
            </a:r>
          </a:p>
          <a:p>
            <a:r>
              <a:rPr lang="en-US" dirty="0"/>
              <a:t>Total pension subtraction allowed = $70k</a:t>
            </a:r>
          </a:p>
          <a:p>
            <a:r>
              <a:rPr lang="en-US" dirty="0"/>
              <a:t>New York State Deferred Compensation Plan is a private plan. The withdrawal qualify for up to $20,000 since they were ages 59½ or older.</a:t>
            </a:r>
          </a:p>
          <a:p>
            <a:endParaRPr lang="en-US" dirty="0"/>
          </a:p>
        </p:txBody>
      </p:sp>
      <p:sp>
        <p:nvSpPr>
          <p:cNvPr id="4" name="Slide Number Placeholder 3"/>
          <p:cNvSpPr>
            <a:spLocks noGrp="1"/>
          </p:cNvSpPr>
          <p:nvPr>
            <p:ph type="sldNum" sz="quarter" idx="5"/>
          </p:nvPr>
        </p:nvSpPr>
        <p:spPr/>
        <p:txBody>
          <a:bodyPr/>
          <a:lstStyle/>
          <a:p>
            <a:fld id="{91A0B44D-A91D-47A7-878F-B25D0A2D7B65}" type="slidenum">
              <a:rPr lang="en-US" smtClean="0"/>
              <a:pPr/>
              <a:t>34</a:t>
            </a:fld>
            <a:endParaRPr lang="en-US" dirty="0"/>
          </a:p>
        </p:txBody>
      </p:sp>
    </p:spTree>
    <p:extLst>
      <p:ext uri="{BB962C8B-B14F-4D97-AF65-F5344CB8AC3E}">
        <p14:creationId xmlns:p14="http://schemas.microsoft.com/office/powerpoint/2010/main" val="92201897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lvl="0" indent="0" algn="l" defTabSz="879176" rtl="0" eaLnBrk="1" fontAlgn="auto" latinLnBrk="0" hangingPunct="1">
              <a:lnSpc>
                <a:spcPct val="100000"/>
              </a:lnSpc>
              <a:spcBef>
                <a:spcPts val="0"/>
              </a:spcBef>
              <a:spcAft>
                <a:spcPts val="0"/>
              </a:spcAft>
              <a:buClrTx/>
              <a:buSzTx/>
              <a:buFontTx/>
              <a:buNone/>
              <a:tabLst/>
              <a:defRPr/>
            </a:pPr>
            <a:endParaRPr lang="en-US" dirty="0"/>
          </a:p>
        </p:txBody>
      </p:sp>
    </p:spTree>
    <p:extLst>
      <p:ext uri="{BB962C8B-B14F-4D97-AF65-F5344CB8AC3E}">
        <p14:creationId xmlns:p14="http://schemas.microsoft.com/office/powerpoint/2010/main" val="551603850"/>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4000240038"/>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4133461149"/>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dirty="0"/>
              <a:t>Publication 36, </a:t>
            </a:r>
            <a:r>
              <a:rPr lang="en-US" sz="1400" i="1" dirty="0"/>
              <a:t>General Information for Senior Citizens and Retired Persons, available on our website under </a:t>
            </a:r>
            <a:r>
              <a:rPr lang="en-US" sz="1400" i="0" dirty="0"/>
              <a:t>Forms and Guidance </a:t>
            </a:r>
          </a:p>
          <a:p>
            <a:endParaRPr lang="en-US" sz="1400" dirty="0"/>
          </a:p>
          <a:p>
            <a:r>
              <a:rPr lang="en-US" sz="1400" dirty="0"/>
              <a:t>Form CO-60, </a:t>
            </a:r>
            <a:r>
              <a:rPr lang="en-US" sz="1400" i="1" dirty="0"/>
              <a:t>Common questions and answers about pension subtraction adjustments.</a:t>
            </a:r>
          </a:p>
          <a:p>
            <a:endParaRPr lang="en-US" dirty="0"/>
          </a:p>
        </p:txBody>
      </p:sp>
      <p:sp>
        <p:nvSpPr>
          <p:cNvPr id="4" name="Slide Number Placeholder 3"/>
          <p:cNvSpPr>
            <a:spLocks noGrp="1"/>
          </p:cNvSpPr>
          <p:nvPr>
            <p:ph type="sldNum" sz="quarter" idx="5"/>
          </p:nvPr>
        </p:nvSpPr>
        <p:spPr/>
        <p:txBody>
          <a:bodyPr/>
          <a:lstStyle/>
          <a:p>
            <a:fld id="{91A0B44D-A91D-47A7-878F-B25D0A2D7B65}" type="slidenum">
              <a:rPr lang="en-US" smtClean="0"/>
              <a:t>38</a:t>
            </a:fld>
            <a:endParaRPr lang="en-US" dirty="0"/>
          </a:p>
        </p:txBody>
      </p:sp>
    </p:spTree>
    <p:extLst>
      <p:ext uri="{BB962C8B-B14F-4D97-AF65-F5344CB8AC3E}">
        <p14:creationId xmlns:p14="http://schemas.microsoft.com/office/powerpoint/2010/main" val="1949363760"/>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covered a lot with this training, I hope it will help you to help others with filing their 2021 tax returns.  Thank you again for all that you do to help the taxpayers of the state of New York.</a:t>
            </a:r>
          </a:p>
        </p:txBody>
      </p:sp>
      <p:sp>
        <p:nvSpPr>
          <p:cNvPr id="4" name="Slide Number Placeholder 3"/>
          <p:cNvSpPr>
            <a:spLocks noGrp="1"/>
          </p:cNvSpPr>
          <p:nvPr>
            <p:ph type="sldNum" sz="quarter" idx="10"/>
          </p:nvPr>
        </p:nvSpPr>
        <p:spPr/>
        <p:txBody>
          <a:bodyPr/>
          <a:lstStyle/>
          <a:p>
            <a:pPr marL="0" marR="0" lvl="0" indent="0" algn="r" defTabSz="879176" rtl="0" eaLnBrk="1" fontAlgn="auto" latinLnBrk="0" hangingPunct="1">
              <a:lnSpc>
                <a:spcPct val="100000"/>
              </a:lnSpc>
              <a:spcBef>
                <a:spcPts val="0"/>
              </a:spcBef>
              <a:spcAft>
                <a:spcPts val="0"/>
              </a:spcAft>
              <a:buClrTx/>
              <a:buSzTx/>
              <a:buFontTx/>
              <a:buNone/>
              <a:tabLst/>
              <a:defRPr/>
            </a:pPr>
            <a:fld id="{91A0B44D-A91D-47A7-878F-B25D0A2D7B65}"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879176" rtl="0" eaLnBrk="1" fontAlgn="auto" latinLnBrk="0" hangingPunct="1">
                <a:lnSpc>
                  <a:spcPct val="100000"/>
                </a:lnSpc>
                <a:spcBef>
                  <a:spcPts val="0"/>
                </a:spcBef>
                <a:spcAft>
                  <a:spcPts val="0"/>
                </a:spcAft>
                <a:buClrTx/>
                <a:buSzTx/>
                <a:buFontTx/>
                <a:buNone/>
                <a:tabLst/>
                <a:defRPr/>
              </a:pPr>
              <a:t>39</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7227051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dirty="0"/>
              <a:t>Next we will discuss addition and subtraction modifications, first let’s explain why we have these modifications.</a:t>
            </a:r>
          </a:p>
        </p:txBody>
      </p:sp>
      <p:sp>
        <p:nvSpPr>
          <p:cNvPr id="4" name="Slide Number Placeholder 3"/>
          <p:cNvSpPr>
            <a:spLocks noGrp="1"/>
          </p:cNvSpPr>
          <p:nvPr>
            <p:ph type="sldNum" sz="quarter" idx="10"/>
          </p:nvPr>
        </p:nvSpPr>
        <p:spPr/>
        <p:txBody>
          <a:bodyPr/>
          <a:lstStyle/>
          <a:p>
            <a:pPr defTabSz="895880">
              <a:defRPr/>
            </a:pPr>
            <a:fld id="{91A0B44D-A91D-47A7-878F-B25D0A2D7B65}" type="slidenum">
              <a:rPr lang="en-US">
                <a:solidFill>
                  <a:prstClr val="black"/>
                </a:solidFill>
                <a:latin typeface="Calibri"/>
              </a:rPr>
              <a:pPr defTabSz="895880">
                <a:defRPr/>
              </a:pPr>
              <a:t>4</a:t>
            </a:fld>
            <a:endParaRPr lang="en-US" dirty="0">
              <a:solidFill>
                <a:prstClr val="black"/>
              </a:solidFill>
              <a:latin typeface="Calibri"/>
            </a:endParaRPr>
          </a:p>
        </p:txBody>
      </p:sp>
    </p:spTree>
    <p:extLst>
      <p:ext uri="{BB962C8B-B14F-4D97-AF65-F5344CB8AC3E}">
        <p14:creationId xmlns:p14="http://schemas.microsoft.com/office/powerpoint/2010/main" val="73376595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ts val="1200"/>
              </a:spcBef>
            </a:pPr>
            <a:r>
              <a:rPr lang="en-US" dirty="0"/>
              <a:t>New York State taxes certain items of income not taxed by the federal government. Taxpayers must add these </a:t>
            </a:r>
            <a:r>
              <a:rPr lang="en-US" b="1" dirty="0"/>
              <a:t>New York additions </a:t>
            </a:r>
            <a:r>
              <a:rPr lang="en-US" dirty="0"/>
              <a:t>to FAGI.</a:t>
            </a:r>
          </a:p>
          <a:p>
            <a:pPr>
              <a:spcBef>
                <a:spcPts val="1200"/>
              </a:spcBef>
            </a:pPr>
            <a:r>
              <a:rPr lang="en-US" dirty="0"/>
              <a:t>Similarly, New York State does not tax certain items of income taxed by the federal government. Taxpayers must subtract these </a:t>
            </a:r>
            <a:r>
              <a:rPr lang="en-US" b="1" dirty="0"/>
              <a:t>New York subtractions </a:t>
            </a:r>
            <a:r>
              <a:rPr lang="en-US" dirty="0"/>
              <a:t>from FAGI.  </a:t>
            </a:r>
          </a:p>
          <a:p>
            <a:pPr>
              <a:spcBef>
                <a:spcPts val="1200"/>
              </a:spcBef>
            </a:pPr>
            <a:r>
              <a:rPr lang="en-US" b="1" dirty="0">
                <a:solidFill>
                  <a:schemeClr val="tx2"/>
                </a:solidFill>
              </a:rPr>
              <a:t>New York adjusted gross income (NYAGI) </a:t>
            </a:r>
            <a:r>
              <a:rPr lang="en-US" dirty="0"/>
              <a:t>is</a:t>
            </a:r>
            <a:r>
              <a:rPr lang="en-US" b="1" dirty="0">
                <a:solidFill>
                  <a:schemeClr val="tx2"/>
                </a:solidFill>
              </a:rPr>
              <a:t> </a:t>
            </a:r>
            <a:r>
              <a:rPr lang="en-US" dirty="0"/>
              <a:t>federal adjusted gross income after certain New York additions and New York subtractions (modifications). </a:t>
            </a:r>
          </a:p>
          <a:p>
            <a:pPr>
              <a:spcBef>
                <a:spcPts val="1200"/>
              </a:spcBef>
            </a:pPr>
            <a:endParaRPr lang="en-US" sz="1100" b="0" dirty="0"/>
          </a:p>
          <a:p>
            <a:pPr>
              <a:spcBef>
                <a:spcPts val="1200"/>
              </a:spcBef>
            </a:pPr>
            <a:r>
              <a:rPr lang="en-US" b="0" dirty="0"/>
              <a:t>For these additions and subtractions some items have their own line items on the return, but other items are included on the IT-225.  The software will place them appropriately.</a:t>
            </a:r>
          </a:p>
          <a:p>
            <a:endParaRPr lang="en-US" dirty="0"/>
          </a:p>
        </p:txBody>
      </p:sp>
      <p:sp>
        <p:nvSpPr>
          <p:cNvPr id="4" name="Slide Number Placeholder 3"/>
          <p:cNvSpPr>
            <a:spLocks noGrp="1"/>
          </p:cNvSpPr>
          <p:nvPr>
            <p:ph type="sldNum" sz="quarter" idx="10"/>
          </p:nvPr>
        </p:nvSpPr>
        <p:spPr/>
        <p:txBody>
          <a:bodyPr/>
          <a:lstStyle/>
          <a:p>
            <a:fld id="{91A0B44D-A91D-47A7-878F-B25D0A2D7B65}" type="slidenum">
              <a:rPr lang="en-US" smtClean="0"/>
              <a:pPr/>
              <a:t>5</a:t>
            </a:fld>
            <a:endParaRPr lang="en-US" dirty="0"/>
          </a:p>
        </p:txBody>
      </p:sp>
    </p:spTree>
    <p:extLst>
      <p:ext uri="{BB962C8B-B14F-4D97-AF65-F5344CB8AC3E}">
        <p14:creationId xmlns:p14="http://schemas.microsoft.com/office/powerpoint/2010/main" val="22874069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879176" rtl="0" eaLnBrk="1" fontAlgn="auto" latinLnBrk="0" hangingPunct="1">
              <a:lnSpc>
                <a:spcPct val="100000"/>
              </a:lnSpc>
              <a:spcBef>
                <a:spcPts val="0"/>
              </a:spcBef>
              <a:spcAft>
                <a:spcPts val="0"/>
              </a:spcAft>
              <a:buClrTx/>
              <a:buSzTx/>
              <a:buFontTx/>
              <a:buNone/>
              <a:tabLst/>
              <a:defRPr/>
            </a:pPr>
            <a:r>
              <a:rPr lang="en-US" dirty="0"/>
              <a:t>New York State Addition and Subtraction modifications are generally reported on Form IT-225, unless specifically noted. </a:t>
            </a:r>
          </a:p>
          <a:p>
            <a:pPr marL="0" marR="0" lvl="0" indent="0" algn="l" defTabSz="879176" rtl="0" eaLnBrk="1" fontAlgn="auto" latinLnBrk="0" hangingPunct="1">
              <a:lnSpc>
                <a:spcPct val="100000"/>
              </a:lnSpc>
              <a:spcBef>
                <a:spcPts val="0"/>
              </a:spcBef>
              <a:spcAft>
                <a:spcPts val="0"/>
              </a:spcAft>
              <a:buClrTx/>
              <a:buSzTx/>
              <a:buFontTx/>
              <a:buNone/>
              <a:tabLst/>
              <a:defRPr/>
            </a:pPr>
            <a:endParaRPr lang="en-US" b="0" dirty="0"/>
          </a:p>
          <a:p>
            <a:pPr marL="0" marR="0" lvl="0" indent="0" algn="l" defTabSz="879176" rtl="0" eaLnBrk="1" fontAlgn="auto" latinLnBrk="0" hangingPunct="1">
              <a:lnSpc>
                <a:spcPct val="100000"/>
              </a:lnSpc>
              <a:spcBef>
                <a:spcPts val="0"/>
              </a:spcBef>
              <a:spcAft>
                <a:spcPts val="0"/>
              </a:spcAft>
              <a:buClrTx/>
              <a:buSzTx/>
              <a:buFontTx/>
              <a:buNone/>
              <a:tabLst/>
              <a:defRPr/>
            </a:pPr>
            <a:r>
              <a:rPr lang="en-US" b="0" dirty="0"/>
              <a:t>For these additions and subtractions some items have their own line items on the return, but other items are included on the IT-225.  The software will place them appropriately.</a:t>
            </a:r>
          </a:p>
          <a:p>
            <a:endParaRPr lang="en-US" dirty="0"/>
          </a:p>
        </p:txBody>
      </p:sp>
      <p:sp>
        <p:nvSpPr>
          <p:cNvPr id="4" name="Slide Number Placeholder 3"/>
          <p:cNvSpPr>
            <a:spLocks noGrp="1"/>
          </p:cNvSpPr>
          <p:nvPr>
            <p:ph type="sldNum" sz="quarter" idx="5"/>
          </p:nvPr>
        </p:nvSpPr>
        <p:spPr/>
        <p:txBody>
          <a:bodyPr/>
          <a:lstStyle/>
          <a:p>
            <a:fld id="{91A0B44D-A91D-47A7-878F-B25D0A2D7B65}" type="slidenum">
              <a:rPr lang="en-US" smtClean="0"/>
              <a:pPr/>
              <a:t>6</a:t>
            </a:fld>
            <a:endParaRPr lang="en-US" dirty="0"/>
          </a:p>
        </p:txBody>
      </p:sp>
    </p:spTree>
    <p:extLst>
      <p:ext uri="{BB962C8B-B14F-4D97-AF65-F5344CB8AC3E}">
        <p14:creationId xmlns:p14="http://schemas.microsoft.com/office/powerpoint/2010/main" val="244099533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Some common new York state additions include:</a:t>
            </a:r>
          </a:p>
          <a:p>
            <a:endParaRPr lang="en-US" dirty="0"/>
          </a:p>
          <a:p>
            <a:pPr marL="171450" indent="-171450">
              <a:buFont typeface="Arial" panose="020B0604020202020204" pitchFamily="34" charset="0"/>
              <a:buChar char="•"/>
            </a:pPr>
            <a:r>
              <a:rPr lang="en-US" dirty="0"/>
              <a:t>Interest income on state and local bonds</a:t>
            </a:r>
          </a:p>
          <a:p>
            <a:pPr marL="171450" indent="-171450">
              <a:buFont typeface="Arial" panose="020B0604020202020204" pitchFamily="34" charset="0"/>
              <a:buChar char="•"/>
            </a:pPr>
            <a:r>
              <a:rPr lang="en-US" dirty="0"/>
              <a:t>Net gain from casualty and theft loss</a:t>
            </a:r>
          </a:p>
          <a:p>
            <a:pPr marL="171450" indent="-171450">
              <a:buFont typeface="Arial" panose="020B0604020202020204" pitchFamily="34" charset="0"/>
              <a:buChar char="•"/>
            </a:pPr>
            <a:r>
              <a:rPr lang="en-US" dirty="0"/>
              <a:t>Public employee 414(h) retirement contributions</a:t>
            </a:r>
          </a:p>
          <a:p>
            <a:pPr marL="171450" indent="-171450">
              <a:buFont typeface="Arial" panose="020B0604020202020204" pitchFamily="34" charset="0"/>
              <a:buChar char="•"/>
            </a:pPr>
            <a:r>
              <a:rPr lang="en-US" dirty="0"/>
              <a:t>New York City Flexible Benefits Program (IRC 125) amounts deducted or deferred from salary</a:t>
            </a:r>
          </a:p>
          <a:p>
            <a:pPr marL="171450" marR="0" lvl="0" indent="-171450" algn="l" defTabSz="879176"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New York’s 529 college savings program</a:t>
            </a:r>
          </a:p>
          <a:p>
            <a:endParaRPr lang="en-US" dirty="0"/>
          </a:p>
          <a:p>
            <a:r>
              <a:rPr lang="en-US" dirty="0"/>
              <a:t>Let’s go into these one at a time.</a:t>
            </a:r>
          </a:p>
        </p:txBody>
      </p:sp>
      <p:sp>
        <p:nvSpPr>
          <p:cNvPr id="4" name="Slide Number Placeholder 3"/>
          <p:cNvSpPr>
            <a:spLocks noGrp="1"/>
          </p:cNvSpPr>
          <p:nvPr>
            <p:ph type="sldNum" sz="quarter" idx="10"/>
          </p:nvPr>
        </p:nvSpPr>
        <p:spPr/>
        <p:txBody>
          <a:bodyPr/>
          <a:lstStyle/>
          <a:p>
            <a:fld id="{91A0B44D-A91D-47A7-878F-B25D0A2D7B65}" type="slidenum">
              <a:rPr lang="en-US" smtClean="0"/>
              <a:pPr/>
              <a:t>7</a:t>
            </a:fld>
            <a:endParaRPr lang="en-US" dirty="0"/>
          </a:p>
        </p:txBody>
      </p:sp>
    </p:spTree>
    <p:extLst>
      <p:ext uri="{BB962C8B-B14F-4D97-AF65-F5344CB8AC3E}">
        <p14:creationId xmlns:p14="http://schemas.microsoft.com/office/powerpoint/2010/main" val="207938158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Regarding the 414H contributions and the IRC 125 flexible benefit programs:</a:t>
            </a:r>
          </a:p>
          <a:p>
            <a:endParaRPr lang="en-US" dirty="0"/>
          </a:p>
          <a:p>
            <a:r>
              <a:rPr lang="en-US" dirty="0"/>
              <a:t>Taxpayers must report 414(h) retirement contributions as an addition modification to their Federal Adjusted Gross Income (FAGI) on the New York State return.  These contributions are related to the New York State and Local Retirement System; New York City Retirement System; New York City Police Pension Fund, or New York City Teachers Retirement System.   </a:t>
            </a:r>
            <a:endParaRPr lang="en-US" spc="-50" dirty="0"/>
          </a:p>
          <a:p>
            <a:endParaRPr lang="en-US" dirty="0"/>
          </a:p>
        </p:txBody>
      </p:sp>
      <p:sp>
        <p:nvSpPr>
          <p:cNvPr id="4" name="Slide Number Placeholder 3"/>
          <p:cNvSpPr>
            <a:spLocks noGrp="1"/>
          </p:cNvSpPr>
          <p:nvPr>
            <p:ph type="sldNum" sz="quarter" idx="10"/>
          </p:nvPr>
        </p:nvSpPr>
        <p:spPr/>
        <p:txBody>
          <a:bodyPr/>
          <a:lstStyle/>
          <a:p>
            <a:pPr marL="0" marR="0" lvl="0" indent="0" algn="r" defTabSz="879176" rtl="0" eaLnBrk="1" fontAlgn="auto" latinLnBrk="0" hangingPunct="1">
              <a:lnSpc>
                <a:spcPct val="100000"/>
              </a:lnSpc>
              <a:spcBef>
                <a:spcPts val="0"/>
              </a:spcBef>
              <a:spcAft>
                <a:spcPts val="0"/>
              </a:spcAft>
              <a:buClrTx/>
              <a:buSzTx/>
              <a:buFontTx/>
              <a:buNone/>
              <a:tabLst/>
              <a:defRPr/>
            </a:pPr>
            <a:fld id="{91A0B44D-A91D-47A7-878F-B25D0A2D7B65}"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879176"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79644426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Reported to the employee in box 14 on Form W-2.  </a:t>
            </a:r>
          </a:p>
          <a:p>
            <a:pPr marL="171450" indent="-171450">
              <a:buFont typeface="Arial" panose="020B0604020202020204" pitchFamily="34" charset="0"/>
              <a:buChar char="•"/>
            </a:pPr>
            <a:endParaRPr lang="en-US" dirty="0"/>
          </a:p>
          <a:p>
            <a:pPr marL="171450" indent="-171450">
              <a:spcBef>
                <a:spcPts val="1000"/>
              </a:spcBef>
              <a:buFont typeface="Arial" panose="020B0604020202020204" pitchFamily="34" charset="0"/>
              <a:buChar char="•"/>
            </a:pPr>
            <a:r>
              <a:rPr lang="en-US" dirty="0"/>
              <a:t>414(h) pension contributions are added on line 21 of Form IT-201, </a:t>
            </a:r>
            <a:r>
              <a:rPr lang="en-US" i="1" dirty="0"/>
              <a:t>Resident Income Tax Return </a:t>
            </a:r>
            <a:r>
              <a:rPr lang="en-US" dirty="0"/>
              <a:t>and on line 21</a:t>
            </a:r>
            <a:br>
              <a:rPr lang="en-US" dirty="0"/>
            </a:br>
            <a:r>
              <a:rPr lang="en-US" dirty="0"/>
              <a:t>of Form IT-203, </a:t>
            </a:r>
            <a:r>
              <a:rPr lang="en-US" i="1" dirty="0"/>
              <a:t>Nonresident and Part-year Resident Income Tax Return</a:t>
            </a:r>
            <a:r>
              <a:rPr lang="en-US" dirty="0"/>
              <a:t>.</a:t>
            </a:r>
          </a:p>
          <a:p>
            <a:endParaRPr lang="en-US" dirty="0"/>
          </a:p>
          <a:p>
            <a:r>
              <a:rPr lang="en-US" i="1" dirty="0"/>
              <a:t>(Line numbers verified – </a:t>
            </a:r>
            <a:r>
              <a:rPr lang="en-US" i="1" dirty="0">
                <a:solidFill>
                  <a:srgbClr val="FF0000"/>
                </a:solidFill>
              </a:rPr>
              <a:t>2023</a:t>
            </a:r>
            <a:r>
              <a:rPr lang="en-US" i="1" dirty="0"/>
              <a:t> </a:t>
            </a:r>
            <a:r>
              <a:rPr lang="en-US" i="1" strike="sngStrike" dirty="0"/>
              <a:t>2022</a:t>
            </a:r>
            <a:r>
              <a:rPr lang="en-US" i="1" dirty="0"/>
              <a:t>)</a:t>
            </a:r>
          </a:p>
        </p:txBody>
      </p:sp>
      <p:sp>
        <p:nvSpPr>
          <p:cNvPr id="4" name="Slide Number Placeholder 3"/>
          <p:cNvSpPr>
            <a:spLocks noGrp="1"/>
          </p:cNvSpPr>
          <p:nvPr>
            <p:ph type="sldNum" sz="quarter" idx="10"/>
          </p:nvPr>
        </p:nvSpPr>
        <p:spPr/>
        <p:txBody>
          <a:bodyPr/>
          <a:lstStyle/>
          <a:p>
            <a:pPr marL="0" marR="0" lvl="0" indent="0" algn="r" defTabSz="879176" rtl="0" eaLnBrk="1" fontAlgn="auto" latinLnBrk="0" hangingPunct="1">
              <a:lnSpc>
                <a:spcPct val="100000"/>
              </a:lnSpc>
              <a:spcBef>
                <a:spcPts val="0"/>
              </a:spcBef>
              <a:spcAft>
                <a:spcPts val="0"/>
              </a:spcAft>
              <a:buClrTx/>
              <a:buSzTx/>
              <a:buFontTx/>
              <a:buNone/>
              <a:tabLst/>
              <a:defRPr/>
            </a:pPr>
            <a:fld id="{91A0B44D-A91D-47A7-878F-B25D0A2D7B65}"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879176"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34157595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2" name="Title 1"/>
          <p:cNvSpPr>
            <a:spLocks noGrp="1"/>
          </p:cNvSpPr>
          <p:nvPr>
            <p:ph type="ctrTitle"/>
          </p:nvPr>
        </p:nvSpPr>
        <p:spPr>
          <a:xfrm>
            <a:off x="304800" y="2100262"/>
            <a:ext cx="7772400" cy="745808"/>
          </a:xfrm>
        </p:spPr>
        <p:txBody>
          <a:bodyPr anchor="b" anchorCtr="0">
            <a:noAutofit/>
          </a:bodyPr>
          <a:lstStyle>
            <a:lvl1pPr algn="l">
              <a:defRPr>
                <a:solidFill>
                  <a:srgbClr val="007681"/>
                </a:solidFill>
                <a:effectLst/>
              </a:defRPr>
            </a:lvl1pPr>
          </a:lstStyle>
          <a:p>
            <a:r>
              <a:rPr lang="en-US"/>
              <a:t>Click to edit Master title style</a:t>
            </a:r>
            <a:endParaRPr lang="en-US" dirty="0"/>
          </a:p>
        </p:txBody>
      </p:sp>
      <p:sp>
        <p:nvSpPr>
          <p:cNvPr id="3" name="Subtitle 2"/>
          <p:cNvSpPr>
            <a:spLocks noGrp="1"/>
          </p:cNvSpPr>
          <p:nvPr>
            <p:ph type="subTitle" idx="1"/>
          </p:nvPr>
        </p:nvSpPr>
        <p:spPr>
          <a:xfrm>
            <a:off x="304800" y="2846070"/>
            <a:ext cx="6400800" cy="617220"/>
          </a:xfrm>
        </p:spPr>
        <p:txBody>
          <a:bodyPr>
            <a:noAutofit/>
          </a:bodyPr>
          <a:lstStyle>
            <a:lvl1pPr marL="0" indent="0" algn="l">
              <a:buNone/>
              <a:defRPr sz="2300">
                <a:solidFill>
                  <a:schemeClr val="tx1">
                    <a:tint val="75000"/>
                  </a:schemeClr>
                </a:solidFill>
              </a:defRPr>
            </a:lvl1pPr>
            <a:lvl2pPr marL="439588" indent="0" algn="ctr">
              <a:buNone/>
              <a:defRPr>
                <a:solidFill>
                  <a:schemeClr val="tx1">
                    <a:tint val="75000"/>
                  </a:schemeClr>
                </a:solidFill>
              </a:defRPr>
            </a:lvl2pPr>
            <a:lvl3pPr marL="879176" indent="0" algn="ctr">
              <a:buNone/>
              <a:defRPr>
                <a:solidFill>
                  <a:schemeClr val="tx1">
                    <a:tint val="75000"/>
                  </a:schemeClr>
                </a:solidFill>
              </a:defRPr>
            </a:lvl3pPr>
            <a:lvl4pPr marL="1318764" indent="0" algn="ctr">
              <a:buNone/>
              <a:defRPr>
                <a:solidFill>
                  <a:schemeClr val="tx1">
                    <a:tint val="75000"/>
                  </a:schemeClr>
                </a:solidFill>
              </a:defRPr>
            </a:lvl4pPr>
            <a:lvl5pPr marL="1758351" indent="0" algn="ctr">
              <a:buNone/>
              <a:defRPr>
                <a:solidFill>
                  <a:schemeClr val="tx1">
                    <a:tint val="75000"/>
                  </a:schemeClr>
                </a:solidFill>
              </a:defRPr>
            </a:lvl5pPr>
            <a:lvl6pPr marL="2197939" indent="0" algn="ctr">
              <a:buNone/>
              <a:defRPr>
                <a:solidFill>
                  <a:schemeClr val="tx1">
                    <a:tint val="75000"/>
                  </a:schemeClr>
                </a:solidFill>
              </a:defRPr>
            </a:lvl6pPr>
            <a:lvl7pPr marL="2637527" indent="0" algn="ctr">
              <a:buNone/>
              <a:defRPr>
                <a:solidFill>
                  <a:schemeClr val="tx1">
                    <a:tint val="75000"/>
                  </a:schemeClr>
                </a:solidFill>
              </a:defRPr>
            </a:lvl7pPr>
            <a:lvl8pPr marL="3077115" indent="0" algn="ctr">
              <a:buNone/>
              <a:defRPr>
                <a:solidFill>
                  <a:schemeClr val="tx1">
                    <a:tint val="75000"/>
                  </a:schemeClr>
                </a:solidFill>
              </a:defRPr>
            </a:lvl8pPr>
            <a:lvl9pPr marL="3516703" indent="0" algn="ctr">
              <a:buNone/>
              <a:defRPr>
                <a:solidFill>
                  <a:schemeClr val="tx1">
                    <a:tint val="75000"/>
                  </a:schemeClr>
                </a:solidFill>
              </a:defRPr>
            </a:lvl9pPr>
          </a:lstStyle>
          <a:p>
            <a:r>
              <a:rPr lang="en-US"/>
              <a:t>Click to edit Master subtitle style</a:t>
            </a:r>
            <a:endParaRPr lang="en-US" dirty="0"/>
          </a:p>
        </p:txBody>
      </p:sp>
    </p:spTree>
    <p:extLst>
      <p:ext uri="{BB962C8B-B14F-4D97-AF65-F5344CB8AC3E}">
        <p14:creationId xmlns:p14="http://schemas.microsoft.com/office/powerpoint/2010/main" val="38822860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2" name="Title 1"/>
          <p:cNvSpPr>
            <a:spLocks noGrp="1"/>
          </p:cNvSpPr>
          <p:nvPr>
            <p:ph type="ctrTitle"/>
          </p:nvPr>
        </p:nvSpPr>
        <p:spPr>
          <a:xfrm>
            <a:off x="228600" y="2223613"/>
            <a:ext cx="5638800" cy="1102519"/>
          </a:xfrm>
        </p:spPr>
        <p:txBody>
          <a:bodyPr anchor="b" anchorCtr="0">
            <a:noAutofit/>
          </a:bodyPr>
          <a:lstStyle>
            <a:lvl1pPr algn="l">
              <a:defRPr>
                <a:solidFill>
                  <a:srgbClr val="007681"/>
                </a:solidFill>
                <a:effectLst/>
              </a:defRPr>
            </a:lvl1pPr>
          </a:lstStyle>
          <a:p>
            <a:r>
              <a:rPr lang="en-US"/>
              <a:t>Click to edit Master title style</a:t>
            </a:r>
            <a:endParaRPr lang="en-US" dirty="0"/>
          </a:p>
        </p:txBody>
      </p:sp>
      <p:sp>
        <p:nvSpPr>
          <p:cNvPr id="3" name="Subtitle 2"/>
          <p:cNvSpPr>
            <a:spLocks noGrp="1"/>
          </p:cNvSpPr>
          <p:nvPr>
            <p:ph type="subTitle" idx="1"/>
          </p:nvPr>
        </p:nvSpPr>
        <p:spPr>
          <a:xfrm>
            <a:off x="228601" y="3383280"/>
            <a:ext cx="5486400" cy="1245870"/>
          </a:xfrm>
        </p:spPr>
        <p:txBody>
          <a:bodyPr/>
          <a:lstStyle>
            <a:lvl1pPr marL="0" indent="0" algn="l">
              <a:buNone/>
              <a:defRPr>
                <a:solidFill>
                  <a:schemeClr val="accent4"/>
                </a:solidFill>
              </a:defRPr>
            </a:lvl1pPr>
            <a:lvl2pPr marL="439588" indent="0" algn="ctr">
              <a:buNone/>
              <a:defRPr>
                <a:solidFill>
                  <a:schemeClr val="tx1">
                    <a:tint val="75000"/>
                  </a:schemeClr>
                </a:solidFill>
              </a:defRPr>
            </a:lvl2pPr>
            <a:lvl3pPr marL="879176" indent="0" algn="ctr">
              <a:buNone/>
              <a:defRPr>
                <a:solidFill>
                  <a:schemeClr val="tx1">
                    <a:tint val="75000"/>
                  </a:schemeClr>
                </a:solidFill>
              </a:defRPr>
            </a:lvl3pPr>
            <a:lvl4pPr marL="1318764" indent="0" algn="ctr">
              <a:buNone/>
              <a:defRPr>
                <a:solidFill>
                  <a:schemeClr val="tx1">
                    <a:tint val="75000"/>
                  </a:schemeClr>
                </a:solidFill>
              </a:defRPr>
            </a:lvl4pPr>
            <a:lvl5pPr marL="1758351" indent="0" algn="ctr">
              <a:buNone/>
              <a:defRPr>
                <a:solidFill>
                  <a:schemeClr val="tx1">
                    <a:tint val="75000"/>
                  </a:schemeClr>
                </a:solidFill>
              </a:defRPr>
            </a:lvl5pPr>
            <a:lvl6pPr marL="2197939" indent="0" algn="ctr">
              <a:buNone/>
              <a:defRPr>
                <a:solidFill>
                  <a:schemeClr val="tx1">
                    <a:tint val="75000"/>
                  </a:schemeClr>
                </a:solidFill>
              </a:defRPr>
            </a:lvl6pPr>
            <a:lvl7pPr marL="2637527" indent="0" algn="ctr">
              <a:buNone/>
              <a:defRPr>
                <a:solidFill>
                  <a:schemeClr val="tx1">
                    <a:tint val="75000"/>
                  </a:schemeClr>
                </a:solidFill>
              </a:defRPr>
            </a:lvl7pPr>
            <a:lvl8pPr marL="3077115" indent="0" algn="ctr">
              <a:buNone/>
              <a:defRPr>
                <a:solidFill>
                  <a:schemeClr val="tx1">
                    <a:tint val="75000"/>
                  </a:schemeClr>
                </a:solidFill>
              </a:defRPr>
            </a:lvl8pPr>
            <a:lvl9pPr marL="3516703" indent="0" algn="ctr">
              <a:buNone/>
              <a:defRPr>
                <a:solidFill>
                  <a:schemeClr val="tx1">
                    <a:tint val="75000"/>
                  </a:schemeClr>
                </a:solidFill>
              </a:defRPr>
            </a:lvl9pPr>
          </a:lstStyle>
          <a:p>
            <a:r>
              <a:rPr lang="en-US"/>
              <a:t>Click to edit Master subtitle style</a:t>
            </a:r>
            <a:endParaRPr lang="en-US" dirty="0"/>
          </a:p>
        </p:txBody>
      </p:sp>
    </p:spTree>
    <p:extLst>
      <p:ext uri="{BB962C8B-B14F-4D97-AF65-F5344CB8AC3E}">
        <p14:creationId xmlns:p14="http://schemas.microsoft.com/office/powerpoint/2010/main" val="13842355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lvl1pPr algn="l">
              <a:defRPr b="1">
                <a:solidFill>
                  <a:schemeClr val="bg1"/>
                </a:solidFill>
                <a:latin typeface="Arial" panose="020B0604020202020204" pitchFamily="34" charset="0"/>
                <a:cs typeface="Arial" panose="020B0604020202020204" pitchFamily="34" charset="0"/>
              </a:defRPr>
            </a:lvl1pPr>
          </a:lstStyle>
          <a:p>
            <a:r>
              <a:rPr lang="en-US"/>
              <a:t>Click to edit Master title style</a:t>
            </a:r>
            <a:endParaRPr lang="en-US" dirty="0"/>
          </a:p>
        </p:txBody>
      </p:sp>
      <p:sp>
        <p:nvSpPr>
          <p:cNvPr id="3" name="Content Placeholder 2"/>
          <p:cNvSpPr>
            <a:spLocks noGrp="1"/>
          </p:cNvSpPr>
          <p:nvPr>
            <p:ph idx="1"/>
          </p:nvPr>
        </p:nvSpPr>
        <p:spPr/>
        <p:txBody>
          <a:bodyPr>
            <a:noAutofit/>
          </a:bodyPr>
          <a:lstStyle>
            <a:lvl1pPr>
              <a:buClr>
                <a:schemeClr val="tx2"/>
              </a:buClr>
              <a:defRPr sz="2400">
                <a:latin typeface="Arial" panose="020B0604020202020204" pitchFamily="34" charset="0"/>
                <a:cs typeface="Arial" panose="020B0604020202020204" pitchFamily="34" charset="0"/>
              </a:defRPr>
            </a:lvl1pPr>
            <a:lvl2pPr>
              <a:spcBef>
                <a:spcPts val="577"/>
              </a:spcBef>
              <a:buClr>
                <a:schemeClr val="tx2"/>
              </a:buClr>
              <a:defRPr sz="2200">
                <a:latin typeface="Arial" panose="020B0604020202020204" pitchFamily="34" charset="0"/>
                <a:cs typeface="Arial" panose="020B0604020202020204" pitchFamily="34" charset="0"/>
              </a:defRPr>
            </a:lvl2pPr>
            <a:lvl3pPr>
              <a:buClr>
                <a:schemeClr val="tx2"/>
              </a:buClr>
              <a:defRPr sz="2000">
                <a:latin typeface="Arial" panose="020B0604020202020204" pitchFamily="34" charset="0"/>
                <a:cs typeface="Arial" panose="020B0604020202020204" pitchFamily="34" charset="0"/>
              </a:defRPr>
            </a:lvl3pPr>
            <a:lvl4pPr>
              <a:buClr>
                <a:schemeClr val="tx2"/>
              </a:buClr>
              <a:defRPr sz="1800">
                <a:latin typeface="Arial" panose="020B0604020202020204" pitchFamily="34" charset="0"/>
                <a:cs typeface="Arial" panose="020B0604020202020204" pitchFamily="34" charset="0"/>
              </a:defRPr>
            </a:lvl4pPr>
            <a:lvl5pPr>
              <a:buClr>
                <a:schemeClr val="tx2"/>
              </a:buClr>
              <a:defRPr sz="1600">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a:xfrm>
            <a:off x="126273" y="4858882"/>
            <a:ext cx="2133600" cy="273844"/>
          </a:xfrm>
        </p:spPr>
        <p:txBody>
          <a:bodyPr/>
          <a:lstStyle>
            <a:lvl1pPr>
              <a:defRPr sz="1000">
                <a:solidFill>
                  <a:schemeClr val="bg1"/>
                </a:solidFill>
              </a:defRPr>
            </a:lvl1pPr>
          </a:lstStyle>
          <a:p>
            <a:fld id="{5164FCF1-1941-4789-899B-5D30C2DEA111}" type="datetime1">
              <a:rPr lang="en-US" smtClean="0"/>
              <a:t>1/21/2025</a:t>
            </a:fld>
            <a:endParaRPr lang="en-US" dirty="0"/>
          </a:p>
        </p:txBody>
      </p:sp>
      <p:sp>
        <p:nvSpPr>
          <p:cNvPr id="6" name="Slide Number Placeholder 5"/>
          <p:cNvSpPr>
            <a:spLocks noGrp="1"/>
          </p:cNvSpPr>
          <p:nvPr>
            <p:ph type="sldNum" sz="quarter" idx="12"/>
          </p:nvPr>
        </p:nvSpPr>
        <p:spPr>
          <a:xfrm>
            <a:off x="6562344" y="4858406"/>
            <a:ext cx="2581656" cy="273844"/>
          </a:xfrm>
        </p:spPr>
        <p:txBody>
          <a:bodyPr vert="horz" lIns="87918" tIns="43959" rIns="87918" bIns="43959" rtlCol="0" anchor="ctr"/>
          <a:lstStyle>
            <a:lvl1pPr algn="r">
              <a:defRPr lang="en-US" sz="1000" smtClean="0">
                <a:solidFill>
                  <a:schemeClr val="bg1"/>
                </a:solidFill>
              </a:defRPr>
            </a:lvl1pPr>
          </a:lstStyle>
          <a:p>
            <a:fld id="{461C3A22-55EB-4C03-94E7-1B9314DBFF8B}" type="slidenum">
              <a:rPr lang="en-US" smtClean="0"/>
              <a:pPr/>
              <a:t>‹#›</a:t>
            </a:fld>
            <a:endParaRPr lang="en-US" dirty="0"/>
          </a:p>
        </p:txBody>
      </p:sp>
    </p:spTree>
    <p:extLst>
      <p:ext uri="{BB962C8B-B14F-4D97-AF65-F5344CB8AC3E}">
        <p14:creationId xmlns:p14="http://schemas.microsoft.com/office/powerpoint/2010/main" val="110216633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2" name="Title 1"/>
          <p:cNvSpPr>
            <a:spLocks noGrp="1"/>
          </p:cNvSpPr>
          <p:nvPr>
            <p:ph type="title"/>
          </p:nvPr>
        </p:nvSpPr>
        <p:spPr>
          <a:xfrm>
            <a:off x="202473" y="171450"/>
            <a:ext cx="8686800" cy="617220"/>
          </a:xfrm>
        </p:spPr>
        <p:txBody>
          <a:bodyPr>
            <a:normAutofit/>
          </a:bodyPr>
          <a:lstStyle>
            <a:lvl1pPr>
              <a:defRPr sz="2700">
                <a:solidFill>
                  <a:srgbClr val="007681"/>
                </a:solidFill>
                <a:effectLst/>
              </a:defRPr>
            </a:lvl1p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15EDF0FC-8503-4FAF-827A-0A8717060A3E}" type="datetime1">
              <a:rPr lang="en-US" smtClean="0"/>
              <a:t>1/21/2025</a:t>
            </a:fld>
            <a:endParaRPr lang="en-US" dirty="0"/>
          </a:p>
        </p:txBody>
      </p:sp>
      <p:sp>
        <p:nvSpPr>
          <p:cNvPr id="4" name="Slide Number Placeholder 3"/>
          <p:cNvSpPr>
            <a:spLocks noGrp="1"/>
          </p:cNvSpPr>
          <p:nvPr>
            <p:ph type="sldNum" sz="quarter" idx="11"/>
          </p:nvPr>
        </p:nvSpPr>
        <p:spPr/>
        <p:txBody>
          <a:bodyPr/>
          <a:lstStyle/>
          <a:p>
            <a:fld id="{461C3A22-55EB-4C03-94E7-1B9314DBFF8B}" type="slidenum">
              <a:rPr lang="en-US" smtClean="0"/>
              <a:pPr/>
              <a:t>‹#›</a:t>
            </a:fld>
            <a:endParaRPr lang="en-US" dirty="0"/>
          </a:p>
        </p:txBody>
      </p:sp>
    </p:spTree>
    <p:extLst>
      <p:ext uri="{BB962C8B-B14F-4D97-AF65-F5344CB8AC3E}">
        <p14:creationId xmlns:p14="http://schemas.microsoft.com/office/powerpoint/2010/main" val="301723411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76200" y="47625"/>
            <a:ext cx="8839200" cy="514350"/>
          </a:xfrm>
        </p:spPr>
        <p:txBody>
          <a:bodyPr/>
          <a:lstStyle/>
          <a:p>
            <a:r>
              <a:rPr lang="en-US"/>
              <a:t>Click to edit Master title style</a:t>
            </a:r>
          </a:p>
        </p:txBody>
      </p:sp>
      <p:sp>
        <p:nvSpPr>
          <p:cNvPr id="3" name="Text Placeholder 2"/>
          <p:cNvSpPr>
            <a:spLocks noGrp="1"/>
          </p:cNvSpPr>
          <p:nvPr>
            <p:ph type="body" sz="half" idx="1"/>
          </p:nvPr>
        </p:nvSpPr>
        <p:spPr>
          <a:xfrm>
            <a:off x="228600" y="1028700"/>
            <a:ext cx="4229100" cy="322659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10100" y="1028701"/>
            <a:ext cx="4229100" cy="155614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4610100" y="2699147"/>
            <a:ext cx="4229100" cy="155614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11558538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228600" y="1028700"/>
            <a:ext cx="4229100" cy="3226594"/>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10100" y="1028700"/>
            <a:ext cx="4229100" cy="3226594"/>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7806112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2" name="Title Placeholder 1"/>
          <p:cNvSpPr>
            <a:spLocks noGrp="1"/>
          </p:cNvSpPr>
          <p:nvPr>
            <p:ph type="title"/>
          </p:nvPr>
        </p:nvSpPr>
        <p:spPr>
          <a:xfrm>
            <a:off x="152401" y="-26452"/>
            <a:ext cx="8229600" cy="720090"/>
          </a:xfrm>
          <a:prstGeom prst="rect">
            <a:avLst/>
          </a:prstGeom>
        </p:spPr>
        <p:txBody>
          <a:bodyPr vert="horz" lIns="87918" tIns="43959" rIns="87918" bIns="43959" rtlCol="0" anchor="ctr">
            <a:normAutofit/>
          </a:bodyPr>
          <a:lstStyle/>
          <a:p>
            <a:pPr lvl="0" algn="l"/>
            <a:r>
              <a:rPr lang="en-US" dirty="0"/>
              <a:t>Click to edit Master title style</a:t>
            </a:r>
          </a:p>
        </p:txBody>
      </p:sp>
      <p:sp>
        <p:nvSpPr>
          <p:cNvPr id="3" name="Text Placeholder 2"/>
          <p:cNvSpPr>
            <a:spLocks noGrp="1"/>
          </p:cNvSpPr>
          <p:nvPr>
            <p:ph type="body" idx="1"/>
          </p:nvPr>
        </p:nvSpPr>
        <p:spPr>
          <a:xfrm>
            <a:off x="304800" y="925831"/>
            <a:ext cx="8229600" cy="3394472"/>
          </a:xfrm>
          <a:prstGeom prst="rect">
            <a:avLst/>
          </a:prstGeom>
        </p:spPr>
        <p:txBody>
          <a:bodyPr vert="horz" lIns="87918" tIns="43959" rIns="87918" bIns="43959"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4910" y="4843206"/>
            <a:ext cx="2133600" cy="273844"/>
          </a:xfrm>
          <a:prstGeom prst="rect">
            <a:avLst/>
          </a:prstGeom>
        </p:spPr>
        <p:txBody>
          <a:bodyPr vert="horz" lIns="87918" tIns="43959" rIns="87918" bIns="43959" rtlCol="0" anchor="ctr"/>
          <a:lstStyle>
            <a:lvl1pPr algn="l">
              <a:defRPr sz="1000">
                <a:solidFill>
                  <a:schemeClr val="bg1"/>
                </a:solidFill>
              </a:defRPr>
            </a:lvl1pPr>
          </a:lstStyle>
          <a:p>
            <a:fld id="{5120ABE6-7151-4820-858B-EDFD2BDD2807}" type="datetime1">
              <a:rPr lang="en-US" smtClean="0"/>
              <a:t>1/21/2025</a:t>
            </a:fld>
            <a:endParaRPr lang="en-US" dirty="0"/>
          </a:p>
        </p:txBody>
      </p:sp>
      <p:sp>
        <p:nvSpPr>
          <p:cNvPr id="6" name="Slide Number Placeholder 5"/>
          <p:cNvSpPr>
            <a:spLocks noGrp="1"/>
          </p:cNvSpPr>
          <p:nvPr>
            <p:ph type="sldNum" sz="quarter" idx="4"/>
          </p:nvPr>
        </p:nvSpPr>
        <p:spPr>
          <a:xfrm>
            <a:off x="8686802" y="4850568"/>
            <a:ext cx="456483" cy="273844"/>
          </a:xfrm>
          <a:prstGeom prst="rect">
            <a:avLst/>
          </a:prstGeom>
        </p:spPr>
        <p:txBody>
          <a:bodyPr vert="horz" lIns="87918" tIns="43959" rIns="87918" bIns="43959" rtlCol="0" anchor="ctr"/>
          <a:lstStyle>
            <a:lvl1pPr algn="r">
              <a:defRPr sz="1000">
                <a:solidFill>
                  <a:schemeClr val="bg1"/>
                </a:solidFill>
              </a:defRPr>
            </a:lvl1pPr>
          </a:lstStyle>
          <a:p>
            <a:fld id="{461C3A22-55EB-4C03-94E7-1B9314DBFF8B}" type="slidenum">
              <a:rPr lang="en-US" smtClean="0"/>
              <a:pPr/>
              <a:t>‹#›</a:t>
            </a:fld>
            <a:endParaRPr lang="en-US" dirty="0"/>
          </a:p>
        </p:txBody>
      </p:sp>
    </p:spTree>
    <p:extLst>
      <p:ext uri="{BB962C8B-B14F-4D97-AF65-F5344CB8AC3E}">
        <p14:creationId xmlns:p14="http://schemas.microsoft.com/office/powerpoint/2010/main" val="426523883"/>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50" r:id="rId3"/>
    <p:sldLayoutId id="2147483652" r:id="rId4"/>
    <p:sldLayoutId id="2147483659" r:id="rId5"/>
    <p:sldLayoutId id="2147483660" r:id="rId6"/>
  </p:sldLayoutIdLst>
  <p:hf hdr="0" ftr="0" dt="0"/>
  <p:txStyles>
    <p:titleStyle>
      <a:lvl1pPr algn="ctr" defTabSz="879176" rtl="0" eaLnBrk="1" latinLnBrk="0" hangingPunct="1">
        <a:spcBef>
          <a:spcPct val="0"/>
        </a:spcBef>
        <a:buNone/>
        <a:defRPr lang="en-US" sz="3500" b="1" kern="1200" dirty="0" smtClean="0">
          <a:solidFill>
            <a:schemeClr val="bg1"/>
          </a:solidFill>
          <a:effectLst>
            <a:outerShdw blurRad="38100" dist="38100" dir="2700000" algn="tl">
              <a:srgbClr val="000000">
                <a:alpha val="43137"/>
              </a:srgbClr>
            </a:outerShdw>
          </a:effectLst>
          <a:latin typeface="Arial" panose="020B0604020202020204" pitchFamily="34" charset="0"/>
          <a:ea typeface="+mj-ea"/>
          <a:cs typeface="Arial" panose="020B0604020202020204" pitchFamily="34" charset="0"/>
        </a:defRPr>
      </a:lvl1pPr>
    </p:titleStyle>
    <p:bodyStyle>
      <a:lvl1pPr marL="329691" indent="-329691" algn="l" defTabSz="879176" rtl="0" eaLnBrk="1" latinLnBrk="0" hangingPunct="1">
        <a:spcBef>
          <a:spcPts val="1154"/>
        </a:spcBef>
        <a:buClr>
          <a:srgbClr val="007681"/>
        </a:buClr>
        <a:buSzPct val="125000"/>
        <a:buFont typeface="Wingdings" panose="05000000000000000000" pitchFamily="2" charset="2"/>
        <a:buChar char="§"/>
        <a:defRPr sz="2400" kern="1200">
          <a:solidFill>
            <a:schemeClr val="tx1"/>
          </a:solidFill>
          <a:latin typeface="Arial" panose="020B0604020202020204" pitchFamily="34" charset="0"/>
          <a:ea typeface="+mn-ea"/>
          <a:cs typeface="Arial" panose="020B0604020202020204" pitchFamily="34" charset="0"/>
        </a:defRPr>
      </a:lvl1pPr>
      <a:lvl2pPr marL="714330" indent="-274742" algn="l" defTabSz="879176" rtl="0" eaLnBrk="1" latinLnBrk="0" hangingPunct="1">
        <a:spcBef>
          <a:spcPts val="962"/>
        </a:spcBef>
        <a:buClr>
          <a:srgbClr val="007681"/>
        </a:buClr>
        <a:buSzPct val="110000"/>
        <a:buFont typeface="Arial" panose="020B0604020202020204" pitchFamily="34" charset="0"/>
        <a:buChar char="•"/>
        <a:defRPr lang="en-US" sz="2200" kern="1200" dirty="0" smtClean="0">
          <a:solidFill>
            <a:schemeClr val="tx1"/>
          </a:solidFill>
          <a:latin typeface="Arial" panose="020B0604020202020204" pitchFamily="34" charset="0"/>
          <a:ea typeface="+mn-ea"/>
          <a:cs typeface="Arial" panose="020B0604020202020204" pitchFamily="34" charset="0"/>
        </a:defRPr>
      </a:lvl2pPr>
      <a:lvl3pPr marL="1155445" indent="-276269" algn="l" defTabSz="879176" rtl="0" eaLnBrk="1" latinLnBrk="0" hangingPunct="1">
        <a:spcBef>
          <a:spcPts val="769"/>
        </a:spcBef>
        <a:buClr>
          <a:srgbClr val="007681"/>
        </a:buClr>
        <a:buFont typeface="Arial" panose="020B0604020202020204" pitchFamily="34" charset="0"/>
        <a:buChar char="−"/>
        <a:defRPr lang="en-US" sz="2000" kern="1200" dirty="0" smtClean="0">
          <a:solidFill>
            <a:schemeClr val="tx1"/>
          </a:solidFill>
          <a:latin typeface="Arial" panose="020B0604020202020204" pitchFamily="34" charset="0"/>
          <a:ea typeface="+mn-ea"/>
          <a:cs typeface="Arial" panose="020B0604020202020204" pitchFamily="34" charset="0"/>
        </a:defRPr>
      </a:lvl3pPr>
      <a:lvl4pPr marL="1538557" indent="-219794" algn="l" defTabSz="879176" rtl="0" eaLnBrk="1" latinLnBrk="0" hangingPunct="1">
        <a:spcBef>
          <a:spcPts val="577"/>
        </a:spcBef>
        <a:buClr>
          <a:srgbClr val="007681"/>
        </a:buClr>
        <a:buSzPct val="85000"/>
        <a:buFont typeface="Arial" panose="020B0604020202020204" pitchFamily="34" charset="0"/>
        <a:buChar char="&gt;"/>
        <a:defRPr lang="en-US" sz="1800" kern="1200" dirty="0" smtClean="0">
          <a:solidFill>
            <a:schemeClr val="tx1"/>
          </a:solidFill>
          <a:latin typeface="Arial" panose="020B0604020202020204" pitchFamily="34" charset="0"/>
          <a:ea typeface="+mn-ea"/>
          <a:cs typeface="Arial" panose="020B0604020202020204" pitchFamily="34" charset="0"/>
        </a:defRPr>
      </a:lvl4pPr>
      <a:lvl5pPr marL="1978145" indent="-219794" algn="l" defTabSz="879176" rtl="0" eaLnBrk="1" latinLnBrk="0" hangingPunct="1">
        <a:spcBef>
          <a:spcPts val="289"/>
        </a:spcBef>
        <a:buClr>
          <a:srgbClr val="007681"/>
        </a:buClr>
        <a:buFont typeface="Arial" panose="020B0604020202020204" pitchFamily="34" charset="0"/>
        <a:buChar char="»"/>
        <a:defRPr lang="en-US" sz="1600" kern="1200" dirty="0">
          <a:solidFill>
            <a:schemeClr val="tx1"/>
          </a:solidFill>
          <a:latin typeface="Arial" panose="020B0604020202020204" pitchFamily="34" charset="0"/>
          <a:ea typeface="+mn-ea"/>
          <a:cs typeface="Arial" panose="020B0604020202020204" pitchFamily="34" charset="0"/>
        </a:defRPr>
      </a:lvl5pPr>
      <a:lvl6pPr marL="2417733" indent="-219794" algn="l" defTabSz="879176"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857321" indent="-219794" algn="l" defTabSz="879176"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296909" indent="-219794" algn="l" defTabSz="879176"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736496" indent="-219794" algn="l" defTabSz="879176"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879176" rtl="0" eaLnBrk="1" latinLnBrk="0" hangingPunct="1">
        <a:defRPr sz="1700" kern="1200">
          <a:solidFill>
            <a:schemeClr val="tx1"/>
          </a:solidFill>
          <a:latin typeface="+mn-lt"/>
          <a:ea typeface="+mn-ea"/>
          <a:cs typeface="+mn-cs"/>
        </a:defRPr>
      </a:lvl1pPr>
      <a:lvl2pPr marL="439588" algn="l" defTabSz="879176" rtl="0" eaLnBrk="1" latinLnBrk="0" hangingPunct="1">
        <a:defRPr sz="1700" kern="1200">
          <a:solidFill>
            <a:schemeClr val="tx1"/>
          </a:solidFill>
          <a:latin typeface="+mn-lt"/>
          <a:ea typeface="+mn-ea"/>
          <a:cs typeface="+mn-cs"/>
        </a:defRPr>
      </a:lvl2pPr>
      <a:lvl3pPr marL="879176" algn="l" defTabSz="879176" rtl="0" eaLnBrk="1" latinLnBrk="0" hangingPunct="1">
        <a:defRPr sz="1700" kern="1200">
          <a:solidFill>
            <a:schemeClr val="tx1"/>
          </a:solidFill>
          <a:latin typeface="+mn-lt"/>
          <a:ea typeface="+mn-ea"/>
          <a:cs typeface="+mn-cs"/>
        </a:defRPr>
      </a:lvl3pPr>
      <a:lvl4pPr marL="1318764" algn="l" defTabSz="879176" rtl="0" eaLnBrk="1" latinLnBrk="0" hangingPunct="1">
        <a:defRPr sz="1700" kern="1200">
          <a:solidFill>
            <a:schemeClr val="tx1"/>
          </a:solidFill>
          <a:latin typeface="+mn-lt"/>
          <a:ea typeface="+mn-ea"/>
          <a:cs typeface="+mn-cs"/>
        </a:defRPr>
      </a:lvl4pPr>
      <a:lvl5pPr marL="1758351" algn="l" defTabSz="879176" rtl="0" eaLnBrk="1" latinLnBrk="0" hangingPunct="1">
        <a:defRPr sz="1700" kern="1200">
          <a:solidFill>
            <a:schemeClr val="tx1"/>
          </a:solidFill>
          <a:latin typeface="+mn-lt"/>
          <a:ea typeface="+mn-ea"/>
          <a:cs typeface="+mn-cs"/>
        </a:defRPr>
      </a:lvl5pPr>
      <a:lvl6pPr marL="2197939" algn="l" defTabSz="879176" rtl="0" eaLnBrk="1" latinLnBrk="0" hangingPunct="1">
        <a:defRPr sz="1700" kern="1200">
          <a:solidFill>
            <a:schemeClr val="tx1"/>
          </a:solidFill>
          <a:latin typeface="+mn-lt"/>
          <a:ea typeface="+mn-ea"/>
          <a:cs typeface="+mn-cs"/>
        </a:defRPr>
      </a:lvl6pPr>
      <a:lvl7pPr marL="2637527" algn="l" defTabSz="879176" rtl="0" eaLnBrk="1" latinLnBrk="0" hangingPunct="1">
        <a:defRPr sz="1700" kern="1200">
          <a:solidFill>
            <a:schemeClr val="tx1"/>
          </a:solidFill>
          <a:latin typeface="+mn-lt"/>
          <a:ea typeface="+mn-ea"/>
          <a:cs typeface="+mn-cs"/>
        </a:defRPr>
      </a:lvl7pPr>
      <a:lvl8pPr marL="3077115" algn="l" defTabSz="879176" rtl="0" eaLnBrk="1" latinLnBrk="0" hangingPunct="1">
        <a:defRPr sz="1700" kern="1200">
          <a:solidFill>
            <a:schemeClr val="tx1"/>
          </a:solidFill>
          <a:latin typeface="+mn-lt"/>
          <a:ea typeface="+mn-ea"/>
          <a:cs typeface="+mn-cs"/>
        </a:defRPr>
      </a:lvl8pPr>
      <a:lvl9pPr marL="3516703" algn="l" defTabSz="879176" rtl="0" eaLnBrk="1" latinLnBrk="0" hangingPunct="1">
        <a:defRPr sz="17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0.xml"/><Relationship Id="rId1" Type="http://schemas.openxmlformats.org/officeDocument/2006/relationships/slideLayout" Target="../slideLayouts/slideLayout1.xml"/><Relationship Id="rId4" Type="http://schemas.openxmlformats.org/officeDocument/2006/relationships/image" Target="../media/image9.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5.xml"/><Relationship Id="rId1" Type="http://schemas.openxmlformats.org/officeDocument/2006/relationships/slideLayout" Target="../slideLayouts/slideLayout3.xml"/><Relationship Id="rId4" Type="http://schemas.openxmlformats.org/officeDocument/2006/relationships/image" Target="../media/image12.png"/></Relationships>
</file>

<file path=ppt/slides/_rels/slide1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6.xml"/><Relationship Id="rId1" Type="http://schemas.openxmlformats.org/officeDocument/2006/relationships/slideLayout" Target="../slideLayouts/slideLayout6.xml"/><Relationship Id="rId4" Type="http://schemas.openxmlformats.org/officeDocument/2006/relationships/image" Target="../media/image14.png"/></Relationships>
</file>

<file path=ppt/slides/_rels/slide1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8.xml"/><Relationship Id="rId1" Type="http://schemas.openxmlformats.org/officeDocument/2006/relationships/slideLayout" Target="../slideLayouts/slideLayout3.xml"/><Relationship Id="rId4" Type="http://schemas.openxmlformats.org/officeDocument/2006/relationships/image" Target="../media/image17.png"/></Relationships>
</file>

<file path=ppt/slides/_rels/slide1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9.xml"/><Relationship Id="rId1" Type="http://schemas.openxmlformats.org/officeDocument/2006/relationships/slideLayout" Target="../slideLayouts/slideLayout6.xml"/><Relationship Id="rId4" Type="http://schemas.openxmlformats.org/officeDocument/2006/relationships/image" Target="../media/image19.png"/></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1.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2.xml"/><Relationship Id="rId1" Type="http://schemas.openxmlformats.org/officeDocument/2006/relationships/slideLayout" Target="../slideLayouts/slideLayout6.xml"/><Relationship Id="rId4" Type="http://schemas.openxmlformats.org/officeDocument/2006/relationships/image" Target="../media/image23.png"/></Relationships>
</file>

<file path=ppt/slides/_rels/slide2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3.xm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4.xml"/><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5.xml"/><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8.xml"/><Relationship Id="rId1" Type="http://schemas.openxmlformats.org/officeDocument/2006/relationships/slideLayout" Target="../slideLayouts/slideLayout3.xml"/><Relationship Id="rId4" Type="http://schemas.openxmlformats.org/officeDocument/2006/relationships/image" Target="../media/image29.png"/></Relationships>
</file>

<file path=ppt/slides/_rels/slide29.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9.xml"/><Relationship Id="rId1" Type="http://schemas.openxmlformats.org/officeDocument/2006/relationships/slideLayout" Target="../slideLayouts/slideLayout6.xml"/><Relationship Id="rId4" Type="http://schemas.openxmlformats.org/officeDocument/2006/relationships/image" Target="../media/image31.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0.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31.xml"/><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32.xml"/><Relationship Id="rId1" Type="http://schemas.openxmlformats.org/officeDocument/2006/relationships/slideLayout" Target="../slideLayouts/slideLayout3.xml"/><Relationship Id="rId4" Type="http://schemas.openxmlformats.org/officeDocument/2006/relationships/image" Target="../media/image34.png"/></Relationships>
</file>

<file path=ppt/slides/_rels/slide33.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33.xml"/><Relationship Id="rId1" Type="http://schemas.openxmlformats.org/officeDocument/2006/relationships/slideLayout" Target="../slideLayouts/slideLayout6.xml"/><Relationship Id="rId4" Type="http://schemas.openxmlformats.org/officeDocument/2006/relationships/image" Target="../media/image36.png"/></Relationships>
</file>

<file path=ppt/slides/_rels/slide3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4.xml"/><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35.xml"/><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36.xml"/><Relationship Id="rId1" Type="http://schemas.openxmlformats.org/officeDocument/2006/relationships/slideLayout" Target="../slideLayouts/slideLayout3.xml"/><Relationship Id="rId4" Type="http://schemas.openxmlformats.org/officeDocument/2006/relationships/image" Target="../media/image39.png"/></Relationships>
</file>

<file path=ppt/slides/_rels/slide37.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37.xml"/><Relationship Id="rId1" Type="http://schemas.openxmlformats.org/officeDocument/2006/relationships/slideLayout" Target="../slideLayouts/slideLayout3.xml"/><Relationship Id="rId4" Type="http://schemas.openxmlformats.org/officeDocument/2006/relationships/image" Target="../media/image41.png"/></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39.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2" name="Title 1"/>
          <p:cNvSpPr>
            <a:spLocks noGrp="1"/>
          </p:cNvSpPr>
          <p:nvPr>
            <p:ph type="ctrTitle"/>
          </p:nvPr>
        </p:nvSpPr>
        <p:spPr>
          <a:xfrm>
            <a:off x="228600" y="2223613"/>
            <a:ext cx="5867400" cy="1102519"/>
          </a:xfrm>
        </p:spPr>
        <p:txBody>
          <a:bodyPr/>
          <a:lstStyle/>
          <a:p>
            <a:r>
              <a:rPr lang="en-US" dirty="0"/>
              <a:t>Volunteer Pensions and Annuities Training</a:t>
            </a:r>
          </a:p>
        </p:txBody>
      </p:sp>
      <p:sp>
        <p:nvSpPr>
          <p:cNvPr id="4" name="Subtitle 3">
            <a:extLst>
              <a:ext uri="{FF2B5EF4-FFF2-40B4-BE49-F238E27FC236}">
                <a16:creationId xmlns:a16="http://schemas.microsoft.com/office/drawing/2014/main" id="{F5D0E6A7-9026-C4CF-23A8-78C9BB663B1E}"/>
              </a:ext>
            </a:extLst>
          </p:cNvPr>
          <p:cNvSpPr>
            <a:spLocks noGrp="1"/>
          </p:cNvSpPr>
          <p:nvPr>
            <p:ph type="subTitle" idx="1"/>
          </p:nvPr>
        </p:nvSpPr>
        <p:spPr/>
        <p:txBody>
          <a:bodyPr/>
          <a:lstStyle/>
          <a:p>
            <a:r>
              <a:rPr lang="en-US" dirty="0"/>
              <a:t>Tax Year 2024</a:t>
            </a:r>
          </a:p>
        </p:txBody>
      </p:sp>
    </p:spTree>
    <p:extLst>
      <p:ext uri="{BB962C8B-B14F-4D97-AF65-F5344CB8AC3E}">
        <p14:creationId xmlns:p14="http://schemas.microsoft.com/office/powerpoint/2010/main" val="36227388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52"/>
        <p:cNvGrpSpPr/>
        <p:nvPr/>
      </p:nvGrpSpPr>
      <p:grpSpPr>
        <a:xfrm>
          <a:off x="0" y="0"/>
          <a:ext cx="0" cy="0"/>
          <a:chOff x="0" y="0"/>
          <a:chExt cx="0" cy="0"/>
        </a:xfrm>
      </p:grpSpPr>
      <p:pic>
        <p:nvPicPr>
          <p:cNvPr id="26" name="Picture 25" descr="Graphical user interface, website&#10;&#10;Description automatically generated">
            <a:extLst>
              <a:ext uri="{FF2B5EF4-FFF2-40B4-BE49-F238E27FC236}">
                <a16:creationId xmlns:a16="http://schemas.microsoft.com/office/drawing/2014/main" id="{45BF6AC2-5A47-3272-A622-D4954F96055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3949" y="0"/>
            <a:ext cx="9144000" cy="5143500"/>
          </a:xfrm>
          <a:prstGeom prst="rect">
            <a:avLst/>
          </a:prstGeom>
        </p:spPr>
      </p:pic>
      <p:sp>
        <p:nvSpPr>
          <p:cNvPr id="17" name="Title 16">
            <a:extLst>
              <a:ext uri="{FF2B5EF4-FFF2-40B4-BE49-F238E27FC236}">
                <a16:creationId xmlns:a16="http://schemas.microsoft.com/office/drawing/2014/main" id="{DF49C427-E261-BE48-17F6-BA9B27403A33}"/>
              </a:ext>
            </a:extLst>
          </p:cNvPr>
          <p:cNvSpPr>
            <a:spLocks noGrp="1"/>
          </p:cNvSpPr>
          <p:nvPr>
            <p:ph type="ctrTitle"/>
          </p:nvPr>
        </p:nvSpPr>
        <p:spPr>
          <a:xfrm>
            <a:off x="228599" y="2991538"/>
            <a:ext cx="7567749" cy="746125"/>
          </a:xfrm>
        </p:spPr>
        <p:txBody>
          <a:bodyPr/>
          <a:lstStyle/>
          <a:p>
            <a:r>
              <a:rPr lang="en-US" dirty="0"/>
              <a:t>Pensions and Annuities</a:t>
            </a:r>
            <a:br>
              <a:rPr lang="en-US" dirty="0"/>
            </a:br>
            <a:r>
              <a:rPr lang="en-US" dirty="0"/>
              <a:t>Examples</a:t>
            </a:r>
          </a:p>
        </p:txBody>
      </p:sp>
      <p:sp>
        <p:nvSpPr>
          <p:cNvPr id="18" name="Subtitle 17">
            <a:extLst>
              <a:ext uri="{FF2B5EF4-FFF2-40B4-BE49-F238E27FC236}">
                <a16:creationId xmlns:a16="http://schemas.microsoft.com/office/drawing/2014/main" id="{A832C910-F372-F95F-674D-617A0E510CE1}"/>
              </a:ext>
            </a:extLst>
          </p:cNvPr>
          <p:cNvSpPr>
            <a:spLocks noGrp="1"/>
          </p:cNvSpPr>
          <p:nvPr>
            <p:ph type="subTitle" idx="1"/>
          </p:nvPr>
        </p:nvSpPr>
        <p:spPr>
          <a:xfrm>
            <a:off x="533400" y="2647951"/>
            <a:ext cx="6172200" cy="1371600"/>
          </a:xfrm>
        </p:spPr>
        <p:txBody>
          <a:bodyPr/>
          <a:lstStyle/>
          <a:p>
            <a:br>
              <a:rPr lang="en-US" dirty="0"/>
            </a:br>
            <a:endParaRPr lang="en-US" dirty="0"/>
          </a:p>
        </p:txBody>
      </p:sp>
      <p:pic>
        <p:nvPicPr>
          <p:cNvPr id="7" name="Picture 6">
            <a:extLst>
              <a:ext uri="{FF2B5EF4-FFF2-40B4-BE49-F238E27FC236}">
                <a16:creationId xmlns:a16="http://schemas.microsoft.com/office/drawing/2014/main" id="{BBEF0EA2-69B9-7FB6-DFD8-2D61BDB2A2C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52400" y="4672864"/>
            <a:ext cx="990600" cy="288286"/>
          </a:xfrm>
          <a:prstGeom prst="rect">
            <a:avLst/>
          </a:prstGeom>
        </p:spPr>
      </p:pic>
    </p:spTree>
    <p:extLst>
      <p:ext uri="{BB962C8B-B14F-4D97-AF65-F5344CB8AC3E}">
        <p14:creationId xmlns:p14="http://schemas.microsoft.com/office/powerpoint/2010/main" val="21219857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Pensions and Annuities</a:t>
            </a:r>
          </a:p>
        </p:txBody>
      </p:sp>
      <p:sp>
        <p:nvSpPr>
          <p:cNvPr id="3" name="Content Placeholder 2"/>
          <p:cNvSpPr>
            <a:spLocks noGrp="1"/>
          </p:cNvSpPr>
          <p:nvPr>
            <p:ph idx="1"/>
          </p:nvPr>
        </p:nvSpPr>
        <p:spPr>
          <a:xfrm>
            <a:off x="304800" y="908956"/>
            <a:ext cx="8458200" cy="3699272"/>
          </a:xfrm>
        </p:spPr>
        <p:txBody>
          <a:bodyPr/>
          <a:lstStyle/>
          <a:p>
            <a:pPr marL="0" indent="0">
              <a:spcBef>
                <a:spcPts val="800"/>
              </a:spcBef>
              <a:buNone/>
            </a:pPr>
            <a:r>
              <a:rPr lang="en-US" b="1" dirty="0"/>
              <a:t>Two New York State subtractions for pension income: </a:t>
            </a:r>
          </a:p>
          <a:p>
            <a:pPr marL="457200" indent="-457200">
              <a:spcBef>
                <a:spcPts val="800"/>
              </a:spcBef>
              <a:buClr>
                <a:schemeClr val="tx1"/>
              </a:buClr>
              <a:buSzPct val="100000"/>
              <a:buAutoNum type="arabicPeriod"/>
            </a:pPr>
            <a:r>
              <a:rPr lang="en-US" sz="2100" dirty="0"/>
              <a:t>Pensions of New York State, local governments within New York State, and the federal government – 100% subtraction</a:t>
            </a:r>
          </a:p>
          <a:p>
            <a:pPr marL="457200" indent="-457200">
              <a:spcBef>
                <a:spcPts val="800"/>
              </a:spcBef>
              <a:buClr>
                <a:schemeClr val="tx1"/>
              </a:buClr>
              <a:buSzPct val="100000"/>
              <a:buAutoNum type="arabicPeriod"/>
            </a:pPr>
            <a:r>
              <a:rPr lang="en-US" sz="2100" dirty="0"/>
              <a:t>Pension and annuity income exclusion – up to $20,000 subtraction</a:t>
            </a:r>
          </a:p>
          <a:p>
            <a:pPr marL="756159" lvl="1" indent="-457200">
              <a:spcBef>
                <a:spcPts val="800"/>
              </a:spcBef>
              <a:buClr>
                <a:schemeClr val="tx1"/>
              </a:buClr>
              <a:buSzPct val="100000"/>
            </a:pPr>
            <a:r>
              <a:rPr lang="en-US" sz="2100" dirty="0"/>
              <a:t>taxpayer must be over the age of </a:t>
            </a:r>
            <a:r>
              <a:rPr lang="en-US" sz="2100"/>
              <a:t>59 ½ </a:t>
            </a:r>
            <a:endParaRPr lang="en-US" sz="2100" dirty="0"/>
          </a:p>
          <a:p>
            <a:pPr marL="756159" lvl="1" indent="-457200">
              <a:spcBef>
                <a:spcPts val="800"/>
              </a:spcBef>
              <a:buClr>
                <a:schemeClr val="tx1"/>
              </a:buClr>
              <a:buSzPct val="100000"/>
            </a:pPr>
            <a:r>
              <a:rPr lang="en-US" sz="2100" dirty="0"/>
              <a:t>if the taxpayer turned 59 ½ during the tax year, the exclusion is only allowed for income received on or after they became 59 ½</a:t>
            </a:r>
          </a:p>
          <a:p>
            <a:pPr marL="756159" lvl="1" indent="-457200">
              <a:spcBef>
                <a:spcPts val="800"/>
              </a:spcBef>
              <a:buClr>
                <a:schemeClr val="tx1"/>
              </a:buClr>
              <a:buSzPct val="100000"/>
            </a:pPr>
            <a:endParaRPr lang="en-US" dirty="0"/>
          </a:p>
          <a:p>
            <a:endParaRPr lang="en-US" dirty="0"/>
          </a:p>
        </p:txBody>
      </p:sp>
      <p:sp>
        <p:nvSpPr>
          <p:cNvPr id="4" name="Slide Number Placeholder 3">
            <a:extLst>
              <a:ext uri="{FF2B5EF4-FFF2-40B4-BE49-F238E27FC236}">
                <a16:creationId xmlns:a16="http://schemas.microsoft.com/office/drawing/2014/main" id="{CE0E2A07-F72B-584A-7DDA-3A4A5BB86E70}"/>
              </a:ext>
            </a:extLst>
          </p:cNvPr>
          <p:cNvSpPr>
            <a:spLocks noGrp="1"/>
          </p:cNvSpPr>
          <p:nvPr>
            <p:ph type="sldNum" sz="quarter" idx="12"/>
          </p:nvPr>
        </p:nvSpPr>
        <p:spPr/>
        <p:txBody>
          <a:bodyPr/>
          <a:lstStyle/>
          <a:p>
            <a:fld id="{461C3A22-55EB-4C03-94E7-1B9314DBFF8B}" type="slidenum">
              <a:rPr lang="en-US" smtClean="0"/>
              <a:pPr/>
              <a:t>11</a:t>
            </a:fld>
            <a:endParaRPr lang="en-US" dirty="0"/>
          </a:p>
        </p:txBody>
      </p:sp>
    </p:spTree>
    <p:extLst>
      <p:ext uri="{BB962C8B-B14F-4D97-AF65-F5344CB8AC3E}">
        <p14:creationId xmlns:p14="http://schemas.microsoft.com/office/powerpoint/2010/main" val="24099669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vert="horz" lIns="87918" tIns="43959" rIns="87918" bIns="43959" rtlCol="0" anchor="ctr">
            <a:noAutofit/>
          </a:bodyPr>
          <a:lstStyle/>
          <a:p>
            <a:r>
              <a:rPr lang="en-US" dirty="0"/>
              <a:t>Pensions and Annuities</a:t>
            </a:r>
          </a:p>
        </p:txBody>
      </p:sp>
      <p:sp>
        <p:nvSpPr>
          <p:cNvPr id="3" name="Content Placeholder 2"/>
          <p:cNvSpPr>
            <a:spLocks noGrp="1"/>
          </p:cNvSpPr>
          <p:nvPr>
            <p:ph idx="1"/>
          </p:nvPr>
        </p:nvSpPr>
        <p:spPr>
          <a:xfrm>
            <a:off x="304800" y="1160654"/>
            <a:ext cx="8229600" cy="3087496"/>
          </a:xfrm>
        </p:spPr>
        <p:txBody>
          <a:bodyPr/>
          <a:lstStyle/>
          <a:p>
            <a:pPr>
              <a:spcBef>
                <a:spcPts val="3000"/>
              </a:spcBef>
            </a:pPr>
            <a:r>
              <a:rPr lang="en-US" spc="-30" dirty="0"/>
              <a:t>If a taxpayer received pension income as a beneficiary and the decedent would have been 59½ if they continued to live, the beneficiary is eligible for an exclusion with certain limitations.</a:t>
            </a:r>
          </a:p>
          <a:p>
            <a:pPr>
              <a:spcBef>
                <a:spcPts val="3000"/>
              </a:spcBef>
            </a:pPr>
            <a:r>
              <a:rPr lang="en-US" dirty="0"/>
              <a:t>The exclusion must be prorated amongst all beneficiaries in the same ratio as the distribution is shared, even if not all beneficiaries are New York residents.</a:t>
            </a:r>
          </a:p>
        </p:txBody>
      </p:sp>
      <p:sp>
        <p:nvSpPr>
          <p:cNvPr id="4" name="Slide Number Placeholder 3">
            <a:extLst>
              <a:ext uri="{FF2B5EF4-FFF2-40B4-BE49-F238E27FC236}">
                <a16:creationId xmlns:a16="http://schemas.microsoft.com/office/drawing/2014/main" id="{99F3F3A9-EC78-957E-1DD0-243C69D99F04}"/>
              </a:ext>
            </a:extLst>
          </p:cNvPr>
          <p:cNvSpPr>
            <a:spLocks noGrp="1"/>
          </p:cNvSpPr>
          <p:nvPr>
            <p:ph type="sldNum" sz="quarter" idx="12"/>
          </p:nvPr>
        </p:nvSpPr>
        <p:spPr/>
        <p:txBody>
          <a:bodyPr/>
          <a:lstStyle/>
          <a:p>
            <a:fld id="{461C3A22-55EB-4C03-94E7-1B9314DBFF8B}" type="slidenum">
              <a:rPr lang="en-US" smtClean="0"/>
              <a:pPr/>
              <a:t>12</a:t>
            </a:fld>
            <a:endParaRPr lang="en-US" dirty="0"/>
          </a:p>
        </p:txBody>
      </p:sp>
    </p:spTree>
    <p:extLst>
      <p:ext uri="{BB962C8B-B14F-4D97-AF65-F5344CB8AC3E}">
        <p14:creationId xmlns:p14="http://schemas.microsoft.com/office/powerpoint/2010/main" val="4408745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603499-E2F4-48EA-872F-DA21036B6C4E}"/>
              </a:ext>
            </a:extLst>
          </p:cNvPr>
          <p:cNvSpPr>
            <a:spLocks noGrp="1"/>
          </p:cNvSpPr>
          <p:nvPr>
            <p:ph type="title"/>
          </p:nvPr>
        </p:nvSpPr>
        <p:spPr/>
        <p:txBody>
          <a:bodyPr/>
          <a:lstStyle/>
          <a:p>
            <a:r>
              <a:rPr lang="en-US" dirty="0"/>
              <a:t>Pension Example 1</a:t>
            </a:r>
          </a:p>
        </p:txBody>
      </p:sp>
      <p:sp>
        <p:nvSpPr>
          <p:cNvPr id="4" name="Content Placeholder 3">
            <a:extLst>
              <a:ext uri="{FF2B5EF4-FFF2-40B4-BE49-F238E27FC236}">
                <a16:creationId xmlns:a16="http://schemas.microsoft.com/office/drawing/2014/main" id="{7839E032-0A0F-4B27-8B94-BDD72CB00E82}"/>
              </a:ext>
            </a:extLst>
          </p:cNvPr>
          <p:cNvSpPr>
            <a:spLocks noGrp="1"/>
          </p:cNvSpPr>
          <p:nvPr>
            <p:ph type="body" idx="1"/>
          </p:nvPr>
        </p:nvSpPr>
        <p:spPr>
          <a:xfrm>
            <a:off x="152401" y="819150"/>
            <a:ext cx="8762999" cy="3810000"/>
          </a:xfrm>
        </p:spPr>
        <p:txBody>
          <a:bodyPr/>
          <a:lstStyle/>
          <a:p>
            <a:pPr>
              <a:spcBef>
                <a:spcPts val="1800"/>
              </a:spcBef>
            </a:pPr>
            <a:r>
              <a:rPr lang="en-US" sz="2000" dirty="0"/>
              <a:t>Married filing jointly</a:t>
            </a:r>
          </a:p>
          <a:p>
            <a:pPr>
              <a:spcBef>
                <a:spcPts val="1800"/>
              </a:spcBef>
            </a:pPr>
            <a:r>
              <a:rPr lang="en-US" sz="2000" dirty="0"/>
              <a:t>Taxpayer: age 59, received $30,000 from a government pension (NYS, local governments within NYS, and the federal government)</a:t>
            </a:r>
          </a:p>
          <a:p>
            <a:pPr>
              <a:spcBef>
                <a:spcPts val="1800"/>
              </a:spcBef>
            </a:pPr>
            <a:r>
              <a:rPr lang="en-US" sz="2000" dirty="0"/>
              <a:t>Spouse: age 60, received $10,000 from a </a:t>
            </a:r>
            <a:r>
              <a:rPr lang="en-US" sz="2000" i="1" dirty="0"/>
              <a:t>private </a:t>
            </a:r>
            <a:r>
              <a:rPr lang="en-US" sz="2000" dirty="0"/>
              <a:t>(non-government) pension </a:t>
            </a:r>
          </a:p>
          <a:p>
            <a:pPr>
              <a:spcBef>
                <a:spcPts val="1800"/>
              </a:spcBef>
            </a:pPr>
            <a:r>
              <a:rPr lang="en-US" sz="2000" b="1" dirty="0"/>
              <a:t>Total pension subtraction allowed = $40,000</a:t>
            </a:r>
          </a:p>
          <a:p>
            <a:pPr>
              <a:spcBef>
                <a:spcPts val="1800"/>
              </a:spcBef>
            </a:pPr>
            <a:r>
              <a:rPr lang="en-US" sz="2000" dirty="0"/>
              <a:t>NYS, local governments within NYS, and the federal government pensions qualify for the full exclusion regardless of age</a:t>
            </a:r>
            <a:r>
              <a:rPr lang="en-US" dirty="0"/>
              <a:t>  </a:t>
            </a:r>
          </a:p>
          <a:p>
            <a:pPr>
              <a:spcBef>
                <a:spcPts val="1800"/>
              </a:spcBef>
            </a:pPr>
            <a:endParaRPr lang="en-US" dirty="0"/>
          </a:p>
        </p:txBody>
      </p:sp>
      <p:pic>
        <p:nvPicPr>
          <p:cNvPr id="3" name="Picture 2">
            <a:extLst>
              <a:ext uri="{FF2B5EF4-FFF2-40B4-BE49-F238E27FC236}">
                <a16:creationId xmlns:a16="http://schemas.microsoft.com/office/drawing/2014/main" id="{FD20B3F4-E84D-0CF6-4F87-A5D40F34277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8600" y="4757689"/>
            <a:ext cx="990600" cy="288286"/>
          </a:xfrm>
          <a:prstGeom prst="rect">
            <a:avLst/>
          </a:prstGeom>
        </p:spPr>
      </p:pic>
      <p:sp>
        <p:nvSpPr>
          <p:cNvPr id="5" name="Slide Number Placeholder 4">
            <a:extLst>
              <a:ext uri="{FF2B5EF4-FFF2-40B4-BE49-F238E27FC236}">
                <a16:creationId xmlns:a16="http://schemas.microsoft.com/office/drawing/2014/main" id="{B6B8F5B6-B1A4-EAC1-FFBA-A84121698256}"/>
              </a:ext>
            </a:extLst>
          </p:cNvPr>
          <p:cNvSpPr>
            <a:spLocks noGrp="1"/>
          </p:cNvSpPr>
          <p:nvPr>
            <p:ph type="sldNum" sz="quarter" idx="12"/>
          </p:nvPr>
        </p:nvSpPr>
        <p:spPr/>
        <p:txBody>
          <a:bodyPr/>
          <a:lstStyle/>
          <a:p>
            <a:fld id="{461C3A22-55EB-4C03-94E7-1B9314DBFF8B}" type="slidenum">
              <a:rPr lang="en-US" smtClean="0"/>
              <a:pPr/>
              <a:t>13</a:t>
            </a:fld>
            <a:endParaRPr lang="en-US" dirty="0"/>
          </a:p>
        </p:txBody>
      </p:sp>
    </p:spTree>
    <p:extLst>
      <p:ext uri="{BB962C8B-B14F-4D97-AF65-F5344CB8AC3E}">
        <p14:creationId xmlns:p14="http://schemas.microsoft.com/office/powerpoint/2010/main" val="5548375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255D07-0BD2-EFA5-05DE-BF1542D02839}"/>
              </a:ext>
            </a:extLst>
          </p:cNvPr>
          <p:cNvSpPr>
            <a:spLocks noGrp="1"/>
          </p:cNvSpPr>
          <p:nvPr>
            <p:ph type="title"/>
          </p:nvPr>
        </p:nvSpPr>
        <p:spPr/>
        <p:txBody>
          <a:bodyPr/>
          <a:lstStyle/>
          <a:p>
            <a:r>
              <a:rPr lang="en-US" dirty="0"/>
              <a:t>Enter Basic Retirement Income</a:t>
            </a:r>
          </a:p>
        </p:txBody>
      </p:sp>
      <p:pic>
        <p:nvPicPr>
          <p:cNvPr id="5" name="Content Placeholder 4">
            <a:extLst>
              <a:ext uri="{FF2B5EF4-FFF2-40B4-BE49-F238E27FC236}">
                <a16:creationId xmlns:a16="http://schemas.microsoft.com/office/drawing/2014/main" id="{A5A670D1-E0B5-EAA2-69AC-1FA72844A507}"/>
              </a:ext>
            </a:extLst>
          </p:cNvPr>
          <p:cNvPicPr>
            <a:picLocks noGrp="1" noChangeAspect="1"/>
          </p:cNvPicPr>
          <p:nvPr>
            <p:ph idx="1"/>
          </p:nvPr>
        </p:nvPicPr>
        <p:blipFill rotWithShape="1">
          <a:blip r:embed="rId3"/>
          <a:srcRect b="2157"/>
          <a:stretch/>
        </p:blipFill>
        <p:spPr>
          <a:xfrm>
            <a:off x="685800" y="2086300"/>
            <a:ext cx="7467600" cy="2451045"/>
          </a:xfrm>
          <a:ln>
            <a:solidFill>
              <a:schemeClr val="accent1"/>
            </a:solidFill>
          </a:ln>
        </p:spPr>
      </p:pic>
      <p:sp>
        <p:nvSpPr>
          <p:cNvPr id="6" name="TextBox 5">
            <a:extLst>
              <a:ext uri="{FF2B5EF4-FFF2-40B4-BE49-F238E27FC236}">
                <a16:creationId xmlns:a16="http://schemas.microsoft.com/office/drawing/2014/main" id="{541A7DAC-EBC7-9E5D-9CD0-8FBFE5D7AAEC}"/>
              </a:ext>
            </a:extLst>
          </p:cNvPr>
          <p:cNvSpPr txBox="1"/>
          <p:nvPr/>
        </p:nvSpPr>
        <p:spPr>
          <a:xfrm>
            <a:off x="148989" y="798837"/>
            <a:ext cx="8762999" cy="1800493"/>
          </a:xfrm>
          <a:prstGeom prst="rect">
            <a:avLst/>
          </a:prstGeom>
          <a:noFill/>
        </p:spPr>
        <p:txBody>
          <a:bodyPr wrap="square" rtlCol="0">
            <a:spAutoFit/>
          </a:bodyPr>
          <a:lstStyle/>
          <a:p>
            <a:pPr marL="457200" indent="-457200">
              <a:buClr>
                <a:schemeClr val="tx2"/>
              </a:buClr>
              <a:buAutoNum type="arabicPeriod"/>
            </a:pPr>
            <a:r>
              <a:rPr lang="en-US" sz="1900" dirty="0"/>
              <a:t>From the Federal Section, Income page, click the </a:t>
            </a:r>
            <a:r>
              <a:rPr lang="en-US" sz="1900" b="1" dirty="0"/>
              <a:t>Form 1099-R, RRB, SSA </a:t>
            </a:r>
            <a:r>
              <a:rPr lang="en-US" sz="1900" dirty="0"/>
              <a:t>line to display the IRA/Pension Distributions landing page.</a:t>
            </a:r>
            <a:r>
              <a:rPr lang="en-US" sz="1900" b="1" dirty="0"/>
              <a:t> </a:t>
            </a:r>
          </a:p>
          <a:p>
            <a:pPr marL="457200" indent="-457200">
              <a:buClr>
                <a:schemeClr val="tx2"/>
              </a:buClr>
              <a:buAutoNum type="arabicPeriod"/>
            </a:pPr>
            <a:r>
              <a:rPr lang="en-US" sz="1900" dirty="0"/>
              <a:t>Next, on the IRA/Pension Distributions landing page, click the </a:t>
            </a:r>
            <a:r>
              <a:rPr lang="en-US" sz="1900" b="1" dirty="0"/>
              <a:t>Add or Edit a 1099-R </a:t>
            </a:r>
            <a:r>
              <a:rPr lang="en-US" sz="1900" dirty="0"/>
              <a:t>line. </a:t>
            </a:r>
          </a:p>
          <a:p>
            <a:pPr marL="285750" indent="-285750">
              <a:buFont typeface="Arial" panose="020B0604020202020204" pitchFamily="34" charset="0"/>
              <a:buChar char="•"/>
            </a:pPr>
            <a:endParaRPr lang="en-US" sz="1800" b="1" dirty="0"/>
          </a:p>
          <a:p>
            <a:endParaRPr lang="en-US" dirty="0"/>
          </a:p>
        </p:txBody>
      </p:sp>
      <p:sp>
        <p:nvSpPr>
          <p:cNvPr id="9" name="Arrow: Left 8">
            <a:extLst>
              <a:ext uri="{FF2B5EF4-FFF2-40B4-BE49-F238E27FC236}">
                <a16:creationId xmlns:a16="http://schemas.microsoft.com/office/drawing/2014/main" id="{94E5095A-C6D4-C362-371E-A48D3355B56E}"/>
              </a:ext>
            </a:extLst>
          </p:cNvPr>
          <p:cNvSpPr/>
          <p:nvPr/>
        </p:nvSpPr>
        <p:spPr>
          <a:xfrm>
            <a:off x="8265994" y="4198393"/>
            <a:ext cx="533400" cy="338952"/>
          </a:xfrm>
          <a:prstGeom prst="leftArrow">
            <a:avLst/>
          </a:prstGeom>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10" name="Slide Number Placeholder 9">
            <a:extLst>
              <a:ext uri="{FF2B5EF4-FFF2-40B4-BE49-F238E27FC236}">
                <a16:creationId xmlns:a16="http://schemas.microsoft.com/office/drawing/2014/main" id="{F951FEC0-C197-F609-340F-DAB964F91B36}"/>
              </a:ext>
            </a:extLst>
          </p:cNvPr>
          <p:cNvSpPr>
            <a:spLocks noGrp="1"/>
          </p:cNvSpPr>
          <p:nvPr>
            <p:ph type="sldNum" sz="quarter" idx="12"/>
          </p:nvPr>
        </p:nvSpPr>
        <p:spPr/>
        <p:txBody>
          <a:bodyPr/>
          <a:lstStyle/>
          <a:p>
            <a:fld id="{461C3A22-55EB-4C03-94E7-1B9314DBFF8B}" type="slidenum">
              <a:rPr lang="en-US" smtClean="0"/>
              <a:pPr/>
              <a:t>14</a:t>
            </a:fld>
            <a:endParaRPr lang="en-US" dirty="0"/>
          </a:p>
        </p:txBody>
      </p:sp>
    </p:spTree>
    <p:extLst>
      <p:ext uri="{BB962C8B-B14F-4D97-AF65-F5344CB8AC3E}">
        <p14:creationId xmlns:p14="http://schemas.microsoft.com/office/powerpoint/2010/main" val="341189342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9F2792-3CF6-3809-CBFC-D09EE6884486}"/>
              </a:ext>
            </a:extLst>
          </p:cNvPr>
          <p:cNvSpPr>
            <a:spLocks noGrp="1"/>
          </p:cNvSpPr>
          <p:nvPr>
            <p:ph type="title"/>
          </p:nvPr>
        </p:nvSpPr>
        <p:spPr/>
        <p:txBody>
          <a:bodyPr/>
          <a:lstStyle/>
          <a:p>
            <a:r>
              <a:rPr lang="en-US" dirty="0"/>
              <a:t>Enter Payer Information</a:t>
            </a:r>
          </a:p>
        </p:txBody>
      </p:sp>
      <p:sp>
        <p:nvSpPr>
          <p:cNvPr id="3" name="Content Placeholder 2">
            <a:extLst>
              <a:ext uri="{FF2B5EF4-FFF2-40B4-BE49-F238E27FC236}">
                <a16:creationId xmlns:a16="http://schemas.microsoft.com/office/drawing/2014/main" id="{CE21DC7E-D7AD-BAD8-D3BA-2D7C64397DE6}"/>
              </a:ext>
            </a:extLst>
          </p:cNvPr>
          <p:cNvSpPr>
            <a:spLocks noGrp="1"/>
          </p:cNvSpPr>
          <p:nvPr>
            <p:ph idx="1"/>
          </p:nvPr>
        </p:nvSpPr>
        <p:spPr>
          <a:xfrm>
            <a:off x="152401" y="895350"/>
            <a:ext cx="3047999" cy="3276600"/>
          </a:xfrm>
        </p:spPr>
        <p:txBody>
          <a:bodyPr/>
          <a:lstStyle/>
          <a:p>
            <a:pPr marL="342900" indent="-342900">
              <a:buFont typeface="+mj-lt"/>
              <a:buAutoNum type="arabicPeriod" startAt="3"/>
            </a:pPr>
            <a:r>
              <a:rPr lang="en-US" sz="1800" dirty="0"/>
              <a:t>On the </a:t>
            </a:r>
            <a:r>
              <a:rPr lang="en-US" sz="1800" b="1" dirty="0"/>
              <a:t>Form 1099-R </a:t>
            </a:r>
            <a:r>
              <a:rPr lang="en-US" sz="1800" dirty="0"/>
              <a:t>page, if preparing a married filing joint return, select whether this Form 1099-R is for the taxpayer or the spouse. </a:t>
            </a:r>
          </a:p>
          <a:p>
            <a:pPr marL="0" indent="0">
              <a:buNone/>
            </a:pPr>
            <a:endParaRPr lang="en-US" sz="1800" dirty="0"/>
          </a:p>
          <a:p>
            <a:pPr marL="0" indent="0">
              <a:buNone/>
            </a:pPr>
            <a:endParaRPr lang="en-US" sz="1800" dirty="0"/>
          </a:p>
          <a:p>
            <a:pPr marL="0" indent="0">
              <a:buNone/>
            </a:pPr>
            <a:endParaRPr lang="en-US" sz="1800" b="1" dirty="0"/>
          </a:p>
          <a:p>
            <a:endParaRPr lang="en-US" sz="1800" dirty="0"/>
          </a:p>
          <a:p>
            <a:pPr marL="0" indent="0">
              <a:buNone/>
            </a:pPr>
            <a:endParaRPr lang="en-US" sz="1900" dirty="0"/>
          </a:p>
        </p:txBody>
      </p:sp>
      <p:pic>
        <p:nvPicPr>
          <p:cNvPr id="19" name="Picture 18">
            <a:extLst>
              <a:ext uri="{FF2B5EF4-FFF2-40B4-BE49-F238E27FC236}">
                <a16:creationId xmlns:a16="http://schemas.microsoft.com/office/drawing/2014/main" id="{10340A86-14C7-86AC-6E5F-D316FEF91455}"/>
              </a:ext>
            </a:extLst>
          </p:cNvPr>
          <p:cNvPicPr>
            <a:picLocks noChangeAspect="1"/>
          </p:cNvPicPr>
          <p:nvPr/>
        </p:nvPicPr>
        <p:blipFill>
          <a:blip r:embed="rId3"/>
          <a:stretch>
            <a:fillRect/>
          </a:stretch>
        </p:blipFill>
        <p:spPr>
          <a:xfrm>
            <a:off x="304941" y="2843865"/>
            <a:ext cx="2971659" cy="1292551"/>
          </a:xfrm>
          <a:prstGeom prst="rect">
            <a:avLst/>
          </a:prstGeom>
          <a:ln>
            <a:solidFill>
              <a:srgbClr val="0070C0"/>
            </a:solidFill>
          </a:ln>
        </p:spPr>
      </p:pic>
      <p:sp>
        <p:nvSpPr>
          <p:cNvPr id="23" name="TextBox 22">
            <a:extLst>
              <a:ext uri="{FF2B5EF4-FFF2-40B4-BE49-F238E27FC236}">
                <a16:creationId xmlns:a16="http://schemas.microsoft.com/office/drawing/2014/main" id="{0EBB9B52-2570-953E-475E-CC2B1E7356EF}"/>
              </a:ext>
            </a:extLst>
          </p:cNvPr>
          <p:cNvSpPr txBox="1"/>
          <p:nvPr/>
        </p:nvSpPr>
        <p:spPr>
          <a:xfrm>
            <a:off x="3581398" y="895350"/>
            <a:ext cx="2590802" cy="1461939"/>
          </a:xfrm>
          <a:prstGeom prst="rect">
            <a:avLst/>
          </a:prstGeom>
          <a:noFill/>
        </p:spPr>
        <p:txBody>
          <a:bodyPr wrap="square" rtlCol="0">
            <a:spAutoFit/>
          </a:bodyPr>
          <a:lstStyle/>
          <a:p>
            <a:pPr marL="342900" indent="-342900">
              <a:buClr>
                <a:schemeClr val="tx2"/>
              </a:buClr>
              <a:buFont typeface="+mj-lt"/>
              <a:buAutoNum type="arabicPeriod" startAt="4"/>
            </a:pPr>
            <a:r>
              <a:rPr lang="en-US" sz="1800" dirty="0"/>
              <a:t>Next, enter the  </a:t>
            </a:r>
            <a:r>
              <a:rPr lang="en-US" sz="1800" b="1" dirty="0"/>
              <a:t>Payer Information</a:t>
            </a:r>
            <a:r>
              <a:rPr lang="en-US" sz="1800" dirty="0"/>
              <a:t> as shown on Form 1099-R.  </a:t>
            </a:r>
          </a:p>
          <a:p>
            <a:endParaRPr lang="en-US" dirty="0"/>
          </a:p>
        </p:txBody>
      </p:sp>
      <p:sp>
        <p:nvSpPr>
          <p:cNvPr id="24" name="Arrow: Left 23">
            <a:extLst>
              <a:ext uri="{FF2B5EF4-FFF2-40B4-BE49-F238E27FC236}">
                <a16:creationId xmlns:a16="http://schemas.microsoft.com/office/drawing/2014/main" id="{4B3E4C09-F2E4-0356-92E4-F39D33E9B3E9}"/>
              </a:ext>
            </a:extLst>
          </p:cNvPr>
          <p:cNvSpPr/>
          <p:nvPr/>
        </p:nvSpPr>
        <p:spPr>
          <a:xfrm>
            <a:off x="1676400" y="3151188"/>
            <a:ext cx="533400" cy="338952"/>
          </a:xfrm>
          <a:prstGeom prst="leftArrow">
            <a:avLst/>
          </a:prstGeom>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26" name="Slide Number Placeholder 25">
            <a:extLst>
              <a:ext uri="{FF2B5EF4-FFF2-40B4-BE49-F238E27FC236}">
                <a16:creationId xmlns:a16="http://schemas.microsoft.com/office/drawing/2014/main" id="{799A3E14-1E29-C2D7-F71B-32899EE14C3A}"/>
              </a:ext>
            </a:extLst>
          </p:cNvPr>
          <p:cNvSpPr>
            <a:spLocks noGrp="1"/>
          </p:cNvSpPr>
          <p:nvPr>
            <p:ph type="sldNum" sz="quarter" idx="12"/>
          </p:nvPr>
        </p:nvSpPr>
        <p:spPr/>
        <p:txBody>
          <a:bodyPr/>
          <a:lstStyle/>
          <a:p>
            <a:fld id="{461C3A22-55EB-4C03-94E7-1B9314DBFF8B}" type="slidenum">
              <a:rPr lang="en-US" smtClean="0"/>
              <a:pPr/>
              <a:t>15</a:t>
            </a:fld>
            <a:endParaRPr lang="en-US" dirty="0"/>
          </a:p>
        </p:txBody>
      </p:sp>
      <p:pic>
        <p:nvPicPr>
          <p:cNvPr id="28" name="Picture 27">
            <a:extLst>
              <a:ext uri="{FF2B5EF4-FFF2-40B4-BE49-F238E27FC236}">
                <a16:creationId xmlns:a16="http://schemas.microsoft.com/office/drawing/2014/main" id="{CE5AC8CF-4D39-3D9A-0F1F-B01204FD6AC8}"/>
              </a:ext>
            </a:extLst>
          </p:cNvPr>
          <p:cNvPicPr>
            <a:picLocks noChangeAspect="1"/>
          </p:cNvPicPr>
          <p:nvPr/>
        </p:nvPicPr>
        <p:blipFill>
          <a:blip r:embed="rId4"/>
          <a:stretch>
            <a:fillRect/>
          </a:stretch>
        </p:blipFill>
        <p:spPr>
          <a:xfrm>
            <a:off x="6241291" y="819150"/>
            <a:ext cx="2450613" cy="3783112"/>
          </a:xfrm>
          <a:prstGeom prst="rect">
            <a:avLst/>
          </a:prstGeom>
          <a:ln>
            <a:solidFill>
              <a:srgbClr val="0070C0"/>
            </a:solidFill>
          </a:ln>
        </p:spPr>
      </p:pic>
    </p:spTree>
    <p:extLst>
      <p:ext uri="{BB962C8B-B14F-4D97-AF65-F5344CB8AC3E}">
        <p14:creationId xmlns:p14="http://schemas.microsoft.com/office/powerpoint/2010/main" val="130894158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A11410-144C-4119-87A3-8422A6198273}"/>
              </a:ext>
            </a:extLst>
          </p:cNvPr>
          <p:cNvSpPr>
            <a:spLocks noGrp="1"/>
          </p:cNvSpPr>
          <p:nvPr>
            <p:ph type="title"/>
          </p:nvPr>
        </p:nvSpPr>
        <p:spPr>
          <a:xfrm>
            <a:off x="152400" y="-26452"/>
            <a:ext cx="8762999" cy="720090"/>
          </a:xfrm>
        </p:spPr>
        <p:txBody>
          <a:bodyPr anchor="ctr">
            <a:normAutofit/>
          </a:bodyPr>
          <a:lstStyle/>
          <a:p>
            <a:pPr algn="l"/>
            <a:r>
              <a:rPr lang="en-US" dirty="0"/>
              <a:t>Enter 1099-R Information</a:t>
            </a:r>
          </a:p>
        </p:txBody>
      </p:sp>
      <p:sp>
        <p:nvSpPr>
          <p:cNvPr id="11" name="Content Placeholder 3">
            <a:extLst>
              <a:ext uri="{FF2B5EF4-FFF2-40B4-BE49-F238E27FC236}">
                <a16:creationId xmlns:a16="http://schemas.microsoft.com/office/drawing/2014/main" id="{01F472E6-E2EC-A493-ECA8-9B1555228056}"/>
              </a:ext>
            </a:extLst>
          </p:cNvPr>
          <p:cNvSpPr>
            <a:spLocks noGrp="1"/>
          </p:cNvSpPr>
          <p:nvPr>
            <p:ph sz="half" idx="2"/>
          </p:nvPr>
        </p:nvSpPr>
        <p:spPr>
          <a:xfrm>
            <a:off x="0" y="1123950"/>
            <a:ext cx="3505199" cy="3619500"/>
          </a:xfrm>
        </p:spPr>
        <p:txBody>
          <a:bodyPr>
            <a:noAutofit/>
          </a:bodyPr>
          <a:lstStyle/>
          <a:p>
            <a:pPr marL="342900" indent="-342900">
              <a:buFont typeface="+mj-lt"/>
              <a:buAutoNum type="arabicPeriod" startAt="5"/>
            </a:pPr>
            <a:r>
              <a:rPr lang="en-US" sz="1800" dirty="0"/>
              <a:t>Enter the information shown on Form 1099-R, including Gross Distribution and any federal withholdings.</a:t>
            </a:r>
            <a:endParaRPr lang="en-US" sz="1800" b="1" dirty="0"/>
          </a:p>
          <a:p>
            <a:pPr marL="384639" lvl="1" indent="0">
              <a:buNone/>
            </a:pPr>
            <a:r>
              <a:rPr lang="en-US" sz="1500" b="1" dirty="0"/>
              <a:t>Reminder</a:t>
            </a:r>
            <a:r>
              <a:rPr lang="en-US" sz="1500" dirty="0"/>
              <a:t>: be sure to enter the correct distribution code in box 7</a:t>
            </a:r>
          </a:p>
        </p:txBody>
      </p:sp>
      <p:pic>
        <p:nvPicPr>
          <p:cNvPr id="7" name="Picture 6">
            <a:extLst>
              <a:ext uri="{FF2B5EF4-FFF2-40B4-BE49-F238E27FC236}">
                <a16:creationId xmlns:a16="http://schemas.microsoft.com/office/drawing/2014/main" id="{3C05A2AB-D7FB-002D-349A-8180EC5D09D5}"/>
              </a:ext>
            </a:extLst>
          </p:cNvPr>
          <p:cNvPicPr>
            <a:picLocks noChangeAspect="1"/>
          </p:cNvPicPr>
          <p:nvPr/>
        </p:nvPicPr>
        <p:blipFill>
          <a:blip r:embed="rId3"/>
          <a:stretch>
            <a:fillRect/>
          </a:stretch>
        </p:blipFill>
        <p:spPr>
          <a:xfrm>
            <a:off x="3818907" y="971550"/>
            <a:ext cx="2353293" cy="3619500"/>
          </a:xfrm>
          <a:prstGeom prst="rect">
            <a:avLst/>
          </a:prstGeom>
          <a:ln>
            <a:solidFill>
              <a:srgbClr val="0070C0"/>
            </a:solidFill>
          </a:ln>
        </p:spPr>
      </p:pic>
      <p:pic>
        <p:nvPicPr>
          <p:cNvPr id="9" name="Picture 8">
            <a:extLst>
              <a:ext uri="{FF2B5EF4-FFF2-40B4-BE49-F238E27FC236}">
                <a16:creationId xmlns:a16="http://schemas.microsoft.com/office/drawing/2014/main" id="{073FAB8F-15CD-82FA-5FA4-60596F1E8257}"/>
              </a:ext>
            </a:extLst>
          </p:cNvPr>
          <p:cNvPicPr>
            <a:picLocks noChangeAspect="1"/>
          </p:cNvPicPr>
          <p:nvPr/>
        </p:nvPicPr>
        <p:blipFill>
          <a:blip r:embed="rId4"/>
          <a:stretch>
            <a:fillRect/>
          </a:stretch>
        </p:blipFill>
        <p:spPr>
          <a:xfrm>
            <a:off x="6397095" y="971550"/>
            <a:ext cx="2518305" cy="3619500"/>
          </a:xfrm>
          <a:prstGeom prst="rect">
            <a:avLst/>
          </a:prstGeom>
          <a:ln>
            <a:solidFill>
              <a:srgbClr val="0070C0"/>
            </a:solidFill>
          </a:ln>
        </p:spPr>
      </p:pic>
      <p:sp>
        <p:nvSpPr>
          <p:cNvPr id="10" name="Arrow: Left 9">
            <a:extLst>
              <a:ext uri="{FF2B5EF4-FFF2-40B4-BE49-F238E27FC236}">
                <a16:creationId xmlns:a16="http://schemas.microsoft.com/office/drawing/2014/main" id="{1ED13B56-CB19-81C6-2740-0EEB5C1956ED}"/>
              </a:ext>
            </a:extLst>
          </p:cNvPr>
          <p:cNvSpPr/>
          <p:nvPr/>
        </p:nvSpPr>
        <p:spPr>
          <a:xfrm>
            <a:off x="4800600" y="1581150"/>
            <a:ext cx="533400" cy="338952"/>
          </a:xfrm>
          <a:prstGeom prst="leftArrow">
            <a:avLst/>
          </a:prstGeom>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12" name="Arrow: Left 11">
            <a:extLst>
              <a:ext uri="{FF2B5EF4-FFF2-40B4-BE49-F238E27FC236}">
                <a16:creationId xmlns:a16="http://schemas.microsoft.com/office/drawing/2014/main" id="{A858BD35-A1BA-EE53-99B9-67CA8C4366FE}"/>
              </a:ext>
            </a:extLst>
          </p:cNvPr>
          <p:cNvSpPr/>
          <p:nvPr/>
        </p:nvSpPr>
        <p:spPr>
          <a:xfrm>
            <a:off x="7122847" y="3638550"/>
            <a:ext cx="533400" cy="338952"/>
          </a:xfrm>
          <a:prstGeom prst="leftArrow">
            <a:avLst/>
          </a:prstGeom>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790557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A11410-144C-4119-87A3-8422A6198273}"/>
              </a:ext>
            </a:extLst>
          </p:cNvPr>
          <p:cNvSpPr>
            <a:spLocks noGrp="1"/>
          </p:cNvSpPr>
          <p:nvPr>
            <p:ph type="title"/>
          </p:nvPr>
        </p:nvSpPr>
        <p:spPr>
          <a:xfrm>
            <a:off x="76200" y="-26452"/>
            <a:ext cx="9220200" cy="720090"/>
          </a:xfrm>
        </p:spPr>
        <p:txBody>
          <a:bodyPr anchor="ctr">
            <a:normAutofit/>
          </a:bodyPr>
          <a:lstStyle/>
          <a:p>
            <a:pPr algn="l"/>
            <a:r>
              <a:rPr lang="en-US" sz="3300" dirty="0"/>
              <a:t>Enter State/Local Information   </a:t>
            </a:r>
            <a:endParaRPr lang="en-US" sz="2700" dirty="0"/>
          </a:p>
        </p:txBody>
      </p:sp>
      <p:pic>
        <p:nvPicPr>
          <p:cNvPr id="7" name="Picture 6">
            <a:extLst>
              <a:ext uri="{FF2B5EF4-FFF2-40B4-BE49-F238E27FC236}">
                <a16:creationId xmlns:a16="http://schemas.microsoft.com/office/drawing/2014/main" id="{8F687226-0B14-6DDF-F9C9-9BA6B55CD960}"/>
              </a:ext>
            </a:extLst>
          </p:cNvPr>
          <p:cNvPicPr>
            <a:picLocks noChangeAspect="1"/>
          </p:cNvPicPr>
          <p:nvPr/>
        </p:nvPicPr>
        <p:blipFill>
          <a:blip r:embed="rId3"/>
          <a:stretch>
            <a:fillRect/>
          </a:stretch>
        </p:blipFill>
        <p:spPr>
          <a:xfrm>
            <a:off x="743470" y="1808327"/>
            <a:ext cx="7276059" cy="2728522"/>
          </a:xfrm>
          <a:prstGeom prst="rect">
            <a:avLst/>
          </a:prstGeom>
          <a:ln>
            <a:solidFill>
              <a:srgbClr val="0070C0"/>
            </a:solidFill>
          </a:ln>
        </p:spPr>
      </p:pic>
      <p:sp>
        <p:nvSpPr>
          <p:cNvPr id="8" name="TextBox 7">
            <a:extLst>
              <a:ext uri="{FF2B5EF4-FFF2-40B4-BE49-F238E27FC236}">
                <a16:creationId xmlns:a16="http://schemas.microsoft.com/office/drawing/2014/main" id="{23B193FB-0F3A-FFFF-4E4B-460FC47A57BC}"/>
              </a:ext>
            </a:extLst>
          </p:cNvPr>
          <p:cNvSpPr txBox="1"/>
          <p:nvPr/>
        </p:nvSpPr>
        <p:spPr>
          <a:xfrm>
            <a:off x="266700" y="897466"/>
            <a:ext cx="8229600" cy="707886"/>
          </a:xfrm>
          <a:prstGeom prst="rect">
            <a:avLst/>
          </a:prstGeom>
          <a:noFill/>
        </p:spPr>
        <p:txBody>
          <a:bodyPr wrap="square" rtlCol="0">
            <a:spAutoFit/>
          </a:bodyPr>
          <a:lstStyle/>
          <a:p>
            <a:pPr marL="457200" indent="-457200">
              <a:buClr>
                <a:schemeClr val="tx2"/>
              </a:buClr>
              <a:buFont typeface="+mj-lt"/>
              <a:buAutoNum type="arabicPeriod" startAt="6"/>
            </a:pPr>
            <a:r>
              <a:rPr lang="en-US" sz="2000" dirty="0"/>
              <a:t>Next, enter the State/Local Information as shown on Form 1099-R, including any state distributions.  </a:t>
            </a:r>
          </a:p>
        </p:txBody>
      </p:sp>
    </p:spTree>
    <p:extLst>
      <p:ext uri="{BB962C8B-B14F-4D97-AF65-F5344CB8AC3E}">
        <p14:creationId xmlns:p14="http://schemas.microsoft.com/office/powerpoint/2010/main" val="42769883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9F2792-3CF6-3809-CBFC-D09EE6884486}"/>
              </a:ext>
            </a:extLst>
          </p:cNvPr>
          <p:cNvSpPr>
            <a:spLocks noGrp="1"/>
          </p:cNvSpPr>
          <p:nvPr>
            <p:ph type="title"/>
          </p:nvPr>
        </p:nvSpPr>
        <p:spPr/>
        <p:txBody>
          <a:bodyPr/>
          <a:lstStyle/>
          <a:p>
            <a:r>
              <a:rPr lang="en-US" dirty="0"/>
              <a:t>Enter Spouse Retirement Income</a:t>
            </a:r>
          </a:p>
        </p:txBody>
      </p:sp>
      <p:sp>
        <p:nvSpPr>
          <p:cNvPr id="3" name="Content Placeholder 2">
            <a:extLst>
              <a:ext uri="{FF2B5EF4-FFF2-40B4-BE49-F238E27FC236}">
                <a16:creationId xmlns:a16="http://schemas.microsoft.com/office/drawing/2014/main" id="{CE21DC7E-D7AD-BAD8-D3BA-2D7C64397DE6}"/>
              </a:ext>
            </a:extLst>
          </p:cNvPr>
          <p:cNvSpPr>
            <a:spLocks noGrp="1"/>
          </p:cNvSpPr>
          <p:nvPr>
            <p:ph idx="1"/>
          </p:nvPr>
        </p:nvSpPr>
        <p:spPr>
          <a:xfrm>
            <a:off x="152401" y="1047749"/>
            <a:ext cx="3047999" cy="3276600"/>
          </a:xfrm>
        </p:spPr>
        <p:txBody>
          <a:bodyPr/>
          <a:lstStyle/>
          <a:p>
            <a:pPr marL="342900" indent="-342900">
              <a:buFont typeface="+mj-lt"/>
              <a:buAutoNum type="arabicPeriod" startAt="7"/>
            </a:pPr>
            <a:r>
              <a:rPr lang="en-US" sz="1800" dirty="0"/>
              <a:t>On the </a:t>
            </a:r>
            <a:r>
              <a:rPr lang="en-US" sz="1800" b="1" dirty="0"/>
              <a:t>Form 1099-R </a:t>
            </a:r>
            <a:r>
              <a:rPr lang="en-US" sz="1800" dirty="0"/>
              <a:t>page, select </a:t>
            </a:r>
            <a:r>
              <a:rPr lang="en-US" sz="1800" b="1" dirty="0"/>
              <a:t>Spouse</a:t>
            </a:r>
            <a:r>
              <a:rPr lang="en-US" sz="1800" dirty="0"/>
              <a:t>. </a:t>
            </a:r>
          </a:p>
          <a:p>
            <a:pPr marL="0" indent="0">
              <a:buNone/>
            </a:pPr>
            <a:endParaRPr lang="en-US" sz="1800" b="1" dirty="0"/>
          </a:p>
          <a:p>
            <a:endParaRPr lang="en-US" sz="1800" dirty="0"/>
          </a:p>
          <a:p>
            <a:pPr marL="0" indent="0">
              <a:buNone/>
            </a:pPr>
            <a:endParaRPr lang="en-US" sz="1900" dirty="0"/>
          </a:p>
        </p:txBody>
      </p:sp>
      <p:sp>
        <p:nvSpPr>
          <p:cNvPr id="23" name="TextBox 22">
            <a:extLst>
              <a:ext uri="{FF2B5EF4-FFF2-40B4-BE49-F238E27FC236}">
                <a16:creationId xmlns:a16="http://schemas.microsoft.com/office/drawing/2014/main" id="{0EBB9B52-2570-953E-475E-CC2B1E7356EF}"/>
              </a:ext>
            </a:extLst>
          </p:cNvPr>
          <p:cNvSpPr txBox="1"/>
          <p:nvPr/>
        </p:nvSpPr>
        <p:spPr>
          <a:xfrm>
            <a:off x="3505200" y="1047749"/>
            <a:ext cx="2590800" cy="1738938"/>
          </a:xfrm>
          <a:prstGeom prst="rect">
            <a:avLst/>
          </a:prstGeom>
          <a:noFill/>
        </p:spPr>
        <p:txBody>
          <a:bodyPr wrap="square" rtlCol="0">
            <a:spAutoFit/>
          </a:bodyPr>
          <a:lstStyle/>
          <a:p>
            <a:pPr marL="342900" indent="-342900">
              <a:buClr>
                <a:schemeClr val="tx2"/>
              </a:buClr>
              <a:buFont typeface="+mj-lt"/>
              <a:buAutoNum type="arabicPeriod" startAt="8"/>
            </a:pPr>
            <a:r>
              <a:rPr lang="en-US" sz="1800" dirty="0"/>
              <a:t>Next, enter the Spouse’s </a:t>
            </a:r>
            <a:r>
              <a:rPr lang="en-US" sz="1800" b="1" dirty="0"/>
              <a:t>Payer Information</a:t>
            </a:r>
            <a:r>
              <a:rPr lang="en-US" sz="1800" dirty="0"/>
              <a:t> as shown on Form 1099-R.  </a:t>
            </a:r>
          </a:p>
          <a:p>
            <a:endParaRPr lang="en-US" dirty="0"/>
          </a:p>
        </p:txBody>
      </p:sp>
      <p:pic>
        <p:nvPicPr>
          <p:cNvPr id="5" name="Picture 4">
            <a:extLst>
              <a:ext uri="{FF2B5EF4-FFF2-40B4-BE49-F238E27FC236}">
                <a16:creationId xmlns:a16="http://schemas.microsoft.com/office/drawing/2014/main" id="{080415B2-B530-76C5-E1E7-032D80AD84F0}"/>
              </a:ext>
            </a:extLst>
          </p:cNvPr>
          <p:cNvPicPr>
            <a:picLocks noChangeAspect="1"/>
          </p:cNvPicPr>
          <p:nvPr/>
        </p:nvPicPr>
        <p:blipFill>
          <a:blip r:embed="rId3"/>
          <a:stretch>
            <a:fillRect/>
          </a:stretch>
        </p:blipFill>
        <p:spPr>
          <a:xfrm>
            <a:off x="211045" y="2114550"/>
            <a:ext cx="3067569" cy="1453059"/>
          </a:xfrm>
          <a:prstGeom prst="rect">
            <a:avLst/>
          </a:prstGeom>
          <a:ln>
            <a:solidFill>
              <a:srgbClr val="0070C0"/>
            </a:solidFill>
          </a:ln>
        </p:spPr>
      </p:pic>
      <p:sp>
        <p:nvSpPr>
          <p:cNvPr id="6" name="Arrow: Left 5">
            <a:extLst>
              <a:ext uri="{FF2B5EF4-FFF2-40B4-BE49-F238E27FC236}">
                <a16:creationId xmlns:a16="http://schemas.microsoft.com/office/drawing/2014/main" id="{E5C8AAA5-12AD-5C91-CCE8-D89F299A067C}"/>
              </a:ext>
            </a:extLst>
          </p:cNvPr>
          <p:cNvSpPr/>
          <p:nvPr/>
        </p:nvSpPr>
        <p:spPr>
          <a:xfrm>
            <a:off x="1748241" y="3028950"/>
            <a:ext cx="533400" cy="338952"/>
          </a:xfrm>
          <a:prstGeom prst="leftArrow">
            <a:avLst/>
          </a:prstGeom>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D1DFAC14-E080-4C04-980F-6F9E4D7CBC9E}"/>
              </a:ext>
            </a:extLst>
          </p:cNvPr>
          <p:cNvPicPr>
            <a:picLocks noChangeAspect="1"/>
          </p:cNvPicPr>
          <p:nvPr/>
        </p:nvPicPr>
        <p:blipFill>
          <a:blip r:embed="rId4"/>
          <a:stretch>
            <a:fillRect/>
          </a:stretch>
        </p:blipFill>
        <p:spPr>
          <a:xfrm>
            <a:off x="6077005" y="804883"/>
            <a:ext cx="2914593" cy="3844303"/>
          </a:xfrm>
          <a:prstGeom prst="rect">
            <a:avLst/>
          </a:prstGeom>
          <a:ln>
            <a:solidFill>
              <a:srgbClr val="0070C0"/>
            </a:solidFill>
          </a:ln>
        </p:spPr>
      </p:pic>
      <p:sp>
        <p:nvSpPr>
          <p:cNvPr id="9" name="Arrow: Left 8">
            <a:extLst>
              <a:ext uri="{FF2B5EF4-FFF2-40B4-BE49-F238E27FC236}">
                <a16:creationId xmlns:a16="http://schemas.microsoft.com/office/drawing/2014/main" id="{6334807D-354F-AAD3-76D4-A1EA7410B79D}"/>
              </a:ext>
            </a:extLst>
          </p:cNvPr>
          <p:cNvSpPr/>
          <p:nvPr/>
        </p:nvSpPr>
        <p:spPr>
          <a:xfrm>
            <a:off x="7534301" y="878273"/>
            <a:ext cx="533400" cy="338952"/>
          </a:xfrm>
          <a:prstGeom prst="leftArrow">
            <a:avLst/>
          </a:prstGeom>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10" name="Slide Number Placeholder 9">
            <a:extLst>
              <a:ext uri="{FF2B5EF4-FFF2-40B4-BE49-F238E27FC236}">
                <a16:creationId xmlns:a16="http://schemas.microsoft.com/office/drawing/2014/main" id="{7D35C015-CB34-FDCF-2B3D-B971E969E230}"/>
              </a:ext>
            </a:extLst>
          </p:cNvPr>
          <p:cNvSpPr>
            <a:spLocks noGrp="1"/>
          </p:cNvSpPr>
          <p:nvPr>
            <p:ph type="sldNum" sz="quarter" idx="12"/>
          </p:nvPr>
        </p:nvSpPr>
        <p:spPr/>
        <p:txBody>
          <a:bodyPr/>
          <a:lstStyle/>
          <a:p>
            <a:fld id="{461C3A22-55EB-4C03-94E7-1B9314DBFF8B}" type="slidenum">
              <a:rPr lang="en-US" smtClean="0"/>
              <a:pPr/>
              <a:t>18</a:t>
            </a:fld>
            <a:endParaRPr lang="en-US" dirty="0"/>
          </a:p>
        </p:txBody>
      </p:sp>
    </p:spTree>
    <p:extLst>
      <p:ext uri="{BB962C8B-B14F-4D97-AF65-F5344CB8AC3E}">
        <p14:creationId xmlns:p14="http://schemas.microsoft.com/office/powerpoint/2010/main" val="420022707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6C8F8172-CBCB-D39F-041A-C0E2AD970342}"/>
              </a:ext>
            </a:extLst>
          </p:cNvPr>
          <p:cNvPicPr>
            <a:picLocks noChangeAspect="1"/>
          </p:cNvPicPr>
          <p:nvPr/>
        </p:nvPicPr>
        <p:blipFill>
          <a:blip r:embed="rId3"/>
          <a:stretch>
            <a:fillRect/>
          </a:stretch>
        </p:blipFill>
        <p:spPr>
          <a:xfrm>
            <a:off x="3962400" y="918440"/>
            <a:ext cx="2362200" cy="3666923"/>
          </a:xfrm>
          <a:prstGeom prst="rect">
            <a:avLst/>
          </a:prstGeom>
          <a:ln>
            <a:solidFill>
              <a:srgbClr val="0070C0"/>
            </a:solidFill>
          </a:ln>
        </p:spPr>
      </p:pic>
      <p:pic>
        <p:nvPicPr>
          <p:cNvPr id="9" name="Picture 8">
            <a:extLst>
              <a:ext uri="{FF2B5EF4-FFF2-40B4-BE49-F238E27FC236}">
                <a16:creationId xmlns:a16="http://schemas.microsoft.com/office/drawing/2014/main" id="{2B2A8871-40E4-B824-60CB-B32810D8AE98}"/>
              </a:ext>
            </a:extLst>
          </p:cNvPr>
          <p:cNvPicPr>
            <a:picLocks noChangeAspect="1"/>
          </p:cNvPicPr>
          <p:nvPr/>
        </p:nvPicPr>
        <p:blipFill>
          <a:blip r:embed="rId4"/>
          <a:stretch>
            <a:fillRect/>
          </a:stretch>
        </p:blipFill>
        <p:spPr>
          <a:xfrm>
            <a:off x="6553200" y="922186"/>
            <a:ext cx="2463582" cy="3644127"/>
          </a:xfrm>
          <a:prstGeom prst="rect">
            <a:avLst/>
          </a:prstGeom>
          <a:ln>
            <a:solidFill>
              <a:srgbClr val="0070C0"/>
            </a:solidFill>
          </a:ln>
        </p:spPr>
      </p:pic>
      <p:sp>
        <p:nvSpPr>
          <p:cNvPr id="10" name="Content Placeholder 3">
            <a:extLst>
              <a:ext uri="{FF2B5EF4-FFF2-40B4-BE49-F238E27FC236}">
                <a16:creationId xmlns:a16="http://schemas.microsoft.com/office/drawing/2014/main" id="{D0E67067-1D83-9085-A87D-886331E571A2}"/>
              </a:ext>
            </a:extLst>
          </p:cNvPr>
          <p:cNvSpPr txBox="1">
            <a:spLocks/>
          </p:cNvSpPr>
          <p:nvPr/>
        </p:nvSpPr>
        <p:spPr>
          <a:xfrm>
            <a:off x="152401" y="1123950"/>
            <a:ext cx="3505199" cy="3619500"/>
          </a:xfrm>
          <a:prstGeom prst="rect">
            <a:avLst/>
          </a:prstGeom>
        </p:spPr>
        <p:txBody>
          <a:bodyPr vert="horz" lIns="87918" tIns="43959" rIns="87918" bIns="43959" rtlCol="0">
            <a:noAutofit/>
          </a:bodyPr>
          <a:lstStyle>
            <a:lvl1pPr marL="329691" indent="-329691" algn="l" defTabSz="879176" rtl="0" eaLnBrk="1" latinLnBrk="0" hangingPunct="1">
              <a:spcBef>
                <a:spcPts val="1154"/>
              </a:spcBef>
              <a:buClr>
                <a:srgbClr val="007681"/>
              </a:buClr>
              <a:buSzPct val="125000"/>
              <a:buFont typeface="Wingdings" panose="05000000000000000000" pitchFamily="2" charset="2"/>
              <a:buChar char="§"/>
              <a:defRPr sz="2100" kern="1200">
                <a:solidFill>
                  <a:schemeClr val="tx1"/>
                </a:solidFill>
                <a:latin typeface="Arial" panose="020B0604020202020204" pitchFamily="34" charset="0"/>
                <a:ea typeface="+mn-ea"/>
                <a:cs typeface="Arial" panose="020B0604020202020204" pitchFamily="34" charset="0"/>
              </a:defRPr>
            </a:lvl1pPr>
            <a:lvl2pPr marL="714330" indent="-274742" algn="l" defTabSz="879176" rtl="0" eaLnBrk="1" latinLnBrk="0" hangingPunct="1">
              <a:spcBef>
                <a:spcPts val="962"/>
              </a:spcBef>
              <a:buClr>
                <a:srgbClr val="007681"/>
              </a:buClr>
              <a:buSzPct val="110000"/>
              <a:buFont typeface="Arial" panose="020B0604020202020204" pitchFamily="34" charset="0"/>
              <a:buChar char="•"/>
              <a:defRPr lang="en-US" sz="1800" kern="1200">
                <a:solidFill>
                  <a:schemeClr val="tx1"/>
                </a:solidFill>
                <a:latin typeface="Arial" panose="020B0604020202020204" pitchFamily="34" charset="0"/>
                <a:ea typeface="+mn-ea"/>
                <a:cs typeface="Arial" panose="020B0604020202020204" pitchFamily="34" charset="0"/>
              </a:defRPr>
            </a:lvl2pPr>
            <a:lvl3pPr marL="1155445" indent="-276269" algn="l" defTabSz="879176" rtl="0" eaLnBrk="1" latinLnBrk="0" hangingPunct="1">
              <a:spcBef>
                <a:spcPts val="769"/>
              </a:spcBef>
              <a:buClr>
                <a:srgbClr val="007681"/>
              </a:buClr>
              <a:buFont typeface="Arial" panose="020B0604020202020204" pitchFamily="34" charset="0"/>
              <a:buChar char="−"/>
              <a:defRPr lang="en-US" sz="1500" kern="1200">
                <a:solidFill>
                  <a:schemeClr val="tx1"/>
                </a:solidFill>
                <a:latin typeface="Arial" panose="020B0604020202020204" pitchFamily="34" charset="0"/>
                <a:ea typeface="+mn-ea"/>
                <a:cs typeface="Arial" panose="020B0604020202020204" pitchFamily="34" charset="0"/>
              </a:defRPr>
            </a:lvl3pPr>
            <a:lvl4pPr marL="1538557" indent="-219794" algn="l" defTabSz="879176" rtl="0" eaLnBrk="1" latinLnBrk="0" hangingPunct="1">
              <a:spcBef>
                <a:spcPts val="577"/>
              </a:spcBef>
              <a:buClr>
                <a:srgbClr val="007681"/>
              </a:buClr>
              <a:buSzPct val="85000"/>
              <a:buFont typeface="Arial" panose="020B0604020202020204" pitchFamily="34" charset="0"/>
              <a:buChar char="&gt;"/>
              <a:defRPr lang="en-US" sz="1350" kern="1200">
                <a:solidFill>
                  <a:schemeClr val="tx1"/>
                </a:solidFill>
                <a:latin typeface="Arial" panose="020B0604020202020204" pitchFamily="34" charset="0"/>
                <a:ea typeface="+mn-ea"/>
                <a:cs typeface="Arial" panose="020B0604020202020204" pitchFamily="34" charset="0"/>
              </a:defRPr>
            </a:lvl4pPr>
            <a:lvl5pPr marL="1978145" indent="-219794" algn="l" defTabSz="879176" rtl="0" eaLnBrk="1" latinLnBrk="0" hangingPunct="1">
              <a:spcBef>
                <a:spcPts val="289"/>
              </a:spcBef>
              <a:buClr>
                <a:srgbClr val="007681"/>
              </a:buClr>
              <a:buFont typeface="Arial" panose="020B0604020202020204" pitchFamily="34" charset="0"/>
              <a:buChar char="»"/>
              <a:defRPr lang="en-US" sz="1350" kern="1200">
                <a:solidFill>
                  <a:schemeClr val="tx1"/>
                </a:solidFill>
                <a:latin typeface="Arial" panose="020B0604020202020204" pitchFamily="34" charset="0"/>
                <a:ea typeface="+mn-ea"/>
                <a:cs typeface="Arial" panose="020B0604020202020204" pitchFamily="34" charset="0"/>
              </a:defRPr>
            </a:lvl5pPr>
            <a:lvl6pPr marL="2417733" indent="-219794" algn="l" defTabSz="879176" rtl="0" eaLnBrk="1" latinLnBrk="0" hangingPunct="1">
              <a:spcBef>
                <a:spcPct val="20000"/>
              </a:spcBef>
              <a:buFont typeface="Arial" panose="020B0604020202020204" pitchFamily="34" charset="0"/>
              <a:buChar char="•"/>
              <a:defRPr sz="1350" kern="1200">
                <a:solidFill>
                  <a:schemeClr val="tx1"/>
                </a:solidFill>
                <a:latin typeface="+mn-lt"/>
                <a:ea typeface="+mn-ea"/>
                <a:cs typeface="+mn-cs"/>
              </a:defRPr>
            </a:lvl6pPr>
            <a:lvl7pPr marL="2857321" indent="-219794" algn="l" defTabSz="879176" rtl="0" eaLnBrk="1" latinLnBrk="0" hangingPunct="1">
              <a:spcBef>
                <a:spcPct val="20000"/>
              </a:spcBef>
              <a:buFont typeface="Arial" panose="020B0604020202020204" pitchFamily="34" charset="0"/>
              <a:buChar char="•"/>
              <a:defRPr sz="1350" kern="1200">
                <a:solidFill>
                  <a:schemeClr val="tx1"/>
                </a:solidFill>
                <a:latin typeface="+mn-lt"/>
                <a:ea typeface="+mn-ea"/>
                <a:cs typeface="+mn-cs"/>
              </a:defRPr>
            </a:lvl7pPr>
            <a:lvl8pPr marL="3296909" indent="-219794" algn="l" defTabSz="879176" rtl="0" eaLnBrk="1" latinLnBrk="0" hangingPunct="1">
              <a:spcBef>
                <a:spcPct val="20000"/>
              </a:spcBef>
              <a:buFont typeface="Arial" panose="020B0604020202020204" pitchFamily="34" charset="0"/>
              <a:buChar char="•"/>
              <a:defRPr sz="1350" kern="1200">
                <a:solidFill>
                  <a:schemeClr val="tx1"/>
                </a:solidFill>
                <a:latin typeface="+mn-lt"/>
                <a:ea typeface="+mn-ea"/>
                <a:cs typeface="+mn-cs"/>
              </a:defRPr>
            </a:lvl8pPr>
            <a:lvl9pPr marL="3736496" indent="-219794" algn="l" defTabSz="879176" rtl="0" eaLnBrk="1" latinLnBrk="0" hangingPunct="1">
              <a:spcBef>
                <a:spcPct val="20000"/>
              </a:spcBef>
              <a:buFont typeface="Arial" panose="020B0604020202020204" pitchFamily="34" charset="0"/>
              <a:buChar char="•"/>
              <a:defRPr sz="1350" kern="1200">
                <a:solidFill>
                  <a:schemeClr val="tx1"/>
                </a:solidFill>
                <a:latin typeface="+mn-lt"/>
                <a:ea typeface="+mn-ea"/>
                <a:cs typeface="+mn-cs"/>
              </a:defRPr>
            </a:lvl9pPr>
          </a:lstStyle>
          <a:p>
            <a:pPr marL="342900" indent="-342900">
              <a:buFont typeface="+mj-lt"/>
              <a:buAutoNum type="arabicPeriod" startAt="9"/>
            </a:pPr>
            <a:r>
              <a:rPr lang="en-US" sz="1800" dirty="0"/>
              <a:t>Enter the information shown on the Spouse’s Form    1099-R, including Gross Distribution and any federal withholdings.</a:t>
            </a:r>
          </a:p>
          <a:p>
            <a:pPr marL="0" indent="0">
              <a:buNone/>
            </a:pPr>
            <a:r>
              <a:rPr lang="en-US" sz="1800" b="1" dirty="0"/>
              <a:t>Reminder</a:t>
            </a:r>
            <a:r>
              <a:rPr lang="en-US" sz="1800" dirty="0"/>
              <a:t>: be sure to enter the correct distribution code in box 7</a:t>
            </a:r>
          </a:p>
        </p:txBody>
      </p:sp>
      <p:sp>
        <p:nvSpPr>
          <p:cNvPr id="13" name="Title 1">
            <a:extLst>
              <a:ext uri="{FF2B5EF4-FFF2-40B4-BE49-F238E27FC236}">
                <a16:creationId xmlns:a16="http://schemas.microsoft.com/office/drawing/2014/main" id="{8388AE8D-01CA-26E7-81C1-D3B8D11F8E66}"/>
              </a:ext>
            </a:extLst>
          </p:cNvPr>
          <p:cNvSpPr txBox="1">
            <a:spLocks/>
          </p:cNvSpPr>
          <p:nvPr/>
        </p:nvSpPr>
        <p:spPr>
          <a:xfrm>
            <a:off x="76200" y="0"/>
            <a:ext cx="8229600" cy="720090"/>
          </a:xfrm>
          <a:prstGeom prst="rect">
            <a:avLst/>
          </a:prstGeom>
        </p:spPr>
        <p:txBody>
          <a:bodyPr vert="horz" lIns="87918" tIns="43959" rIns="87918" bIns="43959" rtlCol="0" anchor="ctr">
            <a:normAutofit/>
          </a:bodyPr>
          <a:lstStyle>
            <a:lvl1pPr algn="ctr" defTabSz="879176" rtl="0" eaLnBrk="1" latinLnBrk="0" hangingPunct="1">
              <a:spcBef>
                <a:spcPct val="0"/>
              </a:spcBef>
              <a:buNone/>
              <a:defRPr lang="en-US" sz="3500" b="1" kern="1200" dirty="0" smtClean="0">
                <a:solidFill>
                  <a:schemeClr val="bg1"/>
                </a:solidFill>
                <a:effectLst>
                  <a:outerShdw blurRad="38100" dist="38100" dir="2700000" algn="tl">
                    <a:srgbClr val="000000">
                      <a:alpha val="43137"/>
                    </a:srgbClr>
                  </a:outerShdw>
                </a:effectLst>
                <a:latin typeface="Arial" panose="020B0604020202020204" pitchFamily="34" charset="0"/>
                <a:ea typeface="+mj-ea"/>
                <a:cs typeface="Arial" panose="020B0604020202020204" pitchFamily="34" charset="0"/>
              </a:defRPr>
            </a:lvl1pPr>
          </a:lstStyle>
          <a:p>
            <a:pPr algn="l"/>
            <a:r>
              <a:rPr lang="en-US" dirty="0"/>
              <a:t>Enter Spouse Retirement Income</a:t>
            </a:r>
          </a:p>
        </p:txBody>
      </p:sp>
      <p:sp>
        <p:nvSpPr>
          <p:cNvPr id="2" name="Arrow: Left 1">
            <a:extLst>
              <a:ext uri="{FF2B5EF4-FFF2-40B4-BE49-F238E27FC236}">
                <a16:creationId xmlns:a16="http://schemas.microsoft.com/office/drawing/2014/main" id="{E82E6EFE-AE87-78CB-C4B7-771CFE4CA9C5}"/>
              </a:ext>
            </a:extLst>
          </p:cNvPr>
          <p:cNvSpPr/>
          <p:nvPr/>
        </p:nvSpPr>
        <p:spPr>
          <a:xfrm>
            <a:off x="5143500" y="1581150"/>
            <a:ext cx="533400" cy="338952"/>
          </a:xfrm>
          <a:prstGeom prst="leftArrow">
            <a:avLst/>
          </a:prstGeom>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3" name="Arrow: Left 2">
            <a:extLst>
              <a:ext uri="{FF2B5EF4-FFF2-40B4-BE49-F238E27FC236}">
                <a16:creationId xmlns:a16="http://schemas.microsoft.com/office/drawing/2014/main" id="{4BB507FE-959E-06C6-5970-02B56F694CB3}"/>
              </a:ext>
            </a:extLst>
          </p:cNvPr>
          <p:cNvSpPr/>
          <p:nvPr/>
        </p:nvSpPr>
        <p:spPr>
          <a:xfrm>
            <a:off x="5181600" y="2089877"/>
            <a:ext cx="533400" cy="338952"/>
          </a:xfrm>
          <a:prstGeom prst="leftArrow">
            <a:avLst/>
          </a:prstGeom>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02432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 picture containing text&#10;&#10;Description automatically generated">
            <a:extLst>
              <a:ext uri="{FF2B5EF4-FFF2-40B4-BE49-F238E27FC236}">
                <a16:creationId xmlns:a16="http://schemas.microsoft.com/office/drawing/2014/main" id="{01CED229-3045-C7A2-E74C-94D27E392F2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2" name="Title 1">
            <a:extLst>
              <a:ext uri="{FF2B5EF4-FFF2-40B4-BE49-F238E27FC236}">
                <a16:creationId xmlns:a16="http://schemas.microsoft.com/office/drawing/2014/main" id="{AD8D526E-7CD9-4277-8314-5EAF6019EFE9}"/>
              </a:ext>
            </a:extLst>
          </p:cNvPr>
          <p:cNvSpPr>
            <a:spLocks noGrp="1"/>
          </p:cNvSpPr>
          <p:nvPr>
            <p:ph type="ctrTitle"/>
          </p:nvPr>
        </p:nvSpPr>
        <p:spPr>
          <a:xfrm>
            <a:off x="304800" y="2885598"/>
            <a:ext cx="7772400" cy="745808"/>
          </a:xfrm>
        </p:spPr>
        <p:txBody>
          <a:bodyPr/>
          <a:lstStyle/>
          <a:p>
            <a:r>
              <a:rPr lang="en-US" dirty="0"/>
              <a:t>Federal Income </a:t>
            </a:r>
            <a:br>
              <a:rPr lang="en-US" dirty="0"/>
            </a:br>
            <a:r>
              <a:rPr lang="en-US" dirty="0"/>
              <a:t>and Adjustments</a:t>
            </a:r>
          </a:p>
        </p:txBody>
      </p:sp>
    </p:spTree>
    <p:extLst>
      <p:ext uri="{BB962C8B-B14F-4D97-AF65-F5344CB8AC3E}">
        <p14:creationId xmlns:p14="http://schemas.microsoft.com/office/powerpoint/2010/main" val="37233915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A11410-144C-4119-87A3-8422A6198273}"/>
              </a:ext>
            </a:extLst>
          </p:cNvPr>
          <p:cNvSpPr>
            <a:spLocks noGrp="1"/>
          </p:cNvSpPr>
          <p:nvPr>
            <p:ph type="title"/>
          </p:nvPr>
        </p:nvSpPr>
        <p:spPr>
          <a:xfrm>
            <a:off x="152401" y="-26452"/>
            <a:ext cx="8229600" cy="720090"/>
          </a:xfrm>
        </p:spPr>
        <p:txBody>
          <a:bodyPr anchor="ctr">
            <a:normAutofit/>
          </a:bodyPr>
          <a:lstStyle/>
          <a:p>
            <a:pPr algn="l"/>
            <a:r>
              <a:rPr lang="en-US" dirty="0"/>
              <a:t>Enter Spouse Retirement Income </a:t>
            </a:r>
          </a:p>
        </p:txBody>
      </p:sp>
      <p:pic>
        <p:nvPicPr>
          <p:cNvPr id="10" name="Picture 9">
            <a:extLst>
              <a:ext uri="{FF2B5EF4-FFF2-40B4-BE49-F238E27FC236}">
                <a16:creationId xmlns:a16="http://schemas.microsoft.com/office/drawing/2014/main" id="{D3110F41-6F45-9D03-14C1-A51E6DAB83E5}"/>
              </a:ext>
            </a:extLst>
          </p:cNvPr>
          <p:cNvPicPr>
            <a:picLocks noChangeAspect="1"/>
          </p:cNvPicPr>
          <p:nvPr/>
        </p:nvPicPr>
        <p:blipFill>
          <a:blip r:embed="rId3"/>
          <a:stretch>
            <a:fillRect/>
          </a:stretch>
        </p:blipFill>
        <p:spPr>
          <a:xfrm>
            <a:off x="762000" y="1733550"/>
            <a:ext cx="7372350" cy="2447925"/>
          </a:xfrm>
          <a:prstGeom prst="rect">
            <a:avLst/>
          </a:prstGeom>
          <a:ln>
            <a:solidFill>
              <a:srgbClr val="0070C0"/>
            </a:solidFill>
          </a:ln>
        </p:spPr>
      </p:pic>
      <p:sp>
        <p:nvSpPr>
          <p:cNvPr id="12" name="TextBox 11">
            <a:extLst>
              <a:ext uri="{FF2B5EF4-FFF2-40B4-BE49-F238E27FC236}">
                <a16:creationId xmlns:a16="http://schemas.microsoft.com/office/drawing/2014/main" id="{1AC80FAE-B537-FC15-CC45-328774B10CAE}"/>
              </a:ext>
            </a:extLst>
          </p:cNvPr>
          <p:cNvSpPr txBox="1"/>
          <p:nvPr/>
        </p:nvSpPr>
        <p:spPr>
          <a:xfrm>
            <a:off x="457200" y="980506"/>
            <a:ext cx="8382000" cy="646331"/>
          </a:xfrm>
          <a:prstGeom prst="rect">
            <a:avLst/>
          </a:prstGeom>
          <a:noFill/>
        </p:spPr>
        <p:txBody>
          <a:bodyPr wrap="square">
            <a:spAutoFit/>
          </a:bodyPr>
          <a:lstStyle/>
          <a:p>
            <a:pPr marL="342900" indent="-342900">
              <a:buClr>
                <a:schemeClr val="tx2"/>
              </a:buClr>
              <a:buFont typeface="+mj-lt"/>
              <a:buAutoNum type="arabicPeriod" startAt="10"/>
            </a:pPr>
            <a:r>
              <a:rPr lang="en-US" sz="1800" dirty="0"/>
              <a:t>Next, enter the Spouse’s State/Local Information as shown on Form 1099-R, including any state distributions.  </a:t>
            </a:r>
          </a:p>
        </p:txBody>
      </p:sp>
    </p:spTree>
    <p:extLst>
      <p:ext uri="{BB962C8B-B14F-4D97-AF65-F5344CB8AC3E}">
        <p14:creationId xmlns:p14="http://schemas.microsoft.com/office/powerpoint/2010/main" val="33975921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A11410-144C-4119-87A3-8422A6198273}"/>
              </a:ext>
            </a:extLst>
          </p:cNvPr>
          <p:cNvSpPr>
            <a:spLocks noGrp="1"/>
          </p:cNvSpPr>
          <p:nvPr>
            <p:ph type="title"/>
          </p:nvPr>
        </p:nvSpPr>
        <p:spPr>
          <a:xfrm>
            <a:off x="152401" y="-26452"/>
            <a:ext cx="8229600" cy="720090"/>
          </a:xfrm>
        </p:spPr>
        <p:txBody>
          <a:bodyPr anchor="ctr">
            <a:normAutofit/>
          </a:bodyPr>
          <a:lstStyle/>
          <a:p>
            <a:pPr algn="l"/>
            <a:r>
              <a:rPr lang="en-US" dirty="0"/>
              <a:t>Enter Pension Income Exclusion</a:t>
            </a:r>
          </a:p>
        </p:txBody>
      </p:sp>
      <p:sp>
        <p:nvSpPr>
          <p:cNvPr id="3" name="TextBox 2">
            <a:extLst>
              <a:ext uri="{FF2B5EF4-FFF2-40B4-BE49-F238E27FC236}">
                <a16:creationId xmlns:a16="http://schemas.microsoft.com/office/drawing/2014/main" id="{B796C2C8-0934-4D11-EFAA-2651CC1FFFE1}"/>
              </a:ext>
            </a:extLst>
          </p:cNvPr>
          <p:cNvSpPr txBox="1"/>
          <p:nvPr/>
        </p:nvSpPr>
        <p:spPr>
          <a:xfrm>
            <a:off x="152400" y="819150"/>
            <a:ext cx="8991599" cy="1138773"/>
          </a:xfrm>
          <a:prstGeom prst="rect">
            <a:avLst/>
          </a:prstGeom>
          <a:noFill/>
        </p:spPr>
        <p:txBody>
          <a:bodyPr wrap="square" rtlCol="0">
            <a:spAutoFit/>
          </a:bodyPr>
          <a:lstStyle/>
          <a:p>
            <a:pPr marL="342900" indent="-342900">
              <a:buClr>
                <a:schemeClr val="tx2"/>
              </a:buClr>
              <a:buFont typeface="+mj-lt"/>
              <a:buAutoNum type="arabicPeriod" startAt="11"/>
            </a:pPr>
            <a:r>
              <a:rPr lang="en-US" dirty="0"/>
              <a:t>From the State section, New York Return landing page, click on </a:t>
            </a:r>
            <a:r>
              <a:rPr lang="en-US" b="1" dirty="0"/>
              <a:t>Subtractions From Income, </a:t>
            </a:r>
            <a:r>
              <a:rPr lang="en-US" dirty="0"/>
              <a:t>then select </a:t>
            </a:r>
            <a:r>
              <a:rPr lang="en-US" b="1" i="0" dirty="0">
                <a:solidFill>
                  <a:srgbClr val="444444"/>
                </a:solidFill>
                <a:effectLst/>
                <a:latin typeface="Roboto" panose="02000000000000000000" pitchFamily="2" charset="0"/>
              </a:rPr>
              <a:t>Certain Pension Income Is Excluded From New York Taxable Income</a:t>
            </a:r>
            <a:r>
              <a:rPr lang="en-US" b="0" i="0" dirty="0">
                <a:solidFill>
                  <a:srgbClr val="444444"/>
                </a:solidFill>
                <a:effectLst/>
                <a:latin typeface="Roboto" panose="02000000000000000000" pitchFamily="2" charset="0"/>
              </a:rPr>
              <a:t>.</a:t>
            </a:r>
          </a:p>
          <a:p>
            <a:endParaRPr lang="en-US" dirty="0"/>
          </a:p>
        </p:txBody>
      </p:sp>
      <p:pic>
        <p:nvPicPr>
          <p:cNvPr id="7" name="Picture 6">
            <a:extLst>
              <a:ext uri="{FF2B5EF4-FFF2-40B4-BE49-F238E27FC236}">
                <a16:creationId xmlns:a16="http://schemas.microsoft.com/office/drawing/2014/main" id="{B13441C5-FB35-4A14-7101-4A709500BAD8}"/>
              </a:ext>
            </a:extLst>
          </p:cNvPr>
          <p:cNvPicPr>
            <a:picLocks noChangeAspect="1"/>
          </p:cNvPicPr>
          <p:nvPr/>
        </p:nvPicPr>
        <p:blipFill>
          <a:blip r:embed="rId3"/>
          <a:stretch>
            <a:fillRect/>
          </a:stretch>
        </p:blipFill>
        <p:spPr>
          <a:xfrm>
            <a:off x="1013182" y="1713414"/>
            <a:ext cx="6530618" cy="2820382"/>
          </a:xfrm>
          <a:prstGeom prst="rect">
            <a:avLst/>
          </a:prstGeom>
          <a:ln>
            <a:solidFill>
              <a:srgbClr val="0070C0"/>
            </a:solidFill>
          </a:ln>
        </p:spPr>
      </p:pic>
      <p:sp>
        <p:nvSpPr>
          <p:cNvPr id="10" name="Arrow: Left 9">
            <a:extLst>
              <a:ext uri="{FF2B5EF4-FFF2-40B4-BE49-F238E27FC236}">
                <a16:creationId xmlns:a16="http://schemas.microsoft.com/office/drawing/2014/main" id="{6E61C057-529B-BB8D-1493-A1F1A35B92DB}"/>
              </a:ext>
            </a:extLst>
          </p:cNvPr>
          <p:cNvSpPr/>
          <p:nvPr/>
        </p:nvSpPr>
        <p:spPr>
          <a:xfrm>
            <a:off x="7467600" y="4095750"/>
            <a:ext cx="533400" cy="338952"/>
          </a:xfrm>
          <a:prstGeom prst="leftArrow">
            <a:avLst/>
          </a:prstGeom>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097981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667FB9-C1F7-7CDE-215F-9B7EA758DADD}"/>
              </a:ext>
            </a:extLst>
          </p:cNvPr>
          <p:cNvSpPr>
            <a:spLocks noGrp="1"/>
          </p:cNvSpPr>
          <p:nvPr>
            <p:ph type="title"/>
          </p:nvPr>
        </p:nvSpPr>
        <p:spPr/>
        <p:txBody>
          <a:bodyPr/>
          <a:lstStyle/>
          <a:p>
            <a:pPr algn="l"/>
            <a:r>
              <a:rPr lang="en-US" dirty="0"/>
              <a:t>Enter Pension Income Exclusion</a:t>
            </a:r>
          </a:p>
        </p:txBody>
      </p:sp>
      <p:sp>
        <p:nvSpPr>
          <p:cNvPr id="5" name="TextBox 4">
            <a:extLst>
              <a:ext uri="{FF2B5EF4-FFF2-40B4-BE49-F238E27FC236}">
                <a16:creationId xmlns:a16="http://schemas.microsoft.com/office/drawing/2014/main" id="{5C53AE8F-E076-684A-404C-1196E81C316D}"/>
              </a:ext>
            </a:extLst>
          </p:cNvPr>
          <p:cNvSpPr txBox="1"/>
          <p:nvPr/>
        </p:nvSpPr>
        <p:spPr>
          <a:xfrm>
            <a:off x="152400" y="819150"/>
            <a:ext cx="8915400" cy="3216265"/>
          </a:xfrm>
          <a:prstGeom prst="rect">
            <a:avLst/>
          </a:prstGeom>
          <a:noFill/>
        </p:spPr>
        <p:txBody>
          <a:bodyPr wrap="square" rtlCol="0">
            <a:spAutoFit/>
          </a:bodyPr>
          <a:lstStyle/>
          <a:p>
            <a:r>
              <a:rPr lang="en-US" sz="2000" b="1" dirty="0">
                <a:solidFill>
                  <a:schemeClr val="tx2"/>
                </a:solidFill>
              </a:rPr>
              <a:t>TaxSlayer has two questions for pension income: </a:t>
            </a:r>
          </a:p>
          <a:p>
            <a:endParaRPr lang="en-US" sz="2000" dirty="0"/>
          </a:p>
          <a:p>
            <a:pPr marL="457200" indent="-457200">
              <a:buFont typeface="+mj-lt"/>
              <a:buAutoNum type="arabicPeriod"/>
            </a:pPr>
            <a:r>
              <a:rPr lang="en-US" sz="1800" b="0" i="0" dirty="0">
                <a:solidFill>
                  <a:srgbClr val="444444"/>
                </a:solidFill>
                <a:effectLst/>
                <a:latin typeface="Roboto" panose="02000000000000000000" pitchFamily="2" charset="0"/>
              </a:rPr>
              <a:t>Pensions received from New York State, Local, and Federal governments</a:t>
            </a:r>
          </a:p>
          <a:p>
            <a:endParaRPr lang="en-US" sz="2000" dirty="0">
              <a:solidFill>
                <a:srgbClr val="444444"/>
              </a:solidFill>
              <a:latin typeface="Roboto" panose="02000000000000000000" pitchFamily="2" charset="0"/>
            </a:endParaRPr>
          </a:p>
          <a:p>
            <a:endParaRPr lang="en-US" sz="2000" b="0" i="0" dirty="0">
              <a:solidFill>
                <a:srgbClr val="444444"/>
              </a:solidFill>
              <a:effectLst/>
              <a:latin typeface="Roboto" panose="02000000000000000000" pitchFamily="2" charset="0"/>
            </a:endParaRPr>
          </a:p>
          <a:p>
            <a:endParaRPr lang="en-US" sz="2000" dirty="0">
              <a:solidFill>
                <a:srgbClr val="444444"/>
              </a:solidFill>
              <a:latin typeface="Roboto" panose="02000000000000000000" pitchFamily="2" charset="0"/>
            </a:endParaRPr>
          </a:p>
          <a:p>
            <a:pPr>
              <a:spcBef>
                <a:spcPts val="1200"/>
              </a:spcBef>
            </a:pPr>
            <a:endParaRPr lang="en-US" sz="2000" b="0" i="0" dirty="0">
              <a:solidFill>
                <a:srgbClr val="444444"/>
              </a:solidFill>
              <a:effectLst/>
              <a:latin typeface="Roboto" panose="02000000000000000000" pitchFamily="2" charset="0"/>
            </a:endParaRPr>
          </a:p>
          <a:p>
            <a:r>
              <a:rPr lang="en-US" sz="1800" dirty="0">
                <a:solidFill>
                  <a:srgbClr val="444444"/>
                </a:solidFill>
                <a:latin typeface="Roboto" panose="02000000000000000000" pitchFamily="2" charset="0"/>
              </a:rPr>
              <a:t>2. Other taxable pensions (not included above) for private pension income </a:t>
            </a:r>
            <a:endParaRPr lang="en-US" sz="1800" b="0" i="0" dirty="0">
              <a:solidFill>
                <a:srgbClr val="444444"/>
              </a:solidFill>
              <a:effectLst/>
              <a:latin typeface="Roboto" panose="02000000000000000000" pitchFamily="2" charset="0"/>
            </a:endParaRPr>
          </a:p>
          <a:p>
            <a:pPr marL="457200" indent="-457200">
              <a:buFont typeface="+mj-lt"/>
              <a:buAutoNum type="arabicPeriod"/>
            </a:pPr>
            <a:endParaRPr lang="en-US" sz="2000" dirty="0"/>
          </a:p>
          <a:p>
            <a:endParaRPr lang="en-US" dirty="0"/>
          </a:p>
        </p:txBody>
      </p:sp>
      <p:pic>
        <p:nvPicPr>
          <p:cNvPr id="7" name="Picture 6">
            <a:extLst>
              <a:ext uri="{FF2B5EF4-FFF2-40B4-BE49-F238E27FC236}">
                <a16:creationId xmlns:a16="http://schemas.microsoft.com/office/drawing/2014/main" id="{FC4A93E4-E634-DC0D-03EA-3E86F2C349FB}"/>
              </a:ext>
            </a:extLst>
          </p:cNvPr>
          <p:cNvPicPr>
            <a:picLocks noChangeAspect="1"/>
          </p:cNvPicPr>
          <p:nvPr/>
        </p:nvPicPr>
        <p:blipFill>
          <a:blip r:embed="rId3"/>
          <a:stretch>
            <a:fillRect/>
          </a:stretch>
        </p:blipFill>
        <p:spPr>
          <a:xfrm>
            <a:off x="1066800" y="1809750"/>
            <a:ext cx="5867400" cy="1058551"/>
          </a:xfrm>
          <a:prstGeom prst="rect">
            <a:avLst/>
          </a:prstGeom>
          <a:ln>
            <a:solidFill>
              <a:srgbClr val="0070C0"/>
            </a:solidFill>
          </a:ln>
        </p:spPr>
      </p:pic>
      <p:pic>
        <p:nvPicPr>
          <p:cNvPr id="9" name="Picture 8">
            <a:extLst>
              <a:ext uri="{FF2B5EF4-FFF2-40B4-BE49-F238E27FC236}">
                <a16:creationId xmlns:a16="http://schemas.microsoft.com/office/drawing/2014/main" id="{D34A5C8C-A34D-F61D-8AEE-3880B8ADF3D3}"/>
              </a:ext>
            </a:extLst>
          </p:cNvPr>
          <p:cNvPicPr>
            <a:picLocks noChangeAspect="1"/>
          </p:cNvPicPr>
          <p:nvPr/>
        </p:nvPicPr>
        <p:blipFill>
          <a:blip r:embed="rId4"/>
          <a:stretch>
            <a:fillRect/>
          </a:stretch>
        </p:blipFill>
        <p:spPr>
          <a:xfrm>
            <a:off x="1066800" y="3473254"/>
            <a:ext cx="6140355" cy="1155896"/>
          </a:xfrm>
          <a:prstGeom prst="rect">
            <a:avLst/>
          </a:prstGeom>
          <a:ln>
            <a:solidFill>
              <a:srgbClr val="0070C0"/>
            </a:solidFill>
          </a:ln>
        </p:spPr>
      </p:pic>
    </p:spTree>
    <p:extLst>
      <p:ext uri="{BB962C8B-B14F-4D97-AF65-F5344CB8AC3E}">
        <p14:creationId xmlns:p14="http://schemas.microsoft.com/office/powerpoint/2010/main" val="240648013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E202AB-2ECA-7B15-F1A3-6F4F3974892A}"/>
              </a:ext>
            </a:extLst>
          </p:cNvPr>
          <p:cNvSpPr>
            <a:spLocks noGrp="1"/>
          </p:cNvSpPr>
          <p:nvPr>
            <p:ph type="title"/>
          </p:nvPr>
        </p:nvSpPr>
        <p:spPr/>
        <p:txBody>
          <a:bodyPr/>
          <a:lstStyle/>
          <a:p>
            <a:pPr algn="l"/>
            <a:r>
              <a:rPr lang="en-US" dirty="0"/>
              <a:t>Enter Pension Income Exclusion</a:t>
            </a:r>
          </a:p>
        </p:txBody>
      </p:sp>
      <p:pic>
        <p:nvPicPr>
          <p:cNvPr id="7" name="Picture 6">
            <a:extLst>
              <a:ext uri="{FF2B5EF4-FFF2-40B4-BE49-F238E27FC236}">
                <a16:creationId xmlns:a16="http://schemas.microsoft.com/office/drawing/2014/main" id="{9328A814-834B-BCAA-C2A6-28EACD043650}"/>
              </a:ext>
            </a:extLst>
          </p:cNvPr>
          <p:cNvPicPr>
            <a:picLocks noChangeAspect="1"/>
          </p:cNvPicPr>
          <p:nvPr/>
        </p:nvPicPr>
        <p:blipFill>
          <a:blip r:embed="rId3"/>
          <a:stretch>
            <a:fillRect/>
          </a:stretch>
        </p:blipFill>
        <p:spPr>
          <a:xfrm>
            <a:off x="914399" y="1510903"/>
            <a:ext cx="7612815" cy="3087965"/>
          </a:xfrm>
          <a:prstGeom prst="rect">
            <a:avLst/>
          </a:prstGeom>
          <a:ln>
            <a:solidFill>
              <a:srgbClr val="0070C0"/>
            </a:solidFill>
          </a:ln>
        </p:spPr>
      </p:pic>
      <p:sp>
        <p:nvSpPr>
          <p:cNvPr id="8" name="TextBox 7">
            <a:extLst>
              <a:ext uri="{FF2B5EF4-FFF2-40B4-BE49-F238E27FC236}">
                <a16:creationId xmlns:a16="http://schemas.microsoft.com/office/drawing/2014/main" id="{55519AF6-99F1-8D28-02D7-62C87798F01A}"/>
              </a:ext>
            </a:extLst>
          </p:cNvPr>
          <p:cNvSpPr txBox="1"/>
          <p:nvPr/>
        </p:nvSpPr>
        <p:spPr>
          <a:xfrm>
            <a:off x="304800" y="895350"/>
            <a:ext cx="8077201" cy="615553"/>
          </a:xfrm>
          <a:prstGeom prst="rect">
            <a:avLst/>
          </a:prstGeom>
          <a:noFill/>
        </p:spPr>
        <p:txBody>
          <a:bodyPr wrap="square" rtlCol="0">
            <a:spAutoFit/>
          </a:bodyPr>
          <a:lstStyle/>
          <a:p>
            <a:pPr marL="1203325" indent="-1203325"/>
            <a:r>
              <a:rPr lang="en-US" b="1" dirty="0">
                <a:solidFill>
                  <a:schemeClr val="tx2"/>
                </a:solidFill>
              </a:rPr>
              <a:t>Example 1: </a:t>
            </a:r>
            <a:r>
              <a:rPr lang="en-US" dirty="0"/>
              <a:t>the </a:t>
            </a:r>
            <a:r>
              <a:rPr lang="en-US" b="1" dirty="0"/>
              <a:t>Taxpayer</a:t>
            </a:r>
            <a:r>
              <a:rPr lang="en-US" dirty="0"/>
              <a:t> can enter a pension exclusion of $30,000 for their         New York government pension. </a:t>
            </a:r>
          </a:p>
        </p:txBody>
      </p:sp>
      <p:sp>
        <p:nvSpPr>
          <p:cNvPr id="9" name="Arrow: Left 8">
            <a:extLst>
              <a:ext uri="{FF2B5EF4-FFF2-40B4-BE49-F238E27FC236}">
                <a16:creationId xmlns:a16="http://schemas.microsoft.com/office/drawing/2014/main" id="{739A51F2-4EDB-67CF-2FDE-87DCCAC6BF24}"/>
              </a:ext>
            </a:extLst>
          </p:cNvPr>
          <p:cNvSpPr/>
          <p:nvPr/>
        </p:nvSpPr>
        <p:spPr>
          <a:xfrm>
            <a:off x="2667000" y="1898668"/>
            <a:ext cx="533400" cy="338952"/>
          </a:xfrm>
          <a:prstGeom prst="leftArrow">
            <a:avLst/>
          </a:prstGeom>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7521075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74F41B-F972-B7DD-A611-058379182BA7}"/>
              </a:ext>
            </a:extLst>
          </p:cNvPr>
          <p:cNvSpPr>
            <a:spLocks noGrp="1"/>
          </p:cNvSpPr>
          <p:nvPr>
            <p:ph type="title"/>
          </p:nvPr>
        </p:nvSpPr>
        <p:spPr>
          <a:xfrm>
            <a:off x="152400" y="-26452"/>
            <a:ext cx="8991599" cy="720090"/>
          </a:xfrm>
        </p:spPr>
        <p:txBody>
          <a:bodyPr>
            <a:normAutofit fontScale="90000"/>
          </a:bodyPr>
          <a:lstStyle/>
          <a:p>
            <a:pPr algn="l"/>
            <a:r>
              <a:rPr lang="en-US" dirty="0"/>
              <a:t>Enter Spouse’s Pension Income Exclusion</a:t>
            </a:r>
          </a:p>
        </p:txBody>
      </p:sp>
      <p:pic>
        <p:nvPicPr>
          <p:cNvPr id="6" name="Picture 5">
            <a:extLst>
              <a:ext uri="{FF2B5EF4-FFF2-40B4-BE49-F238E27FC236}">
                <a16:creationId xmlns:a16="http://schemas.microsoft.com/office/drawing/2014/main" id="{D806FB84-3DE0-67DD-B7DC-3A72ACA22E31}"/>
              </a:ext>
            </a:extLst>
          </p:cNvPr>
          <p:cNvPicPr>
            <a:picLocks noChangeAspect="1"/>
          </p:cNvPicPr>
          <p:nvPr/>
        </p:nvPicPr>
        <p:blipFill>
          <a:blip r:embed="rId3"/>
          <a:stretch>
            <a:fillRect/>
          </a:stretch>
        </p:blipFill>
        <p:spPr>
          <a:xfrm>
            <a:off x="838200" y="1586826"/>
            <a:ext cx="7284325" cy="2966124"/>
          </a:xfrm>
          <a:prstGeom prst="rect">
            <a:avLst/>
          </a:prstGeom>
          <a:ln>
            <a:solidFill>
              <a:srgbClr val="0070C0"/>
            </a:solidFill>
          </a:ln>
        </p:spPr>
      </p:pic>
      <p:sp>
        <p:nvSpPr>
          <p:cNvPr id="7" name="TextBox 6">
            <a:extLst>
              <a:ext uri="{FF2B5EF4-FFF2-40B4-BE49-F238E27FC236}">
                <a16:creationId xmlns:a16="http://schemas.microsoft.com/office/drawing/2014/main" id="{3D29C498-3669-2160-B5D9-9777E17E4AD7}"/>
              </a:ext>
            </a:extLst>
          </p:cNvPr>
          <p:cNvSpPr txBox="1"/>
          <p:nvPr/>
        </p:nvSpPr>
        <p:spPr>
          <a:xfrm>
            <a:off x="304800" y="895350"/>
            <a:ext cx="8077201" cy="615553"/>
          </a:xfrm>
          <a:prstGeom prst="rect">
            <a:avLst/>
          </a:prstGeom>
          <a:noFill/>
        </p:spPr>
        <p:txBody>
          <a:bodyPr wrap="square" rtlCol="0">
            <a:spAutoFit/>
          </a:bodyPr>
          <a:lstStyle/>
          <a:p>
            <a:pPr marL="1203325" indent="-1203325"/>
            <a:r>
              <a:rPr lang="en-US" b="1" dirty="0">
                <a:solidFill>
                  <a:schemeClr val="tx2"/>
                </a:solidFill>
              </a:rPr>
              <a:t>Example 1: </a:t>
            </a:r>
            <a:r>
              <a:rPr lang="en-US" dirty="0"/>
              <a:t>the </a:t>
            </a:r>
            <a:r>
              <a:rPr lang="en-US" b="1" dirty="0"/>
              <a:t>Spouse</a:t>
            </a:r>
            <a:r>
              <a:rPr lang="en-US" dirty="0"/>
              <a:t> can enter a pension exclusion of $10,000 for their private  pension as they were over 59 ½ at the time of the distribution. </a:t>
            </a:r>
          </a:p>
        </p:txBody>
      </p:sp>
      <p:sp>
        <p:nvSpPr>
          <p:cNvPr id="8" name="Arrow: Left 7">
            <a:extLst>
              <a:ext uri="{FF2B5EF4-FFF2-40B4-BE49-F238E27FC236}">
                <a16:creationId xmlns:a16="http://schemas.microsoft.com/office/drawing/2014/main" id="{847DAB8C-FA31-D2E7-055E-FF1D4BDBBA99}"/>
              </a:ext>
            </a:extLst>
          </p:cNvPr>
          <p:cNvSpPr/>
          <p:nvPr/>
        </p:nvSpPr>
        <p:spPr>
          <a:xfrm>
            <a:off x="2590800" y="2402274"/>
            <a:ext cx="533400" cy="338952"/>
          </a:xfrm>
          <a:prstGeom prst="leftArrow">
            <a:avLst/>
          </a:prstGeom>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5110213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E2D11E-4982-A13D-A849-7AECF6FCA7E3}"/>
              </a:ext>
            </a:extLst>
          </p:cNvPr>
          <p:cNvSpPr>
            <a:spLocks noGrp="1"/>
          </p:cNvSpPr>
          <p:nvPr>
            <p:ph type="title"/>
          </p:nvPr>
        </p:nvSpPr>
        <p:spPr/>
        <p:txBody>
          <a:bodyPr/>
          <a:lstStyle/>
          <a:p>
            <a:pPr algn="l"/>
            <a:r>
              <a:rPr lang="en-US" dirty="0"/>
              <a:t>Subtraction On New York Return</a:t>
            </a:r>
          </a:p>
        </p:txBody>
      </p:sp>
      <p:pic>
        <p:nvPicPr>
          <p:cNvPr id="6" name="Picture 5">
            <a:extLst>
              <a:ext uri="{FF2B5EF4-FFF2-40B4-BE49-F238E27FC236}">
                <a16:creationId xmlns:a16="http://schemas.microsoft.com/office/drawing/2014/main" id="{EF55781D-A085-6815-25A2-4D0FE386C462}"/>
              </a:ext>
            </a:extLst>
          </p:cNvPr>
          <p:cNvPicPr>
            <a:picLocks noChangeAspect="1"/>
          </p:cNvPicPr>
          <p:nvPr/>
        </p:nvPicPr>
        <p:blipFill>
          <a:blip r:embed="rId3"/>
          <a:stretch>
            <a:fillRect/>
          </a:stretch>
        </p:blipFill>
        <p:spPr>
          <a:xfrm>
            <a:off x="609600" y="2405356"/>
            <a:ext cx="7662010" cy="1624013"/>
          </a:xfrm>
          <a:prstGeom prst="rect">
            <a:avLst/>
          </a:prstGeom>
          <a:ln>
            <a:solidFill>
              <a:srgbClr val="0070C0"/>
            </a:solidFill>
          </a:ln>
        </p:spPr>
      </p:pic>
      <p:sp>
        <p:nvSpPr>
          <p:cNvPr id="7" name="TextBox 6">
            <a:extLst>
              <a:ext uri="{FF2B5EF4-FFF2-40B4-BE49-F238E27FC236}">
                <a16:creationId xmlns:a16="http://schemas.microsoft.com/office/drawing/2014/main" id="{B692310E-BCFE-D7AB-B235-4F0F9602790C}"/>
              </a:ext>
            </a:extLst>
          </p:cNvPr>
          <p:cNvSpPr txBox="1"/>
          <p:nvPr/>
        </p:nvSpPr>
        <p:spPr>
          <a:xfrm>
            <a:off x="402004" y="1137001"/>
            <a:ext cx="8229600" cy="830997"/>
          </a:xfrm>
          <a:prstGeom prst="rect">
            <a:avLst/>
          </a:prstGeom>
          <a:noFill/>
        </p:spPr>
        <p:txBody>
          <a:bodyPr wrap="square" rtlCol="0">
            <a:spAutoFit/>
          </a:bodyPr>
          <a:lstStyle/>
          <a:p>
            <a:r>
              <a:rPr lang="en-US" sz="2400" dirty="0"/>
              <a:t>The New York return will reflect the proper pension exclusions on Lines 26 and 29, respectively</a:t>
            </a:r>
            <a:r>
              <a:rPr lang="en-US" dirty="0">
                <a:solidFill>
                  <a:schemeClr val="tx2"/>
                </a:solidFill>
              </a:rPr>
              <a:t>.</a:t>
            </a:r>
            <a:endParaRPr lang="en-US" dirty="0"/>
          </a:p>
        </p:txBody>
      </p:sp>
      <p:sp>
        <p:nvSpPr>
          <p:cNvPr id="3" name="Arrow: Left 2">
            <a:extLst>
              <a:ext uri="{FF2B5EF4-FFF2-40B4-BE49-F238E27FC236}">
                <a16:creationId xmlns:a16="http://schemas.microsoft.com/office/drawing/2014/main" id="{E2B7949F-E0B0-98E3-81CE-89C25DC6C284}"/>
              </a:ext>
            </a:extLst>
          </p:cNvPr>
          <p:cNvSpPr/>
          <p:nvPr/>
        </p:nvSpPr>
        <p:spPr>
          <a:xfrm>
            <a:off x="8252560" y="3028950"/>
            <a:ext cx="533400" cy="294079"/>
          </a:xfrm>
          <a:prstGeom prst="leftArrow">
            <a:avLst/>
          </a:prstGeom>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4" name="Arrow: Left 3">
            <a:extLst>
              <a:ext uri="{FF2B5EF4-FFF2-40B4-BE49-F238E27FC236}">
                <a16:creationId xmlns:a16="http://schemas.microsoft.com/office/drawing/2014/main" id="{6470EB57-6DC0-580B-1FE8-98E97BCE9243}"/>
              </a:ext>
            </a:extLst>
          </p:cNvPr>
          <p:cNvSpPr/>
          <p:nvPr/>
        </p:nvSpPr>
        <p:spPr>
          <a:xfrm>
            <a:off x="8252560" y="3712420"/>
            <a:ext cx="533400" cy="294079"/>
          </a:xfrm>
          <a:prstGeom prst="leftArrow">
            <a:avLst/>
          </a:prstGeom>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2941482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603499-E2F4-48EA-872F-DA21036B6C4E}"/>
              </a:ext>
            </a:extLst>
          </p:cNvPr>
          <p:cNvSpPr>
            <a:spLocks noGrp="1"/>
          </p:cNvSpPr>
          <p:nvPr>
            <p:ph type="title"/>
          </p:nvPr>
        </p:nvSpPr>
        <p:spPr/>
        <p:txBody>
          <a:bodyPr/>
          <a:lstStyle/>
          <a:p>
            <a:r>
              <a:rPr lang="en-US" dirty="0"/>
              <a:t>Pension Example 2</a:t>
            </a:r>
          </a:p>
        </p:txBody>
      </p:sp>
      <p:sp>
        <p:nvSpPr>
          <p:cNvPr id="4" name="Content Placeholder 3">
            <a:extLst>
              <a:ext uri="{FF2B5EF4-FFF2-40B4-BE49-F238E27FC236}">
                <a16:creationId xmlns:a16="http://schemas.microsoft.com/office/drawing/2014/main" id="{7839E032-0A0F-4B27-8B94-BDD72CB00E82}"/>
              </a:ext>
            </a:extLst>
          </p:cNvPr>
          <p:cNvSpPr>
            <a:spLocks noGrp="1"/>
          </p:cNvSpPr>
          <p:nvPr>
            <p:ph type="body" idx="1"/>
          </p:nvPr>
        </p:nvSpPr>
        <p:spPr>
          <a:xfrm>
            <a:off x="152401" y="912613"/>
            <a:ext cx="8762999" cy="3564137"/>
          </a:xfrm>
        </p:spPr>
        <p:txBody>
          <a:bodyPr/>
          <a:lstStyle/>
          <a:p>
            <a:pPr>
              <a:spcBef>
                <a:spcPts val="1500"/>
              </a:spcBef>
            </a:pPr>
            <a:r>
              <a:rPr lang="en-US" sz="2200" dirty="0"/>
              <a:t>Married filing jointly</a:t>
            </a:r>
          </a:p>
          <a:p>
            <a:pPr>
              <a:spcBef>
                <a:spcPts val="1500"/>
              </a:spcBef>
            </a:pPr>
            <a:r>
              <a:rPr lang="en-US" sz="2200" dirty="0"/>
              <a:t>Taxpayer: age 52, received $35,000 from a government pension (NYS, local governments within NYS, and the federal government)</a:t>
            </a:r>
          </a:p>
          <a:p>
            <a:pPr>
              <a:spcBef>
                <a:spcPts val="1500"/>
              </a:spcBef>
            </a:pPr>
            <a:r>
              <a:rPr lang="en-US" sz="2200" dirty="0"/>
              <a:t>Spouse: age 52, received $15,000 from a </a:t>
            </a:r>
            <a:r>
              <a:rPr lang="en-US" sz="2200" i="1" dirty="0"/>
              <a:t>private</a:t>
            </a:r>
            <a:r>
              <a:rPr lang="en-US" sz="2200" dirty="0"/>
              <a:t> pension </a:t>
            </a:r>
          </a:p>
          <a:p>
            <a:pPr>
              <a:spcBef>
                <a:spcPts val="1500"/>
              </a:spcBef>
            </a:pPr>
            <a:r>
              <a:rPr lang="en-US" sz="2200" b="1" dirty="0"/>
              <a:t>Total pension subtraction allowed = $35,000</a:t>
            </a:r>
          </a:p>
          <a:p>
            <a:pPr>
              <a:spcBef>
                <a:spcPts val="1500"/>
              </a:spcBef>
            </a:pPr>
            <a:r>
              <a:rPr lang="en-US" sz="2200" dirty="0"/>
              <a:t>Spouse 2 does not qualify for the $20,000 pension and annuity income exclusion as they were not aged 59½ or older</a:t>
            </a:r>
          </a:p>
          <a:p>
            <a:pPr>
              <a:spcBef>
                <a:spcPts val="1500"/>
              </a:spcBef>
            </a:pPr>
            <a:endParaRPr lang="en-US" dirty="0"/>
          </a:p>
        </p:txBody>
      </p:sp>
      <p:pic>
        <p:nvPicPr>
          <p:cNvPr id="3" name="Picture 2">
            <a:extLst>
              <a:ext uri="{FF2B5EF4-FFF2-40B4-BE49-F238E27FC236}">
                <a16:creationId xmlns:a16="http://schemas.microsoft.com/office/drawing/2014/main" id="{4411C68D-262A-1D36-727B-4F07F18AE05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8600" y="4781550"/>
            <a:ext cx="990600" cy="288286"/>
          </a:xfrm>
          <a:prstGeom prst="rect">
            <a:avLst/>
          </a:prstGeom>
        </p:spPr>
      </p:pic>
      <p:sp>
        <p:nvSpPr>
          <p:cNvPr id="5" name="Slide Number Placeholder 4">
            <a:extLst>
              <a:ext uri="{FF2B5EF4-FFF2-40B4-BE49-F238E27FC236}">
                <a16:creationId xmlns:a16="http://schemas.microsoft.com/office/drawing/2014/main" id="{175E6B59-64F6-6CA5-0D1B-DC3F7B041142}"/>
              </a:ext>
            </a:extLst>
          </p:cNvPr>
          <p:cNvSpPr>
            <a:spLocks noGrp="1"/>
          </p:cNvSpPr>
          <p:nvPr>
            <p:ph type="sldNum" sz="quarter" idx="12"/>
          </p:nvPr>
        </p:nvSpPr>
        <p:spPr/>
        <p:txBody>
          <a:bodyPr/>
          <a:lstStyle/>
          <a:p>
            <a:fld id="{461C3A22-55EB-4C03-94E7-1B9314DBFF8B}" type="slidenum">
              <a:rPr lang="en-US" smtClean="0"/>
              <a:pPr/>
              <a:t>26</a:t>
            </a:fld>
            <a:endParaRPr lang="en-US" dirty="0"/>
          </a:p>
        </p:txBody>
      </p:sp>
    </p:spTree>
    <p:extLst>
      <p:ext uri="{BB962C8B-B14F-4D97-AF65-F5344CB8AC3E}">
        <p14:creationId xmlns:p14="http://schemas.microsoft.com/office/powerpoint/2010/main" val="35049521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A11410-144C-4119-87A3-8422A6198273}"/>
              </a:ext>
            </a:extLst>
          </p:cNvPr>
          <p:cNvSpPr>
            <a:spLocks noGrp="1"/>
          </p:cNvSpPr>
          <p:nvPr>
            <p:ph type="title"/>
          </p:nvPr>
        </p:nvSpPr>
        <p:spPr>
          <a:xfrm>
            <a:off x="152401" y="-26452"/>
            <a:ext cx="8229600" cy="720090"/>
          </a:xfrm>
        </p:spPr>
        <p:txBody>
          <a:bodyPr anchor="ctr">
            <a:normAutofit/>
          </a:bodyPr>
          <a:lstStyle/>
          <a:p>
            <a:r>
              <a:rPr lang="en-US" dirty="0"/>
              <a:t>Entering Pension Exclusion Income</a:t>
            </a:r>
          </a:p>
        </p:txBody>
      </p:sp>
      <p:sp>
        <p:nvSpPr>
          <p:cNvPr id="4" name="Slide Number Placeholder 3">
            <a:extLst>
              <a:ext uri="{FF2B5EF4-FFF2-40B4-BE49-F238E27FC236}">
                <a16:creationId xmlns:a16="http://schemas.microsoft.com/office/drawing/2014/main" id="{8B0134D8-FE32-B585-9E88-410B914E1303}"/>
              </a:ext>
            </a:extLst>
          </p:cNvPr>
          <p:cNvSpPr>
            <a:spLocks noGrp="1"/>
          </p:cNvSpPr>
          <p:nvPr>
            <p:ph type="sldNum" sz="quarter" idx="12"/>
          </p:nvPr>
        </p:nvSpPr>
        <p:spPr/>
        <p:txBody>
          <a:bodyPr/>
          <a:lstStyle/>
          <a:p>
            <a:fld id="{461C3A22-55EB-4C03-94E7-1B9314DBFF8B}" type="slidenum">
              <a:rPr lang="en-US" smtClean="0"/>
              <a:pPr/>
              <a:t>27</a:t>
            </a:fld>
            <a:endParaRPr lang="en-US" dirty="0"/>
          </a:p>
        </p:txBody>
      </p:sp>
      <p:sp>
        <p:nvSpPr>
          <p:cNvPr id="5" name="TextBox 4">
            <a:extLst>
              <a:ext uri="{FF2B5EF4-FFF2-40B4-BE49-F238E27FC236}">
                <a16:creationId xmlns:a16="http://schemas.microsoft.com/office/drawing/2014/main" id="{7B1F2B10-DDCC-1BAB-1D18-9F8447F125F7}"/>
              </a:ext>
            </a:extLst>
          </p:cNvPr>
          <p:cNvSpPr txBox="1"/>
          <p:nvPr/>
        </p:nvSpPr>
        <p:spPr>
          <a:xfrm>
            <a:off x="381000" y="895350"/>
            <a:ext cx="7391400" cy="707886"/>
          </a:xfrm>
          <a:prstGeom prst="rect">
            <a:avLst/>
          </a:prstGeom>
          <a:noFill/>
        </p:spPr>
        <p:txBody>
          <a:bodyPr wrap="square" rtlCol="0">
            <a:spAutoFit/>
          </a:bodyPr>
          <a:lstStyle/>
          <a:p>
            <a:r>
              <a:rPr lang="en-US" sz="2000" dirty="0"/>
              <a:t>After entering Form 1099 information for the Taxpayer and Spouse, the summary page will display the following:  </a:t>
            </a:r>
          </a:p>
        </p:txBody>
      </p:sp>
      <p:pic>
        <p:nvPicPr>
          <p:cNvPr id="9" name="Picture 8">
            <a:extLst>
              <a:ext uri="{FF2B5EF4-FFF2-40B4-BE49-F238E27FC236}">
                <a16:creationId xmlns:a16="http://schemas.microsoft.com/office/drawing/2014/main" id="{5A8475B1-AD64-BACF-9218-12036B17C3FE}"/>
              </a:ext>
            </a:extLst>
          </p:cNvPr>
          <p:cNvPicPr>
            <a:picLocks noChangeAspect="1"/>
          </p:cNvPicPr>
          <p:nvPr/>
        </p:nvPicPr>
        <p:blipFill>
          <a:blip r:embed="rId3"/>
          <a:stretch>
            <a:fillRect/>
          </a:stretch>
        </p:blipFill>
        <p:spPr>
          <a:xfrm>
            <a:off x="1185791" y="1645239"/>
            <a:ext cx="6562725" cy="2637315"/>
          </a:xfrm>
          <a:prstGeom prst="rect">
            <a:avLst/>
          </a:prstGeom>
          <a:ln>
            <a:solidFill>
              <a:srgbClr val="0070C0"/>
            </a:solidFill>
          </a:ln>
        </p:spPr>
      </p:pic>
    </p:spTree>
    <p:extLst>
      <p:ext uri="{BB962C8B-B14F-4D97-AF65-F5344CB8AC3E}">
        <p14:creationId xmlns:p14="http://schemas.microsoft.com/office/powerpoint/2010/main" val="39093498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939147-DD6A-1C75-B193-0A51A76093A3}"/>
              </a:ext>
            </a:extLst>
          </p:cNvPr>
          <p:cNvSpPr>
            <a:spLocks noGrp="1"/>
          </p:cNvSpPr>
          <p:nvPr>
            <p:ph type="title"/>
          </p:nvPr>
        </p:nvSpPr>
        <p:spPr/>
        <p:txBody>
          <a:bodyPr/>
          <a:lstStyle/>
          <a:p>
            <a:r>
              <a:rPr lang="en-US" dirty="0"/>
              <a:t>Enter Pension Income Exclusion</a:t>
            </a:r>
          </a:p>
        </p:txBody>
      </p:sp>
      <p:pic>
        <p:nvPicPr>
          <p:cNvPr id="6" name="Content Placeholder 5">
            <a:extLst>
              <a:ext uri="{FF2B5EF4-FFF2-40B4-BE49-F238E27FC236}">
                <a16:creationId xmlns:a16="http://schemas.microsoft.com/office/drawing/2014/main" id="{204D5D18-B316-AEC2-C454-90E02049A4ED}"/>
              </a:ext>
            </a:extLst>
          </p:cNvPr>
          <p:cNvPicPr>
            <a:picLocks noGrp="1" noChangeAspect="1"/>
          </p:cNvPicPr>
          <p:nvPr>
            <p:ph idx="1"/>
          </p:nvPr>
        </p:nvPicPr>
        <p:blipFill>
          <a:blip r:embed="rId3"/>
          <a:stretch>
            <a:fillRect/>
          </a:stretch>
        </p:blipFill>
        <p:spPr>
          <a:xfrm>
            <a:off x="3276600" y="852033"/>
            <a:ext cx="5188424" cy="1262517"/>
          </a:xfrm>
          <a:ln>
            <a:solidFill>
              <a:srgbClr val="0070C0"/>
            </a:solidFill>
          </a:ln>
        </p:spPr>
      </p:pic>
      <p:sp>
        <p:nvSpPr>
          <p:cNvPr id="4" name="Slide Number Placeholder 3">
            <a:extLst>
              <a:ext uri="{FF2B5EF4-FFF2-40B4-BE49-F238E27FC236}">
                <a16:creationId xmlns:a16="http://schemas.microsoft.com/office/drawing/2014/main" id="{1A7A5173-C263-8B20-7455-9E8084489D10}"/>
              </a:ext>
            </a:extLst>
          </p:cNvPr>
          <p:cNvSpPr>
            <a:spLocks noGrp="1"/>
          </p:cNvSpPr>
          <p:nvPr>
            <p:ph type="sldNum" sz="quarter" idx="12"/>
          </p:nvPr>
        </p:nvSpPr>
        <p:spPr/>
        <p:txBody>
          <a:bodyPr/>
          <a:lstStyle/>
          <a:p>
            <a:fld id="{461C3A22-55EB-4C03-94E7-1B9314DBFF8B}" type="slidenum">
              <a:rPr lang="en-US" smtClean="0"/>
              <a:pPr/>
              <a:t>28</a:t>
            </a:fld>
            <a:endParaRPr lang="en-US" dirty="0"/>
          </a:p>
        </p:txBody>
      </p:sp>
      <p:pic>
        <p:nvPicPr>
          <p:cNvPr id="8" name="Picture 7">
            <a:extLst>
              <a:ext uri="{FF2B5EF4-FFF2-40B4-BE49-F238E27FC236}">
                <a16:creationId xmlns:a16="http://schemas.microsoft.com/office/drawing/2014/main" id="{DD9DCFAA-EC30-4ED4-807B-299D9BCD8221}"/>
              </a:ext>
            </a:extLst>
          </p:cNvPr>
          <p:cNvPicPr>
            <a:picLocks noChangeAspect="1"/>
          </p:cNvPicPr>
          <p:nvPr/>
        </p:nvPicPr>
        <p:blipFill>
          <a:blip r:embed="rId4"/>
          <a:stretch>
            <a:fillRect/>
          </a:stretch>
        </p:blipFill>
        <p:spPr>
          <a:xfrm>
            <a:off x="3276600" y="2562275"/>
            <a:ext cx="5754806" cy="1287505"/>
          </a:xfrm>
          <a:prstGeom prst="rect">
            <a:avLst/>
          </a:prstGeom>
          <a:ln>
            <a:solidFill>
              <a:srgbClr val="0070C0"/>
            </a:solidFill>
          </a:ln>
        </p:spPr>
      </p:pic>
      <p:sp>
        <p:nvSpPr>
          <p:cNvPr id="9" name="TextBox 8">
            <a:extLst>
              <a:ext uri="{FF2B5EF4-FFF2-40B4-BE49-F238E27FC236}">
                <a16:creationId xmlns:a16="http://schemas.microsoft.com/office/drawing/2014/main" id="{EF43DA8A-4DDD-8409-412D-AC23602E611A}"/>
              </a:ext>
            </a:extLst>
          </p:cNvPr>
          <p:cNvSpPr txBox="1"/>
          <p:nvPr/>
        </p:nvSpPr>
        <p:spPr>
          <a:xfrm>
            <a:off x="228600" y="819150"/>
            <a:ext cx="3276600" cy="1200329"/>
          </a:xfrm>
          <a:prstGeom prst="rect">
            <a:avLst/>
          </a:prstGeom>
          <a:noFill/>
        </p:spPr>
        <p:txBody>
          <a:bodyPr wrap="square" rtlCol="0">
            <a:spAutoFit/>
          </a:bodyPr>
          <a:lstStyle/>
          <a:p>
            <a:r>
              <a:rPr lang="en-US" sz="1800" dirty="0"/>
              <a:t>The </a:t>
            </a:r>
            <a:r>
              <a:rPr lang="en-US" sz="1800" b="1" dirty="0"/>
              <a:t>Taxpayer</a:t>
            </a:r>
            <a:r>
              <a:rPr lang="en-US" sz="1800" dirty="0"/>
              <a:t> can exclude the $35,000 of pension income received from their NYS government pension.</a:t>
            </a:r>
          </a:p>
        </p:txBody>
      </p:sp>
      <p:sp>
        <p:nvSpPr>
          <p:cNvPr id="10" name="Arrow: Left 9">
            <a:extLst>
              <a:ext uri="{FF2B5EF4-FFF2-40B4-BE49-F238E27FC236}">
                <a16:creationId xmlns:a16="http://schemas.microsoft.com/office/drawing/2014/main" id="{A7CC7836-12D8-8BD4-CBD6-474D11632A1A}"/>
              </a:ext>
            </a:extLst>
          </p:cNvPr>
          <p:cNvSpPr/>
          <p:nvPr/>
        </p:nvSpPr>
        <p:spPr>
          <a:xfrm>
            <a:off x="5029200" y="1131838"/>
            <a:ext cx="533400" cy="338952"/>
          </a:xfrm>
          <a:prstGeom prst="leftArrow">
            <a:avLst/>
          </a:prstGeom>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A1681ABE-1CE5-8243-09D0-0F2EE658D151}"/>
              </a:ext>
            </a:extLst>
          </p:cNvPr>
          <p:cNvSpPr txBox="1"/>
          <p:nvPr/>
        </p:nvSpPr>
        <p:spPr>
          <a:xfrm>
            <a:off x="155811" y="2266950"/>
            <a:ext cx="2970096" cy="1754326"/>
          </a:xfrm>
          <a:prstGeom prst="rect">
            <a:avLst/>
          </a:prstGeom>
          <a:noFill/>
        </p:spPr>
        <p:txBody>
          <a:bodyPr wrap="square" rtlCol="0">
            <a:spAutoFit/>
          </a:bodyPr>
          <a:lstStyle/>
          <a:p>
            <a:r>
              <a:rPr lang="en-US" sz="1800" dirty="0"/>
              <a:t>The </a:t>
            </a:r>
            <a:r>
              <a:rPr lang="en-US" sz="1800" b="1" dirty="0"/>
              <a:t>Spouse</a:t>
            </a:r>
            <a:r>
              <a:rPr lang="en-US" sz="1800" dirty="0"/>
              <a:t> cannot exclude the $15,000 of pension income received from their private pension as they were not 59 ½ at the time of the distribution. </a:t>
            </a:r>
          </a:p>
        </p:txBody>
      </p:sp>
      <p:sp>
        <p:nvSpPr>
          <p:cNvPr id="12" name="TextBox 11">
            <a:extLst>
              <a:ext uri="{FF2B5EF4-FFF2-40B4-BE49-F238E27FC236}">
                <a16:creationId xmlns:a16="http://schemas.microsoft.com/office/drawing/2014/main" id="{962D3696-242E-4D64-BA23-694625A42720}"/>
              </a:ext>
            </a:extLst>
          </p:cNvPr>
          <p:cNvSpPr txBox="1"/>
          <p:nvPr/>
        </p:nvSpPr>
        <p:spPr>
          <a:xfrm>
            <a:off x="9525" y="4184816"/>
            <a:ext cx="9172191" cy="338554"/>
          </a:xfrm>
          <a:prstGeom prst="rect">
            <a:avLst/>
          </a:prstGeom>
          <a:noFill/>
        </p:spPr>
        <p:txBody>
          <a:bodyPr wrap="none" rtlCol="0">
            <a:spAutoFit/>
          </a:bodyPr>
          <a:lstStyle/>
          <a:p>
            <a:r>
              <a:rPr lang="en-US" sz="1600" b="1" dirty="0"/>
              <a:t>Remember:</a:t>
            </a:r>
            <a:r>
              <a:rPr lang="en-US" sz="1600" dirty="0"/>
              <a:t> it’s important to verify the age of the taxpayer when determining the pension exclusion </a:t>
            </a:r>
          </a:p>
        </p:txBody>
      </p:sp>
      <p:sp>
        <p:nvSpPr>
          <p:cNvPr id="13" name="Arrow: Left 12">
            <a:extLst>
              <a:ext uri="{FF2B5EF4-FFF2-40B4-BE49-F238E27FC236}">
                <a16:creationId xmlns:a16="http://schemas.microsoft.com/office/drawing/2014/main" id="{F7AE1802-6A8D-5185-BB39-5FFAD234E483}"/>
              </a:ext>
            </a:extLst>
          </p:cNvPr>
          <p:cNvSpPr/>
          <p:nvPr/>
        </p:nvSpPr>
        <p:spPr>
          <a:xfrm>
            <a:off x="4762500" y="3371580"/>
            <a:ext cx="533400" cy="338952"/>
          </a:xfrm>
          <a:prstGeom prst="leftArrow">
            <a:avLst/>
          </a:prstGeom>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3799367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747D3A67-E992-FEB3-20AF-8D8CF471D01E}"/>
              </a:ext>
            </a:extLst>
          </p:cNvPr>
          <p:cNvSpPr>
            <a:spLocks noGrp="1"/>
          </p:cNvSpPr>
          <p:nvPr>
            <p:ph type="title"/>
          </p:nvPr>
        </p:nvSpPr>
        <p:spPr>
          <a:xfrm>
            <a:off x="152401" y="-26452"/>
            <a:ext cx="8229600" cy="720090"/>
          </a:xfrm>
        </p:spPr>
        <p:txBody>
          <a:bodyPr anchor="ctr">
            <a:normAutofit/>
          </a:bodyPr>
          <a:lstStyle/>
          <a:p>
            <a:pPr algn="l"/>
            <a:r>
              <a:rPr lang="en-US" dirty="0"/>
              <a:t>Subtraction On New York Return </a:t>
            </a:r>
          </a:p>
        </p:txBody>
      </p:sp>
      <p:sp>
        <p:nvSpPr>
          <p:cNvPr id="14" name="Content Placeholder 3">
            <a:extLst>
              <a:ext uri="{FF2B5EF4-FFF2-40B4-BE49-F238E27FC236}">
                <a16:creationId xmlns:a16="http://schemas.microsoft.com/office/drawing/2014/main" id="{DBECACBD-5804-1EBE-9669-274D38B2D39F}"/>
              </a:ext>
            </a:extLst>
          </p:cNvPr>
          <p:cNvSpPr>
            <a:spLocks noGrp="1"/>
          </p:cNvSpPr>
          <p:nvPr>
            <p:ph sz="half" idx="2"/>
          </p:nvPr>
        </p:nvSpPr>
        <p:spPr>
          <a:xfrm>
            <a:off x="6172201" y="895350"/>
            <a:ext cx="2819399" cy="3657600"/>
          </a:xfrm>
          <a:ln>
            <a:noFill/>
          </a:ln>
        </p:spPr>
        <p:style>
          <a:lnRef idx="2">
            <a:schemeClr val="accent2"/>
          </a:lnRef>
          <a:fillRef idx="1">
            <a:schemeClr val="lt1"/>
          </a:fillRef>
          <a:effectRef idx="0">
            <a:schemeClr val="accent2"/>
          </a:effectRef>
          <a:fontRef idx="minor">
            <a:schemeClr val="dk1"/>
          </a:fontRef>
        </p:style>
        <p:txBody>
          <a:bodyPr>
            <a:noAutofit/>
          </a:bodyPr>
          <a:lstStyle/>
          <a:p>
            <a:r>
              <a:rPr lang="en-US" sz="1700" dirty="0"/>
              <a:t>Line 10 reflects the taxable amount of Pensions and Annuities entered in the Income section.</a:t>
            </a:r>
          </a:p>
          <a:p>
            <a:r>
              <a:rPr lang="en-US" sz="1700" dirty="0"/>
              <a:t>Line 26 reflects the subtraction for the NYS government pension.</a:t>
            </a:r>
          </a:p>
          <a:p>
            <a:r>
              <a:rPr lang="en-US" sz="1700" dirty="0"/>
              <a:t>Line 33 reflects the New York adjusted gross income of $15,000.</a:t>
            </a:r>
          </a:p>
        </p:txBody>
      </p:sp>
      <p:sp>
        <p:nvSpPr>
          <p:cNvPr id="3" name="Rectangle 2">
            <a:extLst>
              <a:ext uri="{FF2B5EF4-FFF2-40B4-BE49-F238E27FC236}">
                <a16:creationId xmlns:a16="http://schemas.microsoft.com/office/drawing/2014/main" id="{D9073F6D-1E65-5D9F-5D01-5E0EA40FD572}"/>
              </a:ext>
            </a:extLst>
          </p:cNvPr>
          <p:cNvSpPr/>
          <p:nvPr/>
        </p:nvSpPr>
        <p:spPr>
          <a:xfrm>
            <a:off x="2590800" y="3714750"/>
            <a:ext cx="381000" cy="152400"/>
          </a:xfrm>
          <a:prstGeom prst="rect">
            <a:avLst/>
          </a:prstGeom>
          <a:noFill/>
          <a:ln>
            <a:solidFill>
              <a:schemeClr val="bg2">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extLst>
              <a:ext uri="{FF2B5EF4-FFF2-40B4-BE49-F238E27FC236}">
                <a16:creationId xmlns:a16="http://schemas.microsoft.com/office/drawing/2014/main" id="{F8FE80CE-68F5-8C29-1F1A-F173B14F2006}"/>
              </a:ext>
            </a:extLst>
          </p:cNvPr>
          <p:cNvPicPr>
            <a:picLocks noChangeAspect="1"/>
          </p:cNvPicPr>
          <p:nvPr/>
        </p:nvPicPr>
        <p:blipFill>
          <a:blip r:embed="rId3"/>
          <a:stretch>
            <a:fillRect/>
          </a:stretch>
        </p:blipFill>
        <p:spPr>
          <a:xfrm>
            <a:off x="76200" y="884321"/>
            <a:ext cx="5743575" cy="1795835"/>
          </a:xfrm>
          <a:prstGeom prst="rect">
            <a:avLst/>
          </a:prstGeom>
          <a:ln>
            <a:solidFill>
              <a:srgbClr val="0070C0"/>
            </a:solidFill>
          </a:ln>
        </p:spPr>
      </p:pic>
      <p:pic>
        <p:nvPicPr>
          <p:cNvPr id="13" name="Picture 12">
            <a:extLst>
              <a:ext uri="{FF2B5EF4-FFF2-40B4-BE49-F238E27FC236}">
                <a16:creationId xmlns:a16="http://schemas.microsoft.com/office/drawing/2014/main" id="{4ACE2DF5-C22C-C41A-D792-4DC40B541FCC}"/>
              </a:ext>
            </a:extLst>
          </p:cNvPr>
          <p:cNvPicPr>
            <a:picLocks noChangeAspect="1"/>
          </p:cNvPicPr>
          <p:nvPr/>
        </p:nvPicPr>
        <p:blipFill>
          <a:blip r:embed="rId4"/>
          <a:stretch>
            <a:fillRect/>
          </a:stretch>
        </p:blipFill>
        <p:spPr>
          <a:xfrm>
            <a:off x="50267" y="2777536"/>
            <a:ext cx="6121934" cy="1648841"/>
          </a:xfrm>
          <a:prstGeom prst="rect">
            <a:avLst/>
          </a:prstGeom>
          <a:ln>
            <a:solidFill>
              <a:srgbClr val="0070C0"/>
            </a:solidFill>
          </a:ln>
        </p:spPr>
      </p:pic>
      <p:sp>
        <p:nvSpPr>
          <p:cNvPr id="15" name="Arrow: Left 14">
            <a:extLst>
              <a:ext uri="{FF2B5EF4-FFF2-40B4-BE49-F238E27FC236}">
                <a16:creationId xmlns:a16="http://schemas.microsoft.com/office/drawing/2014/main" id="{ABD52B81-18A0-4344-6E4C-2734CBFAB5E1}"/>
              </a:ext>
            </a:extLst>
          </p:cNvPr>
          <p:cNvSpPr/>
          <p:nvPr/>
        </p:nvSpPr>
        <p:spPr>
          <a:xfrm rot="10800000">
            <a:off x="3348793" y="3105150"/>
            <a:ext cx="377924" cy="262752"/>
          </a:xfrm>
          <a:prstGeom prst="leftArrow">
            <a:avLst/>
          </a:prstGeom>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16" name="Arrow: Left 15">
            <a:extLst>
              <a:ext uri="{FF2B5EF4-FFF2-40B4-BE49-F238E27FC236}">
                <a16:creationId xmlns:a16="http://schemas.microsoft.com/office/drawing/2014/main" id="{617DDD76-18A9-AC98-2884-2194A4EA688F}"/>
              </a:ext>
            </a:extLst>
          </p:cNvPr>
          <p:cNvSpPr/>
          <p:nvPr/>
        </p:nvSpPr>
        <p:spPr>
          <a:xfrm rot="10800000">
            <a:off x="4817582" y="4095536"/>
            <a:ext cx="377924" cy="262752"/>
          </a:xfrm>
          <a:prstGeom prst="leftArrow">
            <a:avLst/>
          </a:prstGeom>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17" name="Arrow: Left 16">
            <a:extLst>
              <a:ext uri="{FF2B5EF4-FFF2-40B4-BE49-F238E27FC236}">
                <a16:creationId xmlns:a16="http://schemas.microsoft.com/office/drawing/2014/main" id="{CD490EE1-86F3-AA8E-78F9-EB6E0D3EED0C}"/>
              </a:ext>
            </a:extLst>
          </p:cNvPr>
          <p:cNvSpPr/>
          <p:nvPr/>
        </p:nvSpPr>
        <p:spPr>
          <a:xfrm rot="10800000">
            <a:off x="4628619" y="2266950"/>
            <a:ext cx="377924" cy="262752"/>
          </a:xfrm>
          <a:prstGeom prst="leftArrow">
            <a:avLst/>
          </a:prstGeom>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7728307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D59B6E-B414-9DEE-358D-36F58D9B21A0}"/>
              </a:ext>
            </a:extLst>
          </p:cNvPr>
          <p:cNvSpPr>
            <a:spLocks noGrp="1"/>
          </p:cNvSpPr>
          <p:nvPr>
            <p:ph type="title"/>
          </p:nvPr>
        </p:nvSpPr>
        <p:spPr>
          <a:xfrm>
            <a:off x="152400" y="-26452"/>
            <a:ext cx="9220200" cy="720090"/>
          </a:xfrm>
        </p:spPr>
        <p:txBody>
          <a:bodyPr/>
          <a:lstStyle/>
          <a:p>
            <a:r>
              <a:rPr lang="en-US" sz="2950" dirty="0"/>
              <a:t>Federal Income and Adjustments </a:t>
            </a:r>
          </a:p>
        </p:txBody>
      </p:sp>
      <p:sp>
        <p:nvSpPr>
          <p:cNvPr id="3" name="Content Placeholder 2">
            <a:extLst>
              <a:ext uri="{FF2B5EF4-FFF2-40B4-BE49-F238E27FC236}">
                <a16:creationId xmlns:a16="http://schemas.microsoft.com/office/drawing/2014/main" id="{00ABC0F6-3FEA-FB3B-A6B2-2125BFA5CCDD}"/>
              </a:ext>
            </a:extLst>
          </p:cNvPr>
          <p:cNvSpPr>
            <a:spLocks noGrp="1"/>
          </p:cNvSpPr>
          <p:nvPr>
            <p:ph idx="1"/>
          </p:nvPr>
        </p:nvSpPr>
        <p:spPr>
          <a:xfrm>
            <a:off x="304800" y="895350"/>
            <a:ext cx="8686800" cy="3242072"/>
          </a:xfrm>
        </p:spPr>
        <p:txBody>
          <a:bodyPr/>
          <a:lstStyle/>
          <a:p>
            <a:r>
              <a:rPr lang="en-US" b="0" i="0" dirty="0">
                <a:solidFill>
                  <a:srgbClr val="111111"/>
                </a:solidFill>
                <a:effectLst/>
                <a:latin typeface="+mj-lt"/>
              </a:rPr>
              <a:t>The computation of New York State, New York City, and Yonkers income tax is based on the information reported on the federal income tax return, including income and federal adjustments to income.</a:t>
            </a:r>
            <a:endParaRPr lang="en-US" b="1" dirty="0">
              <a:solidFill>
                <a:schemeClr val="tx2"/>
              </a:solidFill>
            </a:endParaRPr>
          </a:p>
          <a:p>
            <a:r>
              <a:rPr lang="en-US" b="1" dirty="0">
                <a:solidFill>
                  <a:schemeClr val="tx2"/>
                </a:solidFill>
              </a:rPr>
              <a:t>Federal adjusted gross income (FAGI) </a:t>
            </a:r>
            <a:r>
              <a:rPr lang="en-US" dirty="0"/>
              <a:t>is gross income minus adjustments to income. </a:t>
            </a:r>
          </a:p>
          <a:p>
            <a:r>
              <a:rPr lang="en-US" b="1" dirty="0">
                <a:solidFill>
                  <a:schemeClr val="tx2"/>
                </a:solidFill>
              </a:rPr>
              <a:t>Gross income </a:t>
            </a:r>
            <a:r>
              <a:rPr lang="en-US" dirty="0"/>
              <a:t>includes wages, dividends, capital gains, business income, retirement distributions, as well as other income.</a:t>
            </a:r>
          </a:p>
        </p:txBody>
      </p:sp>
      <p:sp>
        <p:nvSpPr>
          <p:cNvPr id="4" name="Slide Number Placeholder 3">
            <a:extLst>
              <a:ext uri="{FF2B5EF4-FFF2-40B4-BE49-F238E27FC236}">
                <a16:creationId xmlns:a16="http://schemas.microsoft.com/office/drawing/2014/main" id="{B4942317-542C-CE24-91EB-50C127410843}"/>
              </a:ext>
            </a:extLst>
          </p:cNvPr>
          <p:cNvSpPr>
            <a:spLocks noGrp="1"/>
          </p:cNvSpPr>
          <p:nvPr>
            <p:ph type="sldNum" sz="quarter" idx="12"/>
          </p:nvPr>
        </p:nvSpPr>
        <p:spPr/>
        <p:txBody>
          <a:bodyPr/>
          <a:lstStyle/>
          <a:p>
            <a:fld id="{461C3A22-55EB-4C03-94E7-1B9314DBFF8B}" type="slidenum">
              <a:rPr lang="en-US" smtClean="0"/>
              <a:pPr/>
              <a:t>3</a:t>
            </a:fld>
            <a:endParaRPr lang="en-US" dirty="0"/>
          </a:p>
        </p:txBody>
      </p:sp>
    </p:spTree>
    <p:extLst>
      <p:ext uri="{BB962C8B-B14F-4D97-AF65-F5344CB8AC3E}">
        <p14:creationId xmlns:p14="http://schemas.microsoft.com/office/powerpoint/2010/main" val="161829505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603499-E2F4-48EA-872F-DA21036B6C4E}"/>
              </a:ext>
            </a:extLst>
          </p:cNvPr>
          <p:cNvSpPr>
            <a:spLocks noGrp="1"/>
          </p:cNvSpPr>
          <p:nvPr>
            <p:ph type="title"/>
          </p:nvPr>
        </p:nvSpPr>
        <p:spPr/>
        <p:txBody>
          <a:bodyPr/>
          <a:lstStyle/>
          <a:p>
            <a:r>
              <a:rPr lang="en-US" dirty="0"/>
              <a:t>Pension Example 3</a:t>
            </a:r>
          </a:p>
        </p:txBody>
      </p:sp>
      <p:sp>
        <p:nvSpPr>
          <p:cNvPr id="4" name="Content Placeholder 3">
            <a:extLst>
              <a:ext uri="{FF2B5EF4-FFF2-40B4-BE49-F238E27FC236}">
                <a16:creationId xmlns:a16="http://schemas.microsoft.com/office/drawing/2014/main" id="{7839E032-0A0F-4B27-8B94-BDD72CB00E82}"/>
              </a:ext>
            </a:extLst>
          </p:cNvPr>
          <p:cNvSpPr>
            <a:spLocks noGrp="1"/>
          </p:cNvSpPr>
          <p:nvPr>
            <p:ph type="body" idx="1"/>
          </p:nvPr>
        </p:nvSpPr>
        <p:spPr>
          <a:xfrm>
            <a:off x="304800" y="804042"/>
            <a:ext cx="8763000" cy="3977508"/>
          </a:xfrm>
        </p:spPr>
        <p:txBody>
          <a:bodyPr/>
          <a:lstStyle/>
          <a:p>
            <a:pPr>
              <a:spcBef>
                <a:spcPts val="1800"/>
              </a:spcBef>
            </a:pPr>
            <a:r>
              <a:rPr lang="en-US" sz="1900" dirty="0"/>
              <a:t>Married filing jointly</a:t>
            </a:r>
          </a:p>
          <a:p>
            <a:pPr>
              <a:spcBef>
                <a:spcPts val="1800"/>
              </a:spcBef>
            </a:pPr>
            <a:r>
              <a:rPr lang="en-US" sz="1900" dirty="0"/>
              <a:t>Spouse 1: age 63, received $30,000 from a New Jersey (NJ) </a:t>
            </a:r>
            <a:r>
              <a:rPr lang="en-US" sz="1900" i="1" dirty="0"/>
              <a:t>state</a:t>
            </a:r>
            <a:r>
              <a:rPr lang="en-US" sz="1900" dirty="0"/>
              <a:t> pension</a:t>
            </a:r>
          </a:p>
          <a:p>
            <a:pPr>
              <a:spcBef>
                <a:spcPts val="1800"/>
              </a:spcBef>
            </a:pPr>
            <a:r>
              <a:rPr lang="en-US" sz="1900" dirty="0"/>
              <a:t>Spouse 2: age 58, received $10,000 from a </a:t>
            </a:r>
            <a:r>
              <a:rPr lang="en-US" sz="1900" i="1" dirty="0"/>
              <a:t>private</a:t>
            </a:r>
            <a:r>
              <a:rPr lang="en-US" sz="1900" dirty="0"/>
              <a:t> pension  </a:t>
            </a:r>
          </a:p>
          <a:p>
            <a:pPr>
              <a:spcBef>
                <a:spcPts val="1800"/>
              </a:spcBef>
            </a:pPr>
            <a:r>
              <a:rPr lang="en-US" sz="1900" b="1" dirty="0"/>
              <a:t>Total pension subtraction allowed = $20,000</a:t>
            </a:r>
          </a:p>
          <a:p>
            <a:pPr>
              <a:spcBef>
                <a:spcPts val="1800"/>
              </a:spcBef>
            </a:pPr>
            <a:r>
              <a:rPr lang="en-US" sz="1900" dirty="0"/>
              <a:t>Pensions of states – other than New York State – are considered private plans. Spouse 1 does qualify for the $20,000 exclusion they were aged 59½ or older</a:t>
            </a:r>
          </a:p>
          <a:p>
            <a:pPr>
              <a:spcBef>
                <a:spcPts val="1800"/>
              </a:spcBef>
            </a:pPr>
            <a:r>
              <a:rPr lang="en-US" sz="1900" dirty="0"/>
              <a:t>Spouse 2 does not qualify as they were not aged 59½ or older</a:t>
            </a:r>
          </a:p>
        </p:txBody>
      </p:sp>
      <p:pic>
        <p:nvPicPr>
          <p:cNvPr id="3" name="Picture 2">
            <a:extLst>
              <a:ext uri="{FF2B5EF4-FFF2-40B4-BE49-F238E27FC236}">
                <a16:creationId xmlns:a16="http://schemas.microsoft.com/office/drawing/2014/main" id="{8FDFF7A7-DFCF-7D09-7A71-87EBB382F62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04800" y="4781550"/>
            <a:ext cx="990600" cy="288286"/>
          </a:xfrm>
          <a:prstGeom prst="rect">
            <a:avLst/>
          </a:prstGeom>
        </p:spPr>
      </p:pic>
      <p:sp>
        <p:nvSpPr>
          <p:cNvPr id="5" name="Slide Number Placeholder 4">
            <a:extLst>
              <a:ext uri="{FF2B5EF4-FFF2-40B4-BE49-F238E27FC236}">
                <a16:creationId xmlns:a16="http://schemas.microsoft.com/office/drawing/2014/main" id="{2218C760-30D7-15E6-68E7-A75475675255}"/>
              </a:ext>
            </a:extLst>
          </p:cNvPr>
          <p:cNvSpPr>
            <a:spLocks noGrp="1"/>
          </p:cNvSpPr>
          <p:nvPr>
            <p:ph type="sldNum" sz="quarter" idx="12"/>
          </p:nvPr>
        </p:nvSpPr>
        <p:spPr/>
        <p:txBody>
          <a:bodyPr/>
          <a:lstStyle/>
          <a:p>
            <a:fld id="{461C3A22-55EB-4C03-94E7-1B9314DBFF8B}" type="slidenum">
              <a:rPr lang="en-US" smtClean="0"/>
              <a:pPr/>
              <a:t>30</a:t>
            </a:fld>
            <a:endParaRPr lang="en-US" dirty="0"/>
          </a:p>
        </p:txBody>
      </p:sp>
    </p:spTree>
    <p:extLst>
      <p:ext uri="{BB962C8B-B14F-4D97-AF65-F5344CB8AC3E}">
        <p14:creationId xmlns:p14="http://schemas.microsoft.com/office/powerpoint/2010/main" val="25173445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A11410-144C-4119-87A3-8422A6198273}"/>
              </a:ext>
            </a:extLst>
          </p:cNvPr>
          <p:cNvSpPr>
            <a:spLocks noGrp="1"/>
          </p:cNvSpPr>
          <p:nvPr>
            <p:ph type="title"/>
          </p:nvPr>
        </p:nvSpPr>
        <p:spPr>
          <a:xfrm>
            <a:off x="152401" y="-26452"/>
            <a:ext cx="8229600" cy="720090"/>
          </a:xfrm>
        </p:spPr>
        <p:txBody>
          <a:bodyPr anchor="ctr">
            <a:normAutofit/>
          </a:bodyPr>
          <a:lstStyle/>
          <a:p>
            <a:pPr algn="l"/>
            <a:r>
              <a:rPr lang="en-US" sz="3200" dirty="0"/>
              <a:t>Return Summary Before Exclusion </a:t>
            </a:r>
          </a:p>
        </p:txBody>
      </p:sp>
      <p:sp>
        <p:nvSpPr>
          <p:cNvPr id="7" name="TextBox 6">
            <a:extLst>
              <a:ext uri="{FF2B5EF4-FFF2-40B4-BE49-F238E27FC236}">
                <a16:creationId xmlns:a16="http://schemas.microsoft.com/office/drawing/2014/main" id="{181DA3F5-C619-EA49-8EF6-DB67A552EF8F}"/>
              </a:ext>
            </a:extLst>
          </p:cNvPr>
          <p:cNvSpPr txBox="1"/>
          <p:nvPr/>
        </p:nvSpPr>
        <p:spPr>
          <a:xfrm>
            <a:off x="685800" y="933450"/>
            <a:ext cx="7010400" cy="646331"/>
          </a:xfrm>
          <a:prstGeom prst="rect">
            <a:avLst/>
          </a:prstGeom>
          <a:noFill/>
        </p:spPr>
        <p:txBody>
          <a:bodyPr wrap="square">
            <a:spAutoFit/>
          </a:bodyPr>
          <a:lstStyle/>
          <a:p>
            <a:r>
              <a:rPr lang="en-US" sz="1800" dirty="0"/>
              <a:t>After entering Form 1099 information for the Taxpayer and Spouse, the summary page will display the following:  </a:t>
            </a:r>
          </a:p>
        </p:txBody>
      </p:sp>
      <p:pic>
        <p:nvPicPr>
          <p:cNvPr id="9" name="Picture 8">
            <a:extLst>
              <a:ext uri="{FF2B5EF4-FFF2-40B4-BE49-F238E27FC236}">
                <a16:creationId xmlns:a16="http://schemas.microsoft.com/office/drawing/2014/main" id="{00695432-09FF-15D0-AFF0-E353F0E48DC1}"/>
              </a:ext>
            </a:extLst>
          </p:cNvPr>
          <p:cNvPicPr>
            <a:picLocks noChangeAspect="1"/>
          </p:cNvPicPr>
          <p:nvPr/>
        </p:nvPicPr>
        <p:blipFill>
          <a:blip r:embed="rId3"/>
          <a:stretch>
            <a:fillRect/>
          </a:stretch>
        </p:blipFill>
        <p:spPr>
          <a:xfrm>
            <a:off x="990600" y="1733550"/>
            <a:ext cx="7067550" cy="2638425"/>
          </a:xfrm>
          <a:prstGeom prst="rect">
            <a:avLst/>
          </a:prstGeom>
          <a:ln>
            <a:solidFill>
              <a:srgbClr val="0070C0"/>
            </a:solidFill>
          </a:ln>
        </p:spPr>
      </p:pic>
    </p:spTree>
    <p:extLst>
      <p:ext uri="{BB962C8B-B14F-4D97-AF65-F5344CB8AC3E}">
        <p14:creationId xmlns:p14="http://schemas.microsoft.com/office/powerpoint/2010/main" val="11016081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939147-DD6A-1C75-B193-0A51A76093A3}"/>
              </a:ext>
            </a:extLst>
          </p:cNvPr>
          <p:cNvSpPr>
            <a:spLocks noGrp="1"/>
          </p:cNvSpPr>
          <p:nvPr>
            <p:ph type="title"/>
          </p:nvPr>
        </p:nvSpPr>
        <p:spPr/>
        <p:txBody>
          <a:bodyPr/>
          <a:lstStyle/>
          <a:p>
            <a:r>
              <a:rPr lang="en-US" dirty="0"/>
              <a:t>Enter Pension Income Exclusion</a:t>
            </a:r>
          </a:p>
        </p:txBody>
      </p:sp>
      <p:sp>
        <p:nvSpPr>
          <p:cNvPr id="4" name="Slide Number Placeholder 3">
            <a:extLst>
              <a:ext uri="{FF2B5EF4-FFF2-40B4-BE49-F238E27FC236}">
                <a16:creationId xmlns:a16="http://schemas.microsoft.com/office/drawing/2014/main" id="{1A7A5173-C263-8B20-7455-9E8084489D10}"/>
              </a:ext>
            </a:extLst>
          </p:cNvPr>
          <p:cNvSpPr>
            <a:spLocks noGrp="1"/>
          </p:cNvSpPr>
          <p:nvPr>
            <p:ph type="sldNum" sz="quarter" idx="12"/>
          </p:nvPr>
        </p:nvSpPr>
        <p:spPr/>
        <p:txBody>
          <a:bodyPr/>
          <a:lstStyle/>
          <a:p>
            <a:fld id="{461C3A22-55EB-4C03-94E7-1B9314DBFF8B}" type="slidenum">
              <a:rPr lang="en-US" smtClean="0"/>
              <a:pPr/>
              <a:t>32</a:t>
            </a:fld>
            <a:endParaRPr lang="en-US" dirty="0"/>
          </a:p>
        </p:txBody>
      </p:sp>
      <p:sp>
        <p:nvSpPr>
          <p:cNvPr id="9" name="TextBox 8">
            <a:extLst>
              <a:ext uri="{FF2B5EF4-FFF2-40B4-BE49-F238E27FC236}">
                <a16:creationId xmlns:a16="http://schemas.microsoft.com/office/drawing/2014/main" id="{EF43DA8A-4DDD-8409-412D-AC23602E611A}"/>
              </a:ext>
            </a:extLst>
          </p:cNvPr>
          <p:cNvSpPr txBox="1"/>
          <p:nvPr/>
        </p:nvSpPr>
        <p:spPr>
          <a:xfrm>
            <a:off x="152400" y="819150"/>
            <a:ext cx="3276600" cy="1200329"/>
          </a:xfrm>
          <a:prstGeom prst="rect">
            <a:avLst/>
          </a:prstGeom>
          <a:noFill/>
        </p:spPr>
        <p:txBody>
          <a:bodyPr wrap="square" rtlCol="0">
            <a:spAutoFit/>
          </a:bodyPr>
          <a:lstStyle/>
          <a:p>
            <a:r>
              <a:rPr lang="en-US" sz="1800" dirty="0"/>
              <a:t>The </a:t>
            </a:r>
            <a:r>
              <a:rPr lang="en-US" sz="1800" b="1" dirty="0"/>
              <a:t>Taxpayer’s </a:t>
            </a:r>
            <a:r>
              <a:rPr lang="en-US" sz="1800" dirty="0"/>
              <a:t>NJ State pension does not qualify for the NYS, Local, and Federal government exclusion. </a:t>
            </a:r>
          </a:p>
        </p:txBody>
      </p:sp>
      <p:sp>
        <p:nvSpPr>
          <p:cNvPr id="10" name="Arrow: Left 9">
            <a:extLst>
              <a:ext uri="{FF2B5EF4-FFF2-40B4-BE49-F238E27FC236}">
                <a16:creationId xmlns:a16="http://schemas.microsoft.com/office/drawing/2014/main" id="{A7CC7836-12D8-8BD4-CBD6-474D11632A1A}"/>
              </a:ext>
            </a:extLst>
          </p:cNvPr>
          <p:cNvSpPr/>
          <p:nvPr/>
        </p:nvSpPr>
        <p:spPr>
          <a:xfrm>
            <a:off x="5185012" y="1090697"/>
            <a:ext cx="533400" cy="338952"/>
          </a:xfrm>
          <a:prstGeom prst="leftArrow">
            <a:avLst/>
          </a:prstGeom>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A1681ABE-1CE5-8243-09D0-0F2EE658D151}"/>
              </a:ext>
            </a:extLst>
          </p:cNvPr>
          <p:cNvSpPr txBox="1"/>
          <p:nvPr/>
        </p:nvSpPr>
        <p:spPr>
          <a:xfrm>
            <a:off x="155811" y="2266950"/>
            <a:ext cx="2970096" cy="2308324"/>
          </a:xfrm>
          <a:prstGeom prst="rect">
            <a:avLst/>
          </a:prstGeom>
          <a:noFill/>
        </p:spPr>
        <p:txBody>
          <a:bodyPr wrap="square" rtlCol="0">
            <a:spAutoFit/>
          </a:bodyPr>
          <a:lstStyle/>
          <a:p>
            <a:r>
              <a:rPr lang="en-US" sz="1800" dirty="0"/>
              <a:t>The </a:t>
            </a:r>
            <a:r>
              <a:rPr lang="en-US" sz="1800" b="1" dirty="0"/>
              <a:t>Taxpayer</a:t>
            </a:r>
            <a:r>
              <a:rPr lang="en-US" sz="1800" dirty="0"/>
              <a:t> can exclude $20,000 of other taxable pensions. </a:t>
            </a:r>
          </a:p>
          <a:p>
            <a:endParaRPr lang="en-US" sz="1800" b="1" dirty="0"/>
          </a:p>
          <a:p>
            <a:r>
              <a:rPr lang="en-US" sz="1800" dirty="0"/>
              <a:t>The</a:t>
            </a:r>
            <a:r>
              <a:rPr lang="en-US" sz="1800" b="1" dirty="0"/>
              <a:t> Spouse</a:t>
            </a:r>
            <a:r>
              <a:rPr lang="en-US" sz="1800" dirty="0"/>
              <a:t> was not       59 ½ at the time of their distribution and does not qualify for an exclusion. </a:t>
            </a:r>
          </a:p>
        </p:txBody>
      </p:sp>
      <p:pic>
        <p:nvPicPr>
          <p:cNvPr id="14" name="Picture 13">
            <a:extLst>
              <a:ext uri="{FF2B5EF4-FFF2-40B4-BE49-F238E27FC236}">
                <a16:creationId xmlns:a16="http://schemas.microsoft.com/office/drawing/2014/main" id="{07BFFBD5-B7A3-EC74-9211-D23A806D303B}"/>
              </a:ext>
            </a:extLst>
          </p:cNvPr>
          <p:cNvPicPr>
            <a:picLocks noChangeAspect="1"/>
          </p:cNvPicPr>
          <p:nvPr/>
        </p:nvPicPr>
        <p:blipFill>
          <a:blip r:embed="rId3"/>
          <a:stretch>
            <a:fillRect/>
          </a:stretch>
        </p:blipFill>
        <p:spPr>
          <a:xfrm>
            <a:off x="3312994" y="819150"/>
            <a:ext cx="5754806" cy="1485900"/>
          </a:xfrm>
          <a:prstGeom prst="rect">
            <a:avLst/>
          </a:prstGeom>
          <a:ln>
            <a:solidFill>
              <a:srgbClr val="0070C0"/>
            </a:solidFill>
          </a:ln>
        </p:spPr>
      </p:pic>
      <p:sp>
        <p:nvSpPr>
          <p:cNvPr id="15" name="Arrow: Left 14">
            <a:extLst>
              <a:ext uri="{FF2B5EF4-FFF2-40B4-BE49-F238E27FC236}">
                <a16:creationId xmlns:a16="http://schemas.microsoft.com/office/drawing/2014/main" id="{0A18D3F2-A1A9-1AFB-D208-F519993469EE}"/>
              </a:ext>
            </a:extLst>
          </p:cNvPr>
          <p:cNvSpPr/>
          <p:nvPr/>
        </p:nvSpPr>
        <p:spPr>
          <a:xfrm>
            <a:off x="5201054" y="1198610"/>
            <a:ext cx="533400" cy="338952"/>
          </a:xfrm>
          <a:prstGeom prst="leftArrow">
            <a:avLst/>
          </a:prstGeom>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endParaRPr lang="en-US"/>
          </a:p>
        </p:txBody>
      </p:sp>
      <p:pic>
        <p:nvPicPr>
          <p:cNvPr id="17" name="Picture 16">
            <a:extLst>
              <a:ext uri="{FF2B5EF4-FFF2-40B4-BE49-F238E27FC236}">
                <a16:creationId xmlns:a16="http://schemas.microsoft.com/office/drawing/2014/main" id="{5C88851F-6AF8-03FF-9296-AECF57C44223}"/>
              </a:ext>
            </a:extLst>
          </p:cNvPr>
          <p:cNvPicPr>
            <a:picLocks noChangeAspect="1"/>
          </p:cNvPicPr>
          <p:nvPr/>
        </p:nvPicPr>
        <p:blipFill>
          <a:blip r:embed="rId4"/>
          <a:stretch>
            <a:fillRect/>
          </a:stretch>
        </p:blipFill>
        <p:spPr>
          <a:xfrm>
            <a:off x="3257551" y="2519779"/>
            <a:ext cx="5754806" cy="1562100"/>
          </a:xfrm>
          <a:prstGeom prst="rect">
            <a:avLst/>
          </a:prstGeom>
          <a:ln>
            <a:solidFill>
              <a:srgbClr val="0070C0"/>
            </a:solidFill>
          </a:ln>
        </p:spPr>
      </p:pic>
      <p:sp>
        <p:nvSpPr>
          <p:cNvPr id="18" name="Arrow: Left 17">
            <a:extLst>
              <a:ext uri="{FF2B5EF4-FFF2-40B4-BE49-F238E27FC236}">
                <a16:creationId xmlns:a16="http://schemas.microsoft.com/office/drawing/2014/main" id="{61F04F84-C29B-C88B-DB59-4423105E2E38}"/>
              </a:ext>
            </a:extLst>
          </p:cNvPr>
          <p:cNvSpPr/>
          <p:nvPr/>
        </p:nvSpPr>
        <p:spPr>
          <a:xfrm>
            <a:off x="5185012" y="2964964"/>
            <a:ext cx="533400" cy="338952"/>
          </a:xfrm>
          <a:prstGeom prst="leftArrow">
            <a:avLst/>
          </a:prstGeom>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19" name="Arrow: Left 18">
            <a:extLst>
              <a:ext uri="{FF2B5EF4-FFF2-40B4-BE49-F238E27FC236}">
                <a16:creationId xmlns:a16="http://schemas.microsoft.com/office/drawing/2014/main" id="{A9F80932-0ECC-884D-C250-9F0443D54CD9}"/>
              </a:ext>
            </a:extLst>
          </p:cNvPr>
          <p:cNvSpPr/>
          <p:nvPr/>
        </p:nvSpPr>
        <p:spPr>
          <a:xfrm>
            <a:off x="5201054" y="3518645"/>
            <a:ext cx="533400" cy="338952"/>
          </a:xfrm>
          <a:prstGeom prst="leftArrow">
            <a:avLst/>
          </a:prstGeom>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8794349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747D3A67-E992-FEB3-20AF-8D8CF471D01E}"/>
              </a:ext>
            </a:extLst>
          </p:cNvPr>
          <p:cNvSpPr>
            <a:spLocks noGrp="1"/>
          </p:cNvSpPr>
          <p:nvPr>
            <p:ph type="title"/>
          </p:nvPr>
        </p:nvSpPr>
        <p:spPr>
          <a:xfrm>
            <a:off x="76200" y="-26452"/>
            <a:ext cx="8229600" cy="720090"/>
          </a:xfrm>
        </p:spPr>
        <p:txBody>
          <a:bodyPr anchor="ctr">
            <a:normAutofit/>
          </a:bodyPr>
          <a:lstStyle/>
          <a:p>
            <a:pPr algn="l"/>
            <a:r>
              <a:rPr lang="en-US" dirty="0"/>
              <a:t>Subtraction On New York Return </a:t>
            </a:r>
          </a:p>
        </p:txBody>
      </p:sp>
      <p:sp>
        <p:nvSpPr>
          <p:cNvPr id="14" name="Content Placeholder 3">
            <a:extLst>
              <a:ext uri="{FF2B5EF4-FFF2-40B4-BE49-F238E27FC236}">
                <a16:creationId xmlns:a16="http://schemas.microsoft.com/office/drawing/2014/main" id="{DBECACBD-5804-1EBE-9669-274D38B2D39F}"/>
              </a:ext>
            </a:extLst>
          </p:cNvPr>
          <p:cNvSpPr>
            <a:spLocks noGrp="1"/>
          </p:cNvSpPr>
          <p:nvPr>
            <p:ph sz="half" idx="2"/>
          </p:nvPr>
        </p:nvSpPr>
        <p:spPr>
          <a:xfrm>
            <a:off x="6019800" y="785748"/>
            <a:ext cx="2971800" cy="3624328"/>
          </a:xfrm>
        </p:spPr>
        <p:txBody>
          <a:bodyPr>
            <a:noAutofit/>
          </a:bodyPr>
          <a:lstStyle/>
          <a:p>
            <a:r>
              <a:rPr lang="en-US" sz="1550" dirty="0"/>
              <a:t>Line 10 reflects the taxable amount of Pensions and Annuities entered in the Income section</a:t>
            </a:r>
          </a:p>
          <a:p>
            <a:r>
              <a:rPr lang="en-US" sz="1550" dirty="0"/>
              <a:t>Line 29 reflects the maximum amount of $20,000 “Private” pension subtractions </a:t>
            </a:r>
          </a:p>
          <a:p>
            <a:r>
              <a:rPr lang="en-US" sz="1550" dirty="0"/>
              <a:t>Line 33 reflects the New York adjusted gross income amount of $20,000 ($10,000 for the taxpayer and $10,000 for spouse who was under age 59 ½). </a:t>
            </a:r>
          </a:p>
        </p:txBody>
      </p:sp>
      <p:pic>
        <p:nvPicPr>
          <p:cNvPr id="3" name="Picture 2">
            <a:extLst>
              <a:ext uri="{FF2B5EF4-FFF2-40B4-BE49-F238E27FC236}">
                <a16:creationId xmlns:a16="http://schemas.microsoft.com/office/drawing/2014/main" id="{BB4EE39E-BA99-4C06-8956-45AA27652DE3}"/>
              </a:ext>
            </a:extLst>
          </p:cNvPr>
          <p:cNvPicPr>
            <a:picLocks noChangeAspect="1"/>
          </p:cNvPicPr>
          <p:nvPr/>
        </p:nvPicPr>
        <p:blipFill>
          <a:blip r:embed="rId3"/>
          <a:stretch>
            <a:fillRect/>
          </a:stretch>
        </p:blipFill>
        <p:spPr>
          <a:xfrm>
            <a:off x="76200" y="785747"/>
            <a:ext cx="5619750" cy="1786003"/>
          </a:xfrm>
          <a:prstGeom prst="rect">
            <a:avLst/>
          </a:prstGeom>
          <a:ln>
            <a:solidFill>
              <a:srgbClr val="0070C0"/>
            </a:solidFill>
          </a:ln>
        </p:spPr>
      </p:pic>
      <p:pic>
        <p:nvPicPr>
          <p:cNvPr id="5" name="Picture 4">
            <a:extLst>
              <a:ext uri="{FF2B5EF4-FFF2-40B4-BE49-F238E27FC236}">
                <a16:creationId xmlns:a16="http://schemas.microsoft.com/office/drawing/2014/main" id="{106C9EFD-E95A-F82A-EC08-45345FCE6879}"/>
              </a:ext>
            </a:extLst>
          </p:cNvPr>
          <p:cNvPicPr>
            <a:picLocks noChangeAspect="1"/>
          </p:cNvPicPr>
          <p:nvPr/>
        </p:nvPicPr>
        <p:blipFill>
          <a:blip r:embed="rId4"/>
          <a:stretch>
            <a:fillRect/>
          </a:stretch>
        </p:blipFill>
        <p:spPr>
          <a:xfrm>
            <a:off x="76200" y="2804284"/>
            <a:ext cx="5900737" cy="1543147"/>
          </a:xfrm>
          <a:prstGeom prst="rect">
            <a:avLst/>
          </a:prstGeom>
          <a:ln>
            <a:solidFill>
              <a:srgbClr val="0070C0"/>
            </a:solidFill>
          </a:ln>
        </p:spPr>
      </p:pic>
      <p:sp>
        <p:nvSpPr>
          <p:cNvPr id="6" name="Arrow: Left 5">
            <a:extLst>
              <a:ext uri="{FF2B5EF4-FFF2-40B4-BE49-F238E27FC236}">
                <a16:creationId xmlns:a16="http://schemas.microsoft.com/office/drawing/2014/main" id="{74DCCC8B-F3CF-3E37-1F70-F697E1B92973}"/>
              </a:ext>
            </a:extLst>
          </p:cNvPr>
          <p:cNvSpPr/>
          <p:nvPr/>
        </p:nvSpPr>
        <p:spPr>
          <a:xfrm rot="10800000">
            <a:off x="4724400" y="4019549"/>
            <a:ext cx="377924" cy="219955"/>
          </a:xfrm>
          <a:prstGeom prst="leftArrow">
            <a:avLst/>
          </a:prstGeom>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7" name="Arrow: Left 6">
            <a:extLst>
              <a:ext uri="{FF2B5EF4-FFF2-40B4-BE49-F238E27FC236}">
                <a16:creationId xmlns:a16="http://schemas.microsoft.com/office/drawing/2014/main" id="{4A3E6F2A-2BA7-27D4-938A-300235FE1E70}"/>
              </a:ext>
            </a:extLst>
          </p:cNvPr>
          <p:cNvSpPr/>
          <p:nvPr/>
        </p:nvSpPr>
        <p:spPr>
          <a:xfrm rot="10800000">
            <a:off x="4535437" y="2190750"/>
            <a:ext cx="377924" cy="219955"/>
          </a:xfrm>
          <a:prstGeom prst="leftArrow">
            <a:avLst/>
          </a:prstGeom>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8" name="Arrow: Left 7">
            <a:extLst>
              <a:ext uri="{FF2B5EF4-FFF2-40B4-BE49-F238E27FC236}">
                <a16:creationId xmlns:a16="http://schemas.microsoft.com/office/drawing/2014/main" id="{8D5AF05F-1DE2-E8E8-9FF1-090FDBC06662}"/>
              </a:ext>
            </a:extLst>
          </p:cNvPr>
          <p:cNvSpPr/>
          <p:nvPr/>
        </p:nvSpPr>
        <p:spPr>
          <a:xfrm rot="10800000">
            <a:off x="3200400" y="3465879"/>
            <a:ext cx="377924" cy="219955"/>
          </a:xfrm>
          <a:prstGeom prst="leftArrow">
            <a:avLst/>
          </a:prstGeom>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593805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603499-E2F4-48EA-872F-DA21036B6C4E}"/>
              </a:ext>
            </a:extLst>
          </p:cNvPr>
          <p:cNvSpPr>
            <a:spLocks noGrp="1"/>
          </p:cNvSpPr>
          <p:nvPr>
            <p:ph type="title"/>
          </p:nvPr>
        </p:nvSpPr>
        <p:spPr/>
        <p:txBody>
          <a:bodyPr/>
          <a:lstStyle/>
          <a:p>
            <a:r>
              <a:rPr lang="en-US" dirty="0"/>
              <a:t>Pension Example 4</a:t>
            </a:r>
          </a:p>
        </p:txBody>
      </p:sp>
      <p:sp>
        <p:nvSpPr>
          <p:cNvPr id="4" name="Content Placeholder 3">
            <a:extLst>
              <a:ext uri="{FF2B5EF4-FFF2-40B4-BE49-F238E27FC236}">
                <a16:creationId xmlns:a16="http://schemas.microsoft.com/office/drawing/2014/main" id="{7839E032-0A0F-4B27-8B94-BDD72CB00E82}"/>
              </a:ext>
            </a:extLst>
          </p:cNvPr>
          <p:cNvSpPr>
            <a:spLocks noGrp="1"/>
          </p:cNvSpPr>
          <p:nvPr>
            <p:ph type="body" idx="1"/>
          </p:nvPr>
        </p:nvSpPr>
        <p:spPr>
          <a:xfrm>
            <a:off x="247650" y="895350"/>
            <a:ext cx="8648700" cy="3733800"/>
          </a:xfrm>
        </p:spPr>
        <p:txBody>
          <a:bodyPr/>
          <a:lstStyle/>
          <a:p>
            <a:pPr>
              <a:spcBef>
                <a:spcPts val="2400"/>
              </a:spcBef>
            </a:pPr>
            <a:r>
              <a:rPr lang="en-US" sz="2200" dirty="0"/>
              <a:t>Head of household or single</a:t>
            </a:r>
          </a:p>
          <a:p>
            <a:pPr>
              <a:spcBef>
                <a:spcPts val="2400"/>
              </a:spcBef>
            </a:pPr>
            <a:r>
              <a:rPr lang="en-US" sz="2200" dirty="0"/>
              <a:t>Age 62, received $50,000 from a New York State pension</a:t>
            </a:r>
          </a:p>
          <a:p>
            <a:pPr>
              <a:spcBef>
                <a:spcPts val="2400"/>
              </a:spcBef>
            </a:pPr>
            <a:r>
              <a:rPr lang="en-US" sz="2200" dirty="0"/>
              <a:t>Received $30,000 from NYS Deferred Compensation Plan withdrawal </a:t>
            </a:r>
          </a:p>
          <a:p>
            <a:pPr>
              <a:spcBef>
                <a:spcPts val="2400"/>
              </a:spcBef>
            </a:pPr>
            <a:r>
              <a:rPr lang="en-US" sz="2200" b="1" dirty="0"/>
              <a:t>Total pension subtraction allowed = $70k</a:t>
            </a:r>
          </a:p>
          <a:p>
            <a:pPr>
              <a:spcBef>
                <a:spcPts val="2400"/>
              </a:spcBef>
            </a:pPr>
            <a:r>
              <a:rPr lang="en-US" sz="2200" dirty="0"/>
              <a:t>NYS Deferred Compensation Plan withdrawals qualify for the exclusion up to $20,000 as they were aged 59½ or older.</a:t>
            </a:r>
          </a:p>
        </p:txBody>
      </p:sp>
      <p:pic>
        <p:nvPicPr>
          <p:cNvPr id="3" name="Picture 2">
            <a:extLst>
              <a:ext uri="{FF2B5EF4-FFF2-40B4-BE49-F238E27FC236}">
                <a16:creationId xmlns:a16="http://schemas.microsoft.com/office/drawing/2014/main" id="{AB37BB13-E49E-2067-D69F-6F4C839041A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19075" y="4811812"/>
            <a:ext cx="990600" cy="288286"/>
          </a:xfrm>
          <a:prstGeom prst="rect">
            <a:avLst/>
          </a:prstGeom>
        </p:spPr>
      </p:pic>
      <p:sp>
        <p:nvSpPr>
          <p:cNvPr id="5" name="Slide Number Placeholder 4">
            <a:extLst>
              <a:ext uri="{FF2B5EF4-FFF2-40B4-BE49-F238E27FC236}">
                <a16:creationId xmlns:a16="http://schemas.microsoft.com/office/drawing/2014/main" id="{FA368607-557F-BC20-20A6-F11F318AD315}"/>
              </a:ext>
            </a:extLst>
          </p:cNvPr>
          <p:cNvSpPr>
            <a:spLocks noGrp="1"/>
          </p:cNvSpPr>
          <p:nvPr>
            <p:ph type="sldNum" sz="quarter" idx="12"/>
          </p:nvPr>
        </p:nvSpPr>
        <p:spPr/>
        <p:txBody>
          <a:bodyPr/>
          <a:lstStyle/>
          <a:p>
            <a:fld id="{461C3A22-55EB-4C03-94E7-1B9314DBFF8B}" type="slidenum">
              <a:rPr lang="en-US" smtClean="0"/>
              <a:pPr/>
              <a:t>34</a:t>
            </a:fld>
            <a:endParaRPr lang="en-US" dirty="0"/>
          </a:p>
        </p:txBody>
      </p:sp>
    </p:spTree>
    <p:extLst>
      <p:ext uri="{BB962C8B-B14F-4D97-AF65-F5344CB8AC3E}">
        <p14:creationId xmlns:p14="http://schemas.microsoft.com/office/powerpoint/2010/main" val="12947416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A11410-144C-4119-87A3-8422A6198273}"/>
              </a:ext>
            </a:extLst>
          </p:cNvPr>
          <p:cNvSpPr>
            <a:spLocks noGrp="1"/>
          </p:cNvSpPr>
          <p:nvPr>
            <p:ph type="title"/>
          </p:nvPr>
        </p:nvSpPr>
        <p:spPr>
          <a:xfrm>
            <a:off x="152401" y="-26452"/>
            <a:ext cx="8229600" cy="720090"/>
          </a:xfrm>
        </p:spPr>
        <p:txBody>
          <a:bodyPr anchor="ctr">
            <a:normAutofit/>
          </a:bodyPr>
          <a:lstStyle/>
          <a:p>
            <a:pPr algn="l"/>
            <a:r>
              <a:rPr lang="en-US" sz="3200" dirty="0"/>
              <a:t>Return Summary Before Exclusion</a:t>
            </a:r>
          </a:p>
        </p:txBody>
      </p:sp>
      <p:pic>
        <p:nvPicPr>
          <p:cNvPr id="5" name="Picture 4">
            <a:extLst>
              <a:ext uri="{FF2B5EF4-FFF2-40B4-BE49-F238E27FC236}">
                <a16:creationId xmlns:a16="http://schemas.microsoft.com/office/drawing/2014/main" id="{0079FA12-8477-648E-7306-56D743078110}"/>
              </a:ext>
            </a:extLst>
          </p:cNvPr>
          <p:cNvPicPr>
            <a:picLocks noChangeAspect="1"/>
          </p:cNvPicPr>
          <p:nvPr/>
        </p:nvPicPr>
        <p:blipFill>
          <a:blip r:embed="rId3"/>
          <a:stretch>
            <a:fillRect/>
          </a:stretch>
        </p:blipFill>
        <p:spPr>
          <a:xfrm>
            <a:off x="604837" y="1863157"/>
            <a:ext cx="7472364" cy="2466867"/>
          </a:xfrm>
          <a:prstGeom prst="rect">
            <a:avLst/>
          </a:prstGeom>
          <a:ln>
            <a:solidFill>
              <a:srgbClr val="0070C0"/>
            </a:solidFill>
          </a:ln>
        </p:spPr>
      </p:pic>
      <p:sp>
        <p:nvSpPr>
          <p:cNvPr id="7" name="TextBox 6">
            <a:extLst>
              <a:ext uri="{FF2B5EF4-FFF2-40B4-BE49-F238E27FC236}">
                <a16:creationId xmlns:a16="http://schemas.microsoft.com/office/drawing/2014/main" id="{91856E9E-E097-CF7F-7293-E10D1052EDF7}"/>
              </a:ext>
            </a:extLst>
          </p:cNvPr>
          <p:cNvSpPr txBox="1"/>
          <p:nvPr/>
        </p:nvSpPr>
        <p:spPr>
          <a:xfrm>
            <a:off x="604836" y="846563"/>
            <a:ext cx="7396163" cy="707886"/>
          </a:xfrm>
          <a:prstGeom prst="rect">
            <a:avLst/>
          </a:prstGeom>
          <a:noFill/>
        </p:spPr>
        <p:txBody>
          <a:bodyPr wrap="square">
            <a:spAutoFit/>
          </a:bodyPr>
          <a:lstStyle/>
          <a:p>
            <a:r>
              <a:rPr lang="en-US" sz="2000" dirty="0"/>
              <a:t>After entering Form 1099 information for the Taxpayer, the summary page will display the following:  </a:t>
            </a:r>
          </a:p>
        </p:txBody>
      </p:sp>
    </p:spTree>
    <p:extLst>
      <p:ext uri="{BB962C8B-B14F-4D97-AF65-F5344CB8AC3E}">
        <p14:creationId xmlns:p14="http://schemas.microsoft.com/office/powerpoint/2010/main" val="35048027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A11410-144C-4119-87A3-8422A6198273}"/>
              </a:ext>
            </a:extLst>
          </p:cNvPr>
          <p:cNvSpPr>
            <a:spLocks noGrp="1"/>
          </p:cNvSpPr>
          <p:nvPr>
            <p:ph type="title"/>
          </p:nvPr>
        </p:nvSpPr>
        <p:spPr>
          <a:xfrm>
            <a:off x="152401" y="-26452"/>
            <a:ext cx="8229600" cy="720090"/>
          </a:xfrm>
        </p:spPr>
        <p:txBody>
          <a:bodyPr anchor="ctr">
            <a:normAutofit/>
          </a:bodyPr>
          <a:lstStyle/>
          <a:p>
            <a:r>
              <a:rPr lang="en-US" sz="3200" dirty="0"/>
              <a:t>Enter Pension Income Exclusion</a:t>
            </a:r>
          </a:p>
        </p:txBody>
      </p:sp>
      <p:sp>
        <p:nvSpPr>
          <p:cNvPr id="4" name="Slide Number Placeholder 3">
            <a:extLst>
              <a:ext uri="{FF2B5EF4-FFF2-40B4-BE49-F238E27FC236}">
                <a16:creationId xmlns:a16="http://schemas.microsoft.com/office/drawing/2014/main" id="{B7156B82-6C2E-79B7-B957-053FDBD10871}"/>
              </a:ext>
            </a:extLst>
          </p:cNvPr>
          <p:cNvSpPr>
            <a:spLocks noGrp="1"/>
          </p:cNvSpPr>
          <p:nvPr>
            <p:ph type="sldNum" sz="quarter" idx="12"/>
          </p:nvPr>
        </p:nvSpPr>
        <p:spPr/>
        <p:txBody>
          <a:bodyPr/>
          <a:lstStyle/>
          <a:p>
            <a:fld id="{461C3A22-55EB-4C03-94E7-1B9314DBFF8B}" type="slidenum">
              <a:rPr lang="en-US" smtClean="0"/>
              <a:pPr/>
              <a:t>36</a:t>
            </a:fld>
            <a:endParaRPr lang="en-US" dirty="0"/>
          </a:p>
        </p:txBody>
      </p:sp>
      <p:pic>
        <p:nvPicPr>
          <p:cNvPr id="6" name="Picture 5">
            <a:extLst>
              <a:ext uri="{FF2B5EF4-FFF2-40B4-BE49-F238E27FC236}">
                <a16:creationId xmlns:a16="http://schemas.microsoft.com/office/drawing/2014/main" id="{DC3537E0-7381-1B1C-5973-9D0C3A11DF33}"/>
              </a:ext>
            </a:extLst>
          </p:cNvPr>
          <p:cNvPicPr>
            <a:picLocks noChangeAspect="1"/>
          </p:cNvPicPr>
          <p:nvPr/>
        </p:nvPicPr>
        <p:blipFill>
          <a:blip r:embed="rId3"/>
          <a:stretch>
            <a:fillRect/>
          </a:stretch>
        </p:blipFill>
        <p:spPr>
          <a:xfrm>
            <a:off x="2827214" y="1248374"/>
            <a:ext cx="6135812" cy="810768"/>
          </a:xfrm>
          <a:prstGeom prst="rect">
            <a:avLst/>
          </a:prstGeom>
          <a:ln>
            <a:solidFill>
              <a:srgbClr val="0070C0"/>
            </a:solidFill>
          </a:ln>
        </p:spPr>
      </p:pic>
      <p:pic>
        <p:nvPicPr>
          <p:cNvPr id="8" name="Picture 7">
            <a:extLst>
              <a:ext uri="{FF2B5EF4-FFF2-40B4-BE49-F238E27FC236}">
                <a16:creationId xmlns:a16="http://schemas.microsoft.com/office/drawing/2014/main" id="{41802079-8338-2F99-18A9-8229BFDA9BD6}"/>
              </a:ext>
            </a:extLst>
          </p:cNvPr>
          <p:cNvPicPr>
            <a:picLocks noChangeAspect="1"/>
          </p:cNvPicPr>
          <p:nvPr/>
        </p:nvPicPr>
        <p:blipFill rotWithShape="1">
          <a:blip r:embed="rId4"/>
          <a:srcRect b="39935"/>
          <a:stretch/>
        </p:blipFill>
        <p:spPr>
          <a:xfrm>
            <a:off x="2848889" y="2613877"/>
            <a:ext cx="6119149" cy="986547"/>
          </a:xfrm>
          <a:prstGeom prst="rect">
            <a:avLst/>
          </a:prstGeom>
          <a:ln>
            <a:solidFill>
              <a:srgbClr val="0070C0"/>
            </a:solidFill>
          </a:ln>
        </p:spPr>
      </p:pic>
      <p:sp>
        <p:nvSpPr>
          <p:cNvPr id="9" name="TextBox 8">
            <a:extLst>
              <a:ext uri="{FF2B5EF4-FFF2-40B4-BE49-F238E27FC236}">
                <a16:creationId xmlns:a16="http://schemas.microsoft.com/office/drawing/2014/main" id="{61784B42-E5D0-EE1C-C2FA-2083CA8D3D74}"/>
              </a:ext>
            </a:extLst>
          </p:cNvPr>
          <p:cNvSpPr txBox="1"/>
          <p:nvPr/>
        </p:nvSpPr>
        <p:spPr>
          <a:xfrm>
            <a:off x="304800" y="1103991"/>
            <a:ext cx="2438400" cy="1138773"/>
          </a:xfrm>
          <a:prstGeom prst="rect">
            <a:avLst/>
          </a:prstGeom>
          <a:noFill/>
        </p:spPr>
        <p:txBody>
          <a:bodyPr wrap="square" rtlCol="0">
            <a:spAutoFit/>
          </a:bodyPr>
          <a:lstStyle/>
          <a:p>
            <a:r>
              <a:rPr lang="en-US" dirty="0"/>
              <a:t>The Taxpayer can exclude the $50,000 of NYS government pension income.  </a:t>
            </a:r>
          </a:p>
        </p:txBody>
      </p:sp>
      <p:sp>
        <p:nvSpPr>
          <p:cNvPr id="10" name="TextBox 9">
            <a:extLst>
              <a:ext uri="{FF2B5EF4-FFF2-40B4-BE49-F238E27FC236}">
                <a16:creationId xmlns:a16="http://schemas.microsoft.com/office/drawing/2014/main" id="{752DCC27-FBC4-D7C1-EDD6-A78D0E1FF4C7}"/>
              </a:ext>
            </a:extLst>
          </p:cNvPr>
          <p:cNvSpPr txBox="1"/>
          <p:nvPr/>
        </p:nvSpPr>
        <p:spPr>
          <a:xfrm>
            <a:off x="304800" y="2561896"/>
            <a:ext cx="2438400" cy="1661993"/>
          </a:xfrm>
          <a:prstGeom prst="rect">
            <a:avLst/>
          </a:prstGeom>
          <a:noFill/>
        </p:spPr>
        <p:txBody>
          <a:bodyPr wrap="square" rtlCol="0">
            <a:spAutoFit/>
          </a:bodyPr>
          <a:lstStyle/>
          <a:p>
            <a:r>
              <a:rPr lang="en-US" dirty="0"/>
              <a:t>The Taxpayer can exclude the $20,000 of NYS Deferred Compensation income as other taxable pensions. </a:t>
            </a:r>
          </a:p>
        </p:txBody>
      </p:sp>
      <p:sp>
        <p:nvSpPr>
          <p:cNvPr id="11" name="TextBox 10">
            <a:extLst>
              <a:ext uri="{FF2B5EF4-FFF2-40B4-BE49-F238E27FC236}">
                <a16:creationId xmlns:a16="http://schemas.microsoft.com/office/drawing/2014/main" id="{97B9D697-AEA5-C196-1DB0-0046D265B00D}"/>
              </a:ext>
            </a:extLst>
          </p:cNvPr>
          <p:cNvSpPr txBox="1"/>
          <p:nvPr/>
        </p:nvSpPr>
        <p:spPr>
          <a:xfrm>
            <a:off x="381000" y="4223889"/>
            <a:ext cx="8458200" cy="353943"/>
          </a:xfrm>
          <a:prstGeom prst="rect">
            <a:avLst/>
          </a:prstGeom>
          <a:noFill/>
        </p:spPr>
        <p:txBody>
          <a:bodyPr wrap="square" rtlCol="0">
            <a:spAutoFit/>
          </a:bodyPr>
          <a:lstStyle/>
          <a:p>
            <a:r>
              <a:rPr lang="en-US" b="1" dirty="0"/>
              <a:t>Remember: </a:t>
            </a:r>
            <a:r>
              <a:rPr lang="en-US" dirty="0"/>
              <a:t>the maximum pension exclusion for other taxable pensions is $20,000</a:t>
            </a:r>
          </a:p>
        </p:txBody>
      </p:sp>
      <p:sp>
        <p:nvSpPr>
          <p:cNvPr id="3" name="Arrow: Left 2">
            <a:extLst>
              <a:ext uri="{FF2B5EF4-FFF2-40B4-BE49-F238E27FC236}">
                <a16:creationId xmlns:a16="http://schemas.microsoft.com/office/drawing/2014/main" id="{E4D5B4E6-81A3-A610-8D21-63E7EA58DFDB}"/>
              </a:ext>
            </a:extLst>
          </p:cNvPr>
          <p:cNvSpPr/>
          <p:nvPr/>
        </p:nvSpPr>
        <p:spPr>
          <a:xfrm>
            <a:off x="4800600" y="1606535"/>
            <a:ext cx="533400" cy="338952"/>
          </a:xfrm>
          <a:prstGeom prst="leftArrow">
            <a:avLst/>
          </a:prstGeom>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5" name="Arrow: Left 4">
            <a:extLst>
              <a:ext uri="{FF2B5EF4-FFF2-40B4-BE49-F238E27FC236}">
                <a16:creationId xmlns:a16="http://schemas.microsoft.com/office/drawing/2014/main" id="{5E0998A3-ADD2-A33C-6457-0BDAF8E0C594}"/>
              </a:ext>
            </a:extLst>
          </p:cNvPr>
          <p:cNvSpPr/>
          <p:nvPr/>
        </p:nvSpPr>
        <p:spPr>
          <a:xfrm>
            <a:off x="4962525" y="3107150"/>
            <a:ext cx="533400" cy="338952"/>
          </a:xfrm>
          <a:prstGeom prst="leftArrow">
            <a:avLst/>
          </a:prstGeom>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611362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A11410-144C-4119-87A3-8422A6198273}"/>
              </a:ext>
            </a:extLst>
          </p:cNvPr>
          <p:cNvSpPr>
            <a:spLocks noGrp="1"/>
          </p:cNvSpPr>
          <p:nvPr>
            <p:ph type="title"/>
          </p:nvPr>
        </p:nvSpPr>
        <p:spPr>
          <a:xfrm>
            <a:off x="152401" y="-26452"/>
            <a:ext cx="8229600" cy="720090"/>
          </a:xfrm>
        </p:spPr>
        <p:txBody>
          <a:bodyPr anchor="ctr">
            <a:normAutofit/>
          </a:bodyPr>
          <a:lstStyle/>
          <a:p>
            <a:r>
              <a:rPr lang="en-US" sz="3200" dirty="0"/>
              <a:t>Subtraction On New York Return</a:t>
            </a:r>
          </a:p>
        </p:txBody>
      </p:sp>
      <p:sp>
        <p:nvSpPr>
          <p:cNvPr id="5" name="Content Placeholder 3">
            <a:extLst>
              <a:ext uri="{FF2B5EF4-FFF2-40B4-BE49-F238E27FC236}">
                <a16:creationId xmlns:a16="http://schemas.microsoft.com/office/drawing/2014/main" id="{654D1DFD-3D90-1996-29C2-C9DEC3FD3A6C}"/>
              </a:ext>
            </a:extLst>
          </p:cNvPr>
          <p:cNvSpPr txBox="1">
            <a:spLocks/>
          </p:cNvSpPr>
          <p:nvPr/>
        </p:nvSpPr>
        <p:spPr>
          <a:xfrm>
            <a:off x="5376332" y="1028700"/>
            <a:ext cx="3462868" cy="3448050"/>
          </a:xfrm>
          <a:prstGeom prst="rect">
            <a:avLst/>
          </a:prstGeom>
        </p:spPr>
        <p:txBody>
          <a:bodyPr>
            <a:normAutofit fontScale="70000" lnSpcReduction="20000"/>
          </a:bodyPr>
          <a:lstStyle>
            <a:lvl1pPr marL="329691" indent="-329691" algn="l" defTabSz="879176" rtl="0" eaLnBrk="1" latinLnBrk="0" hangingPunct="1">
              <a:spcBef>
                <a:spcPts val="1154"/>
              </a:spcBef>
              <a:buClr>
                <a:srgbClr val="007681"/>
              </a:buClr>
              <a:buSzPct val="125000"/>
              <a:buFont typeface="Wingdings" panose="05000000000000000000" pitchFamily="2" charset="2"/>
              <a:buChar char="§"/>
              <a:defRPr sz="2400" kern="1200">
                <a:solidFill>
                  <a:schemeClr val="tx1"/>
                </a:solidFill>
                <a:latin typeface="Arial" panose="020B0604020202020204" pitchFamily="34" charset="0"/>
                <a:ea typeface="+mn-ea"/>
                <a:cs typeface="Arial" panose="020B0604020202020204" pitchFamily="34" charset="0"/>
              </a:defRPr>
            </a:lvl1pPr>
            <a:lvl2pPr marL="714330" indent="-274742" algn="l" defTabSz="879176" rtl="0" eaLnBrk="1" latinLnBrk="0" hangingPunct="1">
              <a:spcBef>
                <a:spcPts val="962"/>
              </a:spcBef>
              <a:buClr>
                <a:srgbClr val="007681"/>
              </a:buClr>
              <a:buSzPct val="110000"/>
              <a:buFont typeface="Arial" panose="020B0604020202020204" pitchFamily="34" charset="0"/>
              <a:buChar char="•"/>
              <a:defRPr lang="en-US" sz="2200" kern="1200" dirty="0" smtClean="0">
                <a:solidFill>
                  <a:schemeClr val="tx1"/>
                </a:solidFill>
                <a:latin typeface="Arial" panose="020B0604020202020204" pitchFamily="34" charset="0"/>
                <a:ea typeface="+mn-ea"/>
                <a:cs typeface="Arial" panose="020B0604020202020204" pitchFamily="34" charset="0"/>
              </a:defRPr>
            </a:lvl2pPr>
            <a:lvl3pPr marL="1155445" indent="-276269" algn="l" defTabSz="879176" rtl="0" eaLnBrk="1" latinLnBrk="0" hangingPunct="1">
              <a:spcBef>
                <a:spcPts val="769"/>
              </a:spcBef>
              <a:buClr>
                <a:srgbClr val="007681"/>
              </a:buClr>
              <a:buFont typeface="Arial" panose="020B0604020202020204" pitchFamily="34" charset="0"/>
              <a:buChar char="−"/>
              <a:defRPr lang="en-US" sz="2000" kern="1200" dirty="0" smtClean="0">
                <a:solidFill>
                  <a:schemeClr val="tx1"/>
                </a:solidFill>
                <a:latin typeface="Arial" panose="020B0604020202020204" pitchFamily="34" charset="0"/>
                <a:ea typeface="+mn-ea"/>
                <a:cs typeface="Arial" panose="020B0604020202020204" pitchFamily="34" charset="0"/>
              </a:defRPr>
            </a:lvl3pPr>
            <a:lvl4pPr marL="1538557" indent="-219794" algn="l" defTabSz="879176" rtl="0" eaLnBrk="1" latinLnBrk="0" hangingPunct="1">
              <a:spcBef>
                <a:spcPts val="577"/>
              </a:spcBef>
              <a:buClr>
                <a:srgbClr val="007681"/>
              </a:buClr>
              <a:buSzPct val="85000"/>
              <a:buFont typeface="Arial" panose="020B0604020202020204" pitchFamily="34" charset="0"/>
              <a:buChar char="&gt;"/>
              <a:defRPr lang="en-US" sz="1800" kern="1200" dirty="0" smtClean="0">
                <a:solidFill>
                  <a:schemeClr val="tx1"/>
                </a:solidFill>
                <a:latin typeface="Arial" panose="020B0604020202020204" pitchFamily="34" charset="0"/>
                <a:ea typeface="+mn-ea"/>
                <a:cs typeface="Arial" panose="020B0604020202020204" pitchFamily="34" charset="0"/>
              </a:defRPr>
            </a:lvl4pPr>
            <a:lvl5pPr marL="1978145" indent="-219794" algn="l" defTabSz="879176" rtl="0" eaLnBrk="1" latinLnBrk="0" hangingPunct="1">
              <a:spcBef>
                <a:spcPts val="289"/>
              </a:spcBef>
              <a:buClr>
                <a:srgbClr val="007681"/>
              </a:buClr>
              <a:buFont typeface="Arial" panose="020B0604020202020204" pitchFamily="34" charset="0"/>
              <a:buChar char="»"/>
              <a:defRPr lang="en-US" sz="1600" kern="1200" dirty="0">
                <a:solidFill>
                  <a:schemeClr val="tx1"/>
                </a:solidFill>
                <a:latin typeface="Arial" panose="020B0604020202020204" pitchFamily="34" charset="0"/>
                <a:ea typeface="+mn-ea"/>
                <a:cs typeface="Arial" panose="020B0604020202020204" pitchFamily="34" charset="0"/>
              </a:defRPr>
            </a:lvl5pPr>
            <a:lvl6pPr marL="2417733" indent="-219794" algn="l" defTabSz="879176"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857321" indent="-219794" algn="l" defTabSz="879176"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296909" indent="-219794" algn="l" defTabSz="879176"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736496" indent="-219794" algn="l" defTabSz="879176"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dirty="0"/>
              <a:t>Line 10 reflect the taxable amount of Pensions and Annuities you entered in the income section</a:t>
            </a:r>
          </a:p>
          <a:p>
            <a:r>
              <a:rPr lang="en-US" dirty="0"/>
              <a:t>Line 26 reflect the amount of “Private” pension subtractions for New York State and local governments and the federal government</a:t>
            </a:r>
          </a:p>
          <a:p>
            <a:r>
              <a:rPr lang="en-US" dirty="0"/>
              <a:t>Line 29 reflect the amount of “Private” pension subtractions </a:t>
            </a:r>
          </a:p>
          <a:p>
            <a:r>
              <a:rPr lang="en-US" dirty="0"/>
              <a:t>Line 33 reflect the New York adjusted gross income</a:t>
            </a:r>
          </a:p>
        </p:txBody>
      </p:sp>
      <p:sp>
        <p:nvSpPr>
          <p:cNvPr id="3" name="Slide Number Placeholder 2">
            <a:extLst>
              <a:ext uri="{FF2B5EF4-FFF2-40B4-BE49-F238E27FC236}">
                <a16:creationId xmlns:a16="http://schemas.microsoft.com/office/drawing/2014/main" id="{8168F8A8-F1FC-1513-9474-34FC40A29778}"/>
              </a:ext>
            </a:extLst>
          </p:cNvPr>
          <p:cNvSpPr>
            <a:spLocks noGrp="1"/>
          </p:cNvSpPr>
          <p:nvPr>
            <p:ph type="sldNum" sz="quarter" idx="12"/>
          </p:nvPr>
        </p:nvSpPr>
        <p:spPr/>
        <p:txBody>
          <a:bodyPr/>
          <a:lstStyle/>
          <a:p>
            <a:fld id="{461C3A22-55EB-4C03-94E7-1B9314DBFF8B}" type="slidenum">
              <a:rPr lang="en-US" smtClean="0"/>
              <a:pPr/>
              <a:t>37</a:t>
            </a:fld>
            <a:endParaRPr lang="en-US" dirty="0"/>
          </a:p>
        </p:txBody>
      </p:sp>
      <p:pic>
        <p:nvPicPr>
          <p:cNvPr id="7" name="Picture 6">
            <a:extLst>
              <a:ext uri="{FF2B5EF4-FFF2-40B4-BE49-F238E27FC236}">
                <a16:creationId xmlns:a16="http://schemas.microsoft.com/office/drawing/2014/main" id="{283B0C6D-1BAC-2826-5290-FA6A6DA9A1C1}"/>
              </a:ext>
            </a:extLst>
          </p:cNvPr>
          <p:cNvPicPr>
            <a:picLocks noChangeAspect="1"/>
          </p:cNvPicPr>
          <p:nvPr/>
        </p:nvPicPr>
        <p:blipFill>
          <a:blip r:embed="rId3"/>
          <a:stretch>
            <a:fillRect/>
          </a:stretch>
        </p:blipFill>
        <p:spPr>
          <a:xfrm>
            <a:off x="50645" y="989469"/>
            <a:ext cx="5231694" cy="1658482"/>
          </a:xfrm>
          <a:prstGeom prst="rect">
            <a:avLst/>
          </a:prstGeom>
          <a:ln>
            <a:solidFill>
              <a:srgbClr val="0070C0"/>
            </a:solidFill>
          </a:ln>
        </p:spPr>
      </p:pic>
      <p:pic>
        <p:nvPicPr>
          <p:cNvPr id="9" name="Picture 8">
            <a:extLst>
              <a:ext uri="{FF2B5EF4-FFF2-40B4-BE49-F238E27FC236}">
                <a16:creationId xmlns:a16="http://schemas.microsoft.com/office/drawing/2014/main" id="{312C48E3-010A-09D9-C17F-8EC09BC6738B}"/>
              </a:ext>
            </a:extLst>
          </p:cNvPr>
          <p:cNvPicPr>
            <a:picLocks noChangeAspect="1"/>
          </p:cNvPicPr>
          <p:nvPr/>
        </p:nvPicPr>
        <p:blipFill>
          <a:blip r:embed="rId4"/>
          <a:stretch>
            <a:fillRect/>
          </a:stretch>
        </p:blipFill>
        <p:spPr>
          <a:xfrm>
            <a:off x="50645" y="2862340"/>
            <a:ext cx="5231694" cy="1415130"/>
          </a:xfrm>
          <a:prstGeom prst="rect">
            <a:avLst/>
          </a:prstGeom>
          <a:ln>
            <a:solidFill>
              <a:srgbClr val="0070C0"/>
            </a:solidFill>
          </a:ln>
        </p:spPr>
      </p:pic>
      <p:sp>
        <p:nvSpPr>
          <p:cNvPr id="6" name="Arrow: Right 5">
            <a:extLst>
              <a:ext uri="{FF2B5EF4-FFF2-40B4-BE49-F238E27FC236}">
                <a16:creationId xmlns:a16="http://schemas.microsoft.com/office/drawing/2014/main" id="{6FBC0195-491E-D3CD-59BE-F835CE8F23DF}"/>
              </a:ext>
            </a:extLst>
          </p:cNvPr>
          <p:cNvSpPr/>
          <p:nvPr/>
        </p:nvSpPr>
        <p:spPr>
          <a:xfrm>
            <a:off x="3276600" y="2266950"/>
            <a:ext cx="533400" cy="228600"/>
          </a:xfrm>
          <a:prstGeom prst="rightArrow">
            <a:avLst/>
          </a:prstGeom>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10" name="Arrow: Right 9">
            <a:extLst>
              <a:ext uri="{FF2B5EF4-FFF2-40B4-BE49-F238E27FC236}">
                <a16:creationId xmlns:a16="http://schemas.microsoft.com/office/drawing/2014/main" id="{5D8D0045-152F-2E06-2BEA-ABB23FC1B3F1}"/>
              </a:ext>
            </a:extLst>
          </p:cNvPr>
          <p:cNvSpPr/>
          <p:nvPr/>
        </p:nvSpPr>
        <p:spPr>
          <a:xfrm>
            <a:off x="1981200" y="3105150"/>
            <a:ext cx="533400" cy="228600"/>
          </a:xfrm>
          <a:prstGeom prst="rightArrow">
            <a:avLst/>
          </a:prstGeom>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11" name="Arrow: Right 10">
            <a:extLst>
              <a:ext uri="{FF2B5EF4-FFF2-40B4-BE49-F238E27FC236}">
                <a16:creationId xmlns:a16="http://schemas.microsoft.com/office/drawing/2014/main" id="{567FEC6A-1F1C-EBF2-B727-A3E3311FCD16}"/>
              </a:ext>
            </a:extLst>
          </p:cNvPr>
          <p:cNvSpPr/>
          <p:nvPr/>
        </p:nvSpPr>
        <p:spPr>
          <a:xfrm>
            <a:off x="1905000" y="3462710"/>
            <a:ext cx="533400" cy="228600"/>
          </a:xfrm>
          <a:prstGeom prst="rightArrow">
            <a:avLst/>
          </a:prstGeom>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12" name="Arrow: Right 11">
            <a:extLst>
              <a:ext uri="{FF2B5EF4-FFF2-40B4-BE49-F238E27FC236}">
                <a16:creationId xmlns:a16="http://schemas.microsoft.com/office/drawing/2014/main" id="{70CECBEE-3E3E-57E2-35DB-01FCA534D3E4}"/>
              </a:ext>
            </a:extLst>
          </p:cNvPr>
          <p:cNvSpPr/>
          <p:nvPr/>
        </p:nvSpPr>
        <p:spPr>
          <a:xfrm>
            <a:off x="3276600" y="3944482"/>
            <a:ext cx="533400" cy="228600"/>
          </a:xfrm>
          <a:prstGeom prst="rightArrow">
            <a:avLst/>
          </a:prstGeom>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355002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02167F-1DE5-B397-F86D-8E5504DEAD74}"/>
              </a:ext>
            </a:extLst>
          </p:cNvPr>
          <p:cNvSpPr>
            <a:spLocks noGrp="1"/>
          </p:cNvSpPr>
          <p:nvPr>
            <p:ph type="title"/>
          </p:nvPr>
        </p:nvSpPr>
        <p:spPr>
          <a:xfrm>
            <a:off x="152400" y="-26452"/>
            <a:ext cx="8915399" cy="720090"/>
          </a:xfrm>
        </p:spPr>
        <p:txBody>
          <a:bodyPr/>
          <a:lstStyle/>
          <a:p>
            <a:r>
              <a:rPr lang="en-US" dirty="0"/>
              <a:t>Pension and Annuity Income Resources </a:t>
            </a:r>
          </a:p>
        </p:txBody>
      </p:sp>
      <p:sp>
        <p:nvSpPr>
          <p:cNvPr id="3" name="Content Placeholder 2">
            <a:extLst>
              <a:ext uri="{FF2B5EF4-FFF2-40B4-BE49-F238E27FC236}">
                <a16:creationId xmlns:a16="http://schemas.microsoft.com/office/drawing/2014/main" id="{E483E2B2-6FD9-D1C0-5ABF-BFDECC4744DB}"/>
              </a:ext>
            </a:extLst>
          </p:cNvPr>
          <p:cNvSpPr>
            <a:spLocks noGrp="1"/>
          </p:cNvSpPr>
          <p:nvPr>
            <p:ph idx="1"/>
          </p:nvPr>
        </p:nvSpPr>
        <p:spPr>
          <a:xfrm>
            <a:off x="304800" y="1200150"/>
            <a:ext cx="8686800" cy="3017519"/>
          </a:xfrm>
        </p:spPr>
        <p:txBody>
          <a:bodyPr/>
          <a:lstStyle/>
          <a:p>
            <a:r>
              <a:rPr lang="en-US" dirty="0"/>
              <a:t>Publication 36, </a:t>
            </a:r>
            <a:r>
              <a:rPr lang="en-US" i="1" dirty="0"/>
              <a:t>General Information for Senior Citizens and Retired Persons</a:t>
            </a:r>
            <a:r>
              <a:rPr lang="en-US" dirty="0"/>
              <a:t>.</a:t>
            </a:r>
          </a:p>
          <a:p>
            <a:endParaRPr lang="en-US" dirty="0"/>
          </a:p>
          <a:p>
            <a:r>
              <a:rPr lang="en-US" dirty="0"/>
              <a:t>Form CO-60, </a:t>
            </a:r>
            <a:r>
              <a:rPr lang="en-US" i="1" dirty="0"/>
              <a:t>Common questions and answers about pension subtraction adjustments.</a:t>
            </a:r>
          </a:p>
        </p:txBody>
      </p:sp>
      <p:sp>
        <p:nvSpPr>
          <p:cNvPr id="4" name="Slide Number Placeholder 3">
            <a:extLst>
              <a:ext uri="{FF2B5EF4-FFF2-40B4-BE49-F238E27FC236}">
                <a16:creationId xmlns:a16="http://schemas.microsoft.com/office/drawing/2014/main" id="{65961941-5952-A7D0-C8BE-8119F814D3B6}"/>
              </a:ext>
            </a:extLst>
          </p:cNvPr>
          <p:cNvSpPr>
            <a:spLocks noGrp="1"/>
          </p:cNvSpPr>
          <p:nvPr>
            <p:ph type="sldNum" sz="quarter" idx="12"/>
          </p:nvPr>
        </p:nvSpPr>
        <p:spPr/>
        <p:txBody>
          <a:bodyPr/>
          <a:lstStyle/>
          <a:p>
            <a:fld id="{461C3A22-55EB-4C03-94E7-1B9314DBFF8B}" type="slidenum">
              <a:rPr lang="en-US" smtClean="0"/>
              <a:pPr/>
              <a:t>38</a:t>
            </a:fld>
            <a:endParaRPr lang="en-US" dirty="0"/>
          </a:p>
        </p:txBody>
      </p:sp>
    </p:spTree>
    <p:extLst>
      <p:ext uri="{BB962C8B-B14F-4D97-AF65-F5344CB8AC3E}">
        <p14:creationId xmlns:p14="http://schemas.microsoft.com/office/powerpoint/2010/main" val="42988673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230" y="1"/>
            <a:ext cx="9135541" cy="51435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879176" rtl="0" eaLnBrk="1" fontAlgn="auto" latinLnBrk="0" hangingPunct="1">
              <a:lnSpc>
                <a:spcPct val="100000"/>
              </a:lnSpc>
              <a:spcBef>
                <a:spcPts val="0"/>
              </a:spcBef>
              <a:spcAft>
                <a:spcPts val="0"/>
              </a:spcAft>
              <a:buClrTx/>
              <a:buSzTx/>
              <a:buFontTx/>
              <a:buNone/>
              <a:tabLst/>
              <a:defRPr/>
            </a:pPr>
            <a:endParaRPr kumimoji="0" lang="en-US" sz="1698" b="0" i="0" u="none" strike="noStrike" kern="1200" cap="none" spc="0" normalizeH="0" baseline="0" noProof="0" dirty="0">
              <a:ln>
                <a:noFill/>
              </a:ln>
              <a:solidFill>
                <a:prstClr val="white"/>
              </a:solidFill>
              <a:effectLst/>
              <a:uLnTx/>
              <a:uFillTx/>
              <a:latin typeface="Arial"/>
              <a:ea typeface="+mn-ea"/>
              <a:cs typeface="+mn-cs"/>
            </a:endParaRP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70043" y="1271136"/>
            <a:ext cx="7003915" cy="1232035"/>
          </a:xfrm>
          <a:prstGeom prst="rect">
            <a:avLst/>
          </a:prstGeom>
        </p:spPr>
      </p:pic>
      <p:sp>
        <p:nvSpPr>
          <p:cNvPr id="6" name="TextBox 5"/>
          <p:cNvSpPr txBox="1"/>
          <p:nvPr/>
        </p:nvSpPr>
        <p:spPr>
          <a:xfrm>
            <a:off x="1070042" y="3205741"/>
            <a:ext cx="2207756" cy="584776"/>
          </a:xfrm>
          <a:prstGeom prst="rect">
            <a:avLst/>
          </a:prstGeom>
          <a:noFill/>
        </p:spPr>
        <p:txBody>
          <a:bodyPr wrap="square" rtlCol="0">
            <a:spAutoFit/>
          </a:bodyPr>
          <a:lstStyle/>
          <a:p>
            <a:pPr marL="0" marR="0" lvl="0" indent="0" algn="ctr" defTabSz="913577" rtl="0" eaLnBrk="1" fontAlgn="auto" latinLnBrk="0" hangingPunct="1">
              <a:lnSpc>
                <a:spcPct val="100000"/>
              </a:lnSpc>
              <a:spcBef>
                <a:spcPts val="0"/>
              </a:spcBef>
              <a:spcAft>
                <a:spcPts val="0"/>
              </a:spcAft>
              <a:buClrTx/>
              <a:buSzTx/>
              <a:buFontTx/>
              <a:buNone/>
              <a:tabLst/>
              <a:defRPr/>
            </a:pPr>
            <a:r>
              <a:rPr kumimoji="0" lang="en-US" sz="3197" b="1" i="0" u="none" strike="noStrike" kern="1200" cap="none" spc="30" normalizeH="0" baseline="0" noProof="0" dirty="0">
                <a:ln>
                  <a:noFill/>
                </a:ln>
                <a:solidFill>
                  <a:srgbClr val="B7CECF"/>
                </a:solidFill>
                <a:effectLst/>
                <a:uLnTx/>
                <a:uFillTx/>
                <a:latin typeface="Arial"/>
                <a:ea typeface="+mn-ea"/>
                <a:cs typeface="+mn-cs"/>
              </a:rPr>
              <a:t>Efficiency</a:t>
            </a:r>
          </a:p>
        </p:txBody>
      </p:sp>
      <p:sp>
        <p:nvSpPr>
          <p:cNvPr id="7" name="TextBox 6"/>
          <p:cNvSpPr txBox="1"/>
          <p:nvPr/>
        </p:nvSpPr>
        <p:spPr>
          <a:xfrm>
            <a:off x="2973280" y="3205741"/>
            <a:ext cx="2892921" cy="584776"/>
          </a:xfrm>
          <a:prstGeom prst="rect">
            <a:avLst/>
          </a:prstGeom>
          <a:noFill/>
        </p:spPr>
        <p:txBody>
          <a:bodyPr wrap="square" rtlCol="0">
            <a:spAutoFit/>
          </a:bodyPr>
          <a:lstStyle/>
          <a:p>
            <a:pPr marL="0" marR="0" lvl="0" indent="0" algn="ctr" defTabSz="913577" rtl="0" eaLnBrk="1" fontAlgn="auto" latinLnBrk="0" hangingPunct="1">
              <a:lnSpc>
                <a:spcPct val="100000"/>
              </a:lnSpc>
              <a:spcBef>
                <a:spcPts val="0"/>
              </a:spcBef>
              <a:spcAft>
                <a:spcPts val="0"/>
              </a:spcAft>
              <a:buClrTx/>
              <a:buSzTx/>
              <a:buFontTx/>
              <a:buNone/>
              <a:tabLst/>
              <a:defRPr/>
            </a:pPr>
            <a:r>
              <a:rPr kumimoji="0" lang="en-US" sz="3197" b="0" i="0" u="none" strike="noStrike" kern="1200" cap="none" spc="0" normalizeH="0" baseline="0" noProof="0" dirty="0">
                <a:ln>
                  <a:noFill/>
                </a:ln>
                <a:solidFill>
                  <a:srgbClr val="7FA9AE">
                    <a:lumMod val="60000"/>
                    <a:lumOff val="40000"/>
                  </a:srgbClr>
                </a:solidFill>
                <a:effectLst/>
                <a:uLnTx/>
                <a:uFillTx/>
                <a:latin typeface="Arial"/>
                <a:ea typeface="+mn-ea"/>
                <a:cs typeface="+mn-cs"/>
              </a:rPr>
              <a:t>●  </a:t>
            </a:r>
            <a:r>
              <a:rPr kumimoji="0" lang="en-US" sz="3197" b="1" i="0" u="none" strike="noStrike" kern="1200" cap="none" spc="30" normalizeH="0" baseline="0" noProof="0" dirty="0">
                <a:ln>
                  <a:noFill/>
                </a:ln>
                <a:solidFill>
                  <a:srgbClr val="B7CECF"/>
                </a:solidFill>
                <a:effectLst/>
                <a:uLnTx/>
                <a:uFillTx/>
                <a:latin typeface="Arial"/>
                <a:ea typeface="+mn-ea"/>
                <a:cs typeface="+mn-cs"/>
              </a:rPr>
              <a:t>Integrity</a:t>
            </a:r>
          </a:p>
        </p:txBody>
      </p:sp>
      <p:sp>
        <p:nvSpPr>
          <p:cNvPr id="8" name="TextBox 7"/>
          <p:cNvSpPr txBox="1"/>
          <p:nvPr/>
        </p:nvSpPr>
        <p:spPr>
          <a:xfrm>
            <a:off x="5561684" y="3205741"/>
            <a:ext cx="2512274" cy="584776"/>
          </a:xfrm>
          <a:prstGeom prst="rect">
            <a:avLst/>
          </a:prstGeom>
          <a:noFill/>
        </p:spPr>
        <p:txBody>
          <a:bodyPr wrap="square" rtlCol="0">
            <a:spAutoFit/>
          </a:bodyPr>
          <a:lstStyle/>
          <a:p>
            <a:pPr marL="0" marR="0" lvl="0" indent="0" algn="ctr" defTabSz="913577" rtl="0" eaLnBrk="1" fontAlgn="auto" latinLnBrk="0" hangingPunct="1">
              <a:lnSpc>
                <a:spcPct val="100000"/>
              </a:lnSpc>
              <a:spcBef>
                <a:spcPts val="0"/>
              </a:spcBef>
              <a:spcAft>
                <a:spcPts val="0"/>
              </a:spcAft>
              <a:buClrTx/>
              <a:buSzTx/>
              <a:buFontTx/>
              <a:buNone/>
              <a:tabLst/>
              <a:defRPr/>
            </a:pPr>
            <a:r>
              <a:rPr kumimoji="0" lang="en-US" sz="3197" b="0" i="0" u="none" strike="noStrike" kern="1200" cap="none" spc="0" normalizeH="0" baseline="0" noProof="0" dirty="0">
                <a:ln>
                  <a:noFill/>
                </a:ln>
                <a:solidFill>
                  <a:srgbClr val="7FA9AE">
                    <a:lumMod val="60000"/>
                    <a:lumOff val="40000"/>
                  </a:srgbClr>
                </a:solidFill>
                <a:effectLst/>
                <a:uLnTx/>
                <a:uFillTx/>
                <a:latin typeface="Arial"/>
                <a:ea typeface="+mn-ea"/>
                <a:cs typeface="+mn-cs"/>
              </a:rPr>
              <a:t>●  </a:t>
            </a:r>
            <a:r>
              <a:rPr kumimoji="0" lang="en-US" sz="3197" b="1" i="0" u="none" strike="noStrike" kern="1200" cap="none" spc="30" normalizeH="0" baseline="0" noProof="0" dirty="0">
                <a:ln>
                  <a:noFill/>
                </a:ln>
                <a:solidFill>
                  <a:srgbClr val="B7CECF"/>
                </a:solidFill>
                <a:effectLst/>
                <a:uLnTx/>
                <a:uFillTx/>
                <a:latin typeface="Arial"/>
                <a:ea typeface="+mn-ea"/>
                <a:cs typeface="+mn-cs"/>
              </a:rPr>
              <a:t>Fairness</a:t>
            </a:r>
          </a:p>
        </p:txBody>
      </p:sp>
      <p:sp>
        <p:nvSpPr>
          <p:cNvPr id="2" name="Slide Number Placeholder 1">
            <a:extLst>
              <a:ext uri="{FF2B5EF4-FFF2-40B4-BE49-F238E27FC236}">
                <a16:creationId xmlns:a16="http://schemas.microsoft.com/office/drawing/2014/main" id="{361BEF31-4EBF-F210-0AE2-7FC07944F93C}"/>
              </a:ext>
            </a:extLst>
          </p:cNvPr>
          <p:cNvSpPr>
            <a:spLocks noGrp="1"/>
          </p:cNvSpPr>
          <p:nvPr>
            <p:ph type="sldNum" sz="quarter" idx="12"/>
          </p:nvPr>
        </p:nvSpPr>
        <p:spPr/>
        <p:txBody>
          <a:bodyPr/>
          <a:lstStyle/>
          <a:p>
            <a:fld id="{461C3A22-55EB-4C03-94E7-1B9314DBFF8B}" type="slidenum">
              <a:rPr lang="en-US" smtClean="0"/>
              <a:pPr/>
              <a:t>39</a:t>
            </a:fld>
            <a:endParaRPr lang="en-US" dirty="0"/>
          </a:p>
        </p:txBody>
      </p:sp>
    </p:spTree>
    <p:extLst>
      <p:ext uri="{BB962C8B-B14F-4D97-AF65-F5344CB8AC3E}">
        <p14:creationId xmlns:p14="http://schemas.microsoft.com/office/powerpoint/2010/main" val="14295212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50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childTnLst>
                                </p:cTn>
                              </p:par>
                            </p:childTnLst>
                          </p:cTn>
                        </p:par>
                        <p:par>
                          <p:cTn id="8" fill="hold">
                            <p:stCondLst>
                              <p:cond delay="1500"/>
                            </p:stCondLst>
                            <p:childTnLst>
                              <p:par>
                                <p:cTn id="9" presetID="10" presetClass="entr" presetSubtype="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1000"/>
                                        <p:tgtEl>
                                          <p:spTgt spid="7"/>
                                        </p:tgtEl>
                                      </p:cBhvr>
                                    </p:animEffect>
                                  </p:childTnLst>
                                </p:cTn>
                              </p:par>
                            </p:childTnLst>
                          </p:cTn>
                        </p:par>
                        <p:par>
                          <p:cTn id="12" fill="hold">
                            <p:stCondLst>
                              <p:cond delay="2500"/>
                            </p:stCondLst>
                            <p:childTnLst>
                              <p:par>
                                <p:cTn id="13" presetID="10" presetClass="entr" presetSubtype="0"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fade">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7C7E7275-9C1D-4426-A893-0E757707F69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4" name="Title 3"/>
          <p:cNvSpPr>
            <a:spLocks noGrp="1"/>
          </p:cNvSpPr>
          <p:nvPr>
            <p:ph type="ctrTitle"/>
          </p:nvPr>
        </p:nvSpPr>
        <p:spPr>
          <a:xfrm>
            <a:off x="304800" y="2892742"/>
            <a:ext cx="7772400" cy="745808"/>
          </a:xfrm>
        </p:spPr>
        <p:txBody>
          <a:bodyPr/>
          <a:lstStyle/>
          <a:p>
            <a:r>
              <a:rPr lang="en-US" dirty="0"/>
              <a:t>Addition and Subtraction Modifications</a:t>
            </a:r>
          </a:p>
        </p:txBody>
      </p:sp>
    </p:spTree>
    <p:extLst>
      <p:ext uri="{BB962C8B-B14F-4D97-AF65-F5344CB8AC3E}">
        <p14:creationId xmlns:p14="http://schemas.microsoft.com/office/powerpoint/2010/main" val="11358822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26452"/>
            <a:ext cx="8839199" cy="720090"/>
          </a:xfrm>
        </p:spPr>
        <p:txBody>
          <a:bodyPr/>
          <a:lstStyle/>
          <a:p>
            <a:r>
              <a:rPr lang="en-US" sz="3400" dirty="0"/>
              <a:t>New York State Modifications</a:t>
            </a:r>
          </a:p>
        </p:txBody>
      </p:sp>
      <p:sp>
        <p:nvSpPr>
          <p:cNvPr id="3" name="Content Placeholder 2"/>
          <p:cNvSpPr>
            <a:spLocks noGrp="1"/>
          </p:cNvSpPr>
          <p:nvPr>
            <p:ph idx="1"/>
          </p:nvPr>
        </p:nvSpPr>
        <p:spPr>
          <a:xfrm>
            <a:off x="304800" y="901340"/>
            <a:ext cx="8382000" cy="3804010"/>
          </a:xfrm>
        </p:spPr>
        <p:txBody>
          <a:bodyPr/>
          <a:lstStyle/>
          <a:p>
            <a:pPr>
              <a:spcBef>
                <a:spcPts val="1200"/>
              </a:spcBef>
            </a:pPr>
            <a:r>
              <a:rPr lang="en-US" dirty="0"/>
              <a:t>New York State taxes certain items of income not taxed by the federal government. Taxpayers must add these </a:t>
            </a:r>
            <a:r>
              <a:rPr lang="en-US" b="1" dirty="0"/>
              <a:t>New York additions </a:t>
            </a:r>
            <a:r>
              <a:rPr lang="en-US" dirty="0"/>
              <a:t>to FAGI.</a:t>
            </a:r>
          </a:p>
          <a:p>
            <a:pPr>
              <a:spcBef>
                <a:spcPts val="1200"/>
              </a:spcBef>
            </a:pPr>
            <a:r>
              <a:rPr lang="en-US" dirty="0"/>
              <a:t>Similarly, New York State does not tax certain items of income taxed by the federal government. Taxpayers must subtract these </a:t>
            </a:r>
            <a:r>
              <a:rPr lang="en-US" b="1" dirty="0"/>
              <a:t>New York subtractions </a:t>
            </a:r>
            <a:r>
              <a:rPr lang="en-US" dirty="0"/>
              <a:t>from FAGI.  </a:t>
            </a:r>
          </a:p>
          <a:p>
            <a:pPr>
              <a:spcBef>
                <a:spcPts val="1200"/>
              </a:spcBef>
            </a:pPr>
            <a:r>
              <a:rPr lang="en-US" b="1" dirty="0">
                <a:solidFill>
                  <a:schemeClr val="tx2"/>
                </a:solidFill>
              </a:rPr>
              <a:t>New York adjusted gross income (NYAGI) </a:t>
            </a:r>
            <a:r>
              <a:rPr lang="en-US" dirty="0"/>
              <a:t>is</a:t>
            </a:r>
            <a:r>
              <a:rPr lang="en-US" b="1" dirty="0">
                <a:solidFill>
                  <a:schemeClr val="tx2"/>
                </a:solidFill>
              </a:rPr>
              <a:t> </a:t>
            </a:r>
            <a:r>
              <a:rPr lang="en-US" dirty="0"/>
              <a:t>federal adjusted gross income after certain New York additions and New York subtractions (modifications). </a:t>
            </a:r>
          </a:p>
          <a:p>
            <a:pPr>
              <a:spcBef>
                <a:spcPts val="1200"/>
              </a:spcBef>
            </a:pPr>
            <a:endParaRPr lang="en-US" dirty="0"/>
          </a:p>
          <a:p>
            <a:endParaRPr lang="en-US" dirty="0"/>
          </a:p>
          <a:p>
            <a:endParaRPr lang="en-US" dirty="0"/>
          </a:p>
        </p:txBody>
      </p:sp>
      <p:sp>
        <p:nvSpPr>
          <p:cNvPr id="4" name="Slide Number Placeholder 3">
            <a:extLst>
              <a:ext uri="{FF2B5EF4-FFF2-40B4-BE49-F238E27FC236}">
                <a16:creationId xmlns:a16="http://schemas.microsoft.com/office/drawing/2014/main" id="{77719E45-C687-049F-C9F5-492B7A302C99}"/>
              </a:ext>
            </a:extLst>
          </p:cNvPr>
          <p:cNvSpPr>
            <a:spLocks noGrp="1"/>
          </p:cNvSpPr>
          <p:nvPr>
            <p:ph type="sldNum" sz="quarter" idx="12"/>
          </p:nvPr>
        </p:nvSpPr>
        <p:spPr/>
        <p:txBody>
          <a:bodyPr/>
          <a:lstStyle/>
          <a:p>
            <a:fld id="{461C3A22-55EB-4C03-94E7-1B9314DBFF8B}" type="slidenum">
              <a:rPr lang="en-US" smtClean="0"/>
              <a:pPr/>
              <a:t>5</a:t>
            </a:fld>
            <a:endParaRPr lang="en-US" dirty="0"/>
          </a:p>
        </p:txBody>
      </p:sp>
    </p:spTree>
    <p:extLst>
      <p:ext uri="{BB962C8B-B14F-4D97-AF65-F5344CB8AC3E}">
        <p14:creationId xmlns:p14="http://schemas.microsoft.com/office/powerpoint/2010/main" val="36724859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1EF773-A444-7F5D-C5E0-E293436FE627}"/>
              </a:ext>
            </a:extLst>
          </p:cNvPr>
          <p:cNvSpPr>
            <a:spLocks noGrp="1"/>
          </p:cNvSpPr>
          <p:nvPr>
            <p:ph type="title"/>
          </p:nvPr>
        </p:nvSpPr>
        <p:spPr/>
        <p:txBody>
          <a:bodyPr/>
          <a:lstStyle/>
          <a:p>
            <a:r>
              <a:rPr lang="en-US" dirty="0"/>
              <a:t>Form IT-225 </a:t>
            </a:r>
          </a:p>
        </p:txBody>
      </p:sp>
      <p:sp>
        <p:nvSpPr>
          <p:cNvPr id="3" name="Content Placeholder 2">
            <a:extLst>
              <a:ext uri="{FF2B5EF4-FFF2-40B4-BE49-F238E27FC236}">
                <a16:creationId xmlns:a16="http://schemas.microsoft.com/office/drawing/2014/main" id="{F3F9FF33-BD2D-337F-6567-F76C8D86DAC1}"/>
              </a:ext>
            </a:extLst>
          </p:cNvPr>
          <p:cNvSpPr>
            <a:spLocks noGrp="1"/>
          </p:cNvSpPr>
          <p:nvPr>
            <p:ph idx="1"/>
          </p:nvPr>
        </p:nvSpPr>
        <p:spPr/>
        <p:txBody>
          <a:bodyPr/>
          <a:lstStyle/>
          <a:p>
            <a:r>
              <a:rPr lang="en-US" dirty="0"/>
              <a:t>New York State Addition and Subtraction modifications are generally reported on Form IT-225, </a:t>
            </a:r>
            <a:r>
              <a:rPr lang="en-US" i="1" dirty="0"/>
              <a:t>New York State Modifications</a:t>
            </a:r>
            <a:r>
              <a:rPr lang="en-US" dirty="0"/>
              <a:t>, unless specifically noted. </a:t>
            </a:r>
          </a:p>
          <a:p>
            <a:endParaRPr lang="en-US" dirty="0"/>
          </a:p>
        </p:txBody>
      </p:sp>
      <p:sp>
        <p:nvSpPr>
          <p:cNvPr id="4" name="Slide Number Placeholder 3">
            <a:extLst>
              <a:ext uri="{FF2B5EF4-FFF2-40B4-BE49-F238E27FC236}">
                <a16:creationId xmlns:a16="http://schemas.microsoft.com/office/drawing/2014/main" id="{4DC52131-62DB-8455-D2B7-904CD7F81E77}"/>
              </a:ext>
            </a:extLst>
          </p:cNvPr>
          <p:cNvSpPr>
            <a:spLocks noGrp="1"/>
          </p:cNvSpPr>
          <p:nvPr>
            <p:ph type="sldNum" sz="quarter" idx="12"/>
          </p:nvPr>
        </p:nvSpPr>
        <p:spPr/>
        <p:txBody>
          <a:bodyPr/>
          <a:lstStyle/>
          <a:p>
            <a:fld id="{461C3A22-55EB-4C03-94E7-1B9314DBFF8B}" type="slidenum">
              <a:rPr lang="en-US" smtClean="0"/>
              <a:pPr/>
              <a:t>6</a:t>
            </a:fld>
            <a:endParaRPr lang="en-US" dirty="0"/>
          </a:p>
        </p:txBody>
      </p:sp>
    </p:spTree>
    <p:extLst>
      <p:ext uri="{BB962C8B-B14F-4D97-AF65-F5344CB8AC3E}">
        <p14:creationId xmlns:p14="http://schemas.microsoft.com/office/powerpoint/2010/main" val="217244599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Common New York State Additions</a:t>
            </a:r>
          </a:p>
        </p:txBody>
      </p:sp>
      <p:sp>
        <p:nvSpPr>
          <p:cNvPr id="3" name="Content Placeholder 2"/>
          <p:cNvSpPr>
            <a:spLocks noGrp="1"/>
          </p:cNvSpPr>
          <p:nvPr>
            <p:ph idx="1"/>
          </p:nvPr>
        </p:nvSpPr>
        <p:spPr>
          <a:xfrm>
            <a:off x="304800" y="1078231"/>
            <a:ext cx="8229600" cy="3550919"/>
          </a:xfrm>
        </p:spPr>
        <p:txBody>
          <a:bodyPr/>
          <a:lstStyle/>
          <a:p>
            <a:pPr>
              <a:spcBef>
                <a:spcPts val="1800"/>
              </a:spcBef>
            </a:pPr>
            <a:r>
              <a:rPr lang="en-US" dirty="0"/>
              <a:t>Public employee 414(h) retirement contributions</a:t>
            </a:r>
          </a:p>
          <a:p>
            <a:pPr>
              <a:spcBef>
                <a:spcPts val="1800"/>
              </a:spcBef>
            </a:pPr>
            <a:r>
              <a:rPr lang="en-US" dirty="0"/>
              <a:t>Interest income on state and local bonds</a:t>
            </a:r>
          </a:p>
          <a:p>
            <a:pPr>
              <a:spcBef>
                <a:spcPts val="1800"/>
              </a:spcBef>
            </a:pPr>
            <a:r>
              <a:rPr lang="en-US" dirty="0"/>
              <a:t>Net gain from casualty and theft loss</a:t>
            </a:r>
          </a:p>
          <a:p>
            <a:pPr>
              <a:spcBef>
                <a:spcPts val="1800"/>
              </a:spcBef>
            </a:pPr>
            <a:r>
              <a:rPr lang="en-US" dirty="0"/>
              <a:t>New York City flexible benefits program (IRC 125) </a:t>
            </a:r>
          </a:p>
          <a:p>
            <a:pPr>
              <a:spcBef>
                <a:spcPts val="1800"/>
              </a:spcBef>
            </a:pPr>
            <a:r>
              <a:rPr lang="en-US" dirty="0"/>
              <a:t>New York’s 529 college savings program distributions</a:t>
            </a:r>
          </a:p>
          <a:p>
            <a:pPr marL="397849" indent="-342900">
              <a:spcBef>
                <a:spcPts val="1800"/>
              </a:spcBef>
            </a:pPr>
            <a:endParaRPr lang="en-US" dirty="0"/>
          </a:p>
          <a:p>
            <a:pPr marL="54949" indent="0">
              <a:spcBef>
                <a:spcPts val="1800"/>
              </a:spcBef>
              <a:buNone/>
            </a:pPr>
            <a:endParaRPr lang="en-US" dirty="0"/>
          </a:p>
        </p:txBody>
      </p:sp>
      <p:sp>
        <p:nvSpPr>
          <p:cNvPr id="4" name="Slide Number Placeholder 3">
            <a:extLst>
              <a:ext uri="{FF2B5EF4-FFF2-40B4-BE49-F238E27FC236}">
                <a16:creationId xmlns:a16="http://schemas.microsoft.com/office/drawing/2014/main" id="{890AC1C0-D866-4F20-4B3C-C144B5339C95}"/>
              </a:ext>
            </a:extLst>
          </p:cNvPr>
          <p:cNvSpPr>
            <a:spLocks noGrp="1"/>
          </p:cNvSpPr>
          <p:nvPr>
            <p:ph type="sldNum" sz="quarter" idx="12"/>
          </p:nvPr>
        </p:nvSpPr>
        <p:spPr/>
        <p:txBody>
          <a:bodyPr/>
          <a:lstStyle/>
          <a:p>
            <a:fld id="{461C3A22-55EB-4C03-94E7-1B9314DBFF8B}" type="slidenum">
              <a:rPr lang="en-US" smtClean="0"/>
              <a:pPr/>
              <a:t>7</a:t>
            </a:fld>
            <a:endParaRPr lang="en-US" dirty="0"/>
          </a:p>
        </p:txBody>
      </p:sp>
    </p:spTree>
    <p:extLst>
      <p:ext uri="{BB962C8B-B14F-4D97-AF65-F5344CB8AC3E}">
        <p14:creationId xmlns:p14="http://schemas.microsoft.com/office/powerpoint/2010/main" val="4331924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414(h) Retirement Contributions  </a:t>
            </a:r>
          </a:p>
        </p:txBody>
      </p:sp>
      <p:sp>
        <p:nvSpPr>
          <p:cNvPr id="3" name="Content Placeholder 2"/>
          <p:cNvSpPr>
            <a:spLocks noGrp="1"/>
          </p:cNvSpPr>
          <p:nvPr>
            <p:ph idx="1"/>
          </p:nvPr>
        </p:nvSpPr>
        <p:spPr>
          <a:xfrm>
            <a:off x="304800" y="890318"/>
            <a:ext cx="8610600" cy="3967431"/>
          </a:xfrm>
        </p:spPr>
        <p:txBody>
          <a:bodyPr/>
          <a:lstStyle/>
          <a:p>
            <a:r>
              <a:rPr lang="en-US" dirty="0"/>
              <a:t>Taxpayers who are a member of a public employee retirement system must report 414(h) retirement contributions as an addition modification to their FAGI on the New York State return.</a:t>
            </a:r>
          </a:p>
          <a:p>
            <a:r>
              <a:rPr lang="en-US" dirty="0"/>
              <a:t>Public employee retirement systems include:</a:t>
            </a:r>
          </a:p>
          <a:p>
            <a:pPr lvl="1"/>
            <a:r>
              <a:rPr lang="en-US" dirty="0"/>
              <a:t>New York State and Local Retirement System</a:t>
            </a:r>
          </a:p>
          <a:p>
            <a:pPr lvl="1">
              <a:spcBef>
                <a:spcPts val="300"/>
              </a:spcBef>
            </a:pPr>
            <a:r>
              <a:rPr lang="en-US" dirty="0"/>
              <a:t>New York City Retirement System</a:t>
            </a:r>
          </a:p>
          <a:p>
            <a:pPr lvl="1">
              <a:spcBef>
                <a:spcPts val="300"/>
              </a:spcBef>
            </a:pPr>
            <a:r>
              <a:rPr lang="en-US" dirty="0"/>
              <a:t>New York City Police Pension Fund</a:t>
            </a:r>
          </a:p>
          <a:p>
            <a:pPr lvl="1">
              <a:spcBef>
                <a:spcPts val="300"/>
              </a:spcBef>
            </a:pPr>
            <a:r>
              <a:rPr lang="en-US" dirty="0"/>
              <a:t>New York City Teachers Retirement System</a:t>
            </a:r>
          </a:p>
        </p:txBody>
      </p:sp>
      <p:sp>
        <p:nvSpPr>
          <p:cNvPr id="4" name="Slide Number Placeholder 3">
            <a:extLst>
              <a:ext uri="{FF2B5EF4-FFF2-40B4-BE49-F238E27FC236}">
                <a16:creationId xmlns:a16="http://schemas.microsoft.com/office/drawing/2014/main" id="{F3901C1B-7C00-8C4D-6C87-80718C459FD2}"/>
              </a:ext>
            </a:extLst>
          </p:cNvPr>
          <p:cNvSpPr>
            <a:spLocks noGrp="1"/>
          </p:cNvSpPr>
          <p:nvPr>
            <p:ph type="sldNum" sz="quarter" idx="12"/>
          </p:nvPr>
        </p:nvSpPr>
        <p:spPr/>
        <p:txBody>
          <a:bodyPr/>
          <a:lstStyle/>
          <a:p>
            <a:fld id="{461C3A22-55EB-4C03-94E7-1B9314DBFF8B}" type="slidenum">
              <a:rPr lang="en-US" smtClean="0"/>
              <a:pPr/>
              <a:t>8</a:t>
            </a:fld>
            <a:endParaRPr lang="en-US" dirty="0"/>
          </a:p>
        </p:txBody>
      </p:sp>
    </p:spTree>
    <p:extLst>
      <p:ext uri="{BB962C8B-B14F-4D97-AF65-F5344CB8AC3E}">
        <p14:creationId xmlns:p14="http://schemas.microsoft.com/office/powerpoint/2010/main" val="36912213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414(h) Retirement Contributions </a:t>
            </a:r>
          </a:p>
        </p:txBody>
      </p:sp>
      <p:sp>
        <p:nvSpPr>
          <p:cNvPr id="3" name="Content Placeholder 2"/>
          <p:cNvSpPr>
            <a:spLocks noGrp="1"/>
          </p:cNvSpPr>
          <p:nvPr>
            <p:ph idx="1"/>
          </p:nvPr>
        </p:nvSpPr>
        <p:spPr>
          <a:xfrm>
            <a:off x="152400" y="1276350"/>
            <a:ext cx="8839200" cy="2590800"/>
          </a:xfrm>
        </p:spPr>
        <p:txBody>
          <a:bodyPr/>
          <a:lstStyle/>
          <a:p>
            <a:r>
              <a:rPr lang="en-US" dirty="0"/>
              <a:t>414(h) retirement contributions are reported to the employee in box 14 on Form W-2.  </a:t>
            </a:r>
          </a:p>
          <a:p>
            <a:pPr>
              <a:spcBef>
                <a:spcPts val="1000"/>
              </a:spcBef>
            </a:pPr>
            <a:r>
              <a:rPr lang="en-US" dirty="0"/>
              <a:t>This addition modification is reported on:</a:t>
            </a:r>
          </a:p>
          <a:p>
            <a:pPr lvl="1">
              <a:spcBef>
                <a:spcPts val="1000"/>
              </a:spcBef>
            </a:pPr>
            <a:r>
              <a:rPr lang="en-US" dirty="0"/>
              <a:t>Line 21 of Form IT-201 (</a:t>
            </a:r>
            <a:r>
              <a:rPr lang="en-US" i="1" dirty="0"/>
              <a:t>Residents), </a:t>
            </a:r>
            <a:r>
              <a:rPr lang="en-US" dirty="0"/>
              <a:t>and </a:t>
            </a:r>
          </a:p>
          <a:p>
            <a:pPr lvl="1">
              <a:spcBef>
                <a:spcPts val="1000"/>
              </a:spcBef>
            </a:pPr>
            <a:r>
              <a:rPr lang="en-US" dirty="0"/>
              <a:t>Line 21 of Form IT-203 (</a:t>
            </a:r>
            <a:r>
              <a:rPr lang="en-US" i="1" dirty="0"/>
              <a:t>Nonresidents and Part-year Residents)  </a:t>
            </a:r>
          </a:p>
        </p:txBody>
      </p:sp>
      <p:sp>
        <p:nvSpPr>
          <p:cNvPr id="4" name="Slide Number Placeholder 3">
            <a:extLst>
              <a:ext uri="{FF2B5EF4-FFF2-40B4-BE49-F238E27FC236}">
                <a16:creationId xmlns:a16="http://schemas.microsoft.com/office/drawing/2014/main" id="{144819BF-B633-162A-EFAE-830D0864B8D1}"/>
              </a:ext>
            </a:extLst>
          </p:cNvPr>
          <p:cNvSpPr>
            <a:spLocks noGrp="1"/>
          </p:cNvSpPr>
          <p:nvPr>
            <p:ph type="sldNum" sz="quarter" idx="12"/>
          </p:nvPr>
        </p:nvSpPr>
        <p:spPr/>
        <p:txBody>
          <a:bodyPr/>
          <a:lstStyle/>
          <a:p>
            <a:fld id="{461C3A22-55EB-4C03-94E7-1B9314DBFF8B}" type="slidenum">
              <a:rPr lang="en-US" smtClean="0"/>
              <a:pPr/>
              <a:t>9</a:t>
            </a:fld>
            <a:endParaRPr lang="en-US" dirty="0"/>
          </a:p>
        </p:txBody>
      </p:sp>
    </p:spTree>
    <p:extLst>
      <p:ext uri="{BB962C8B-B14F-4D97-AF65-F5344CB8AC3E}">
        <p14:creationId xmlns:p14="http://schemas.microsoft.com/office/powerpoint/2010/main" val="5869588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Generic DTF Template (2-16) 04">
  <a:themeElements>
    <a:clrScheme name="DTF Palette">
      <a:dk1>
        <a:sysClr val="windowText" lastClr="000000"/>
      </a:dk1>
      <a:lt1>
        <a:sysClr val="window" lastClr="FFFFFF"/>
      </a:lt1>
      <a:dk2>
        <a:srgbClr val="007681"/>
      </a:dk2>
      <a:lt2>
        <a:srgbClr val="FFD100"/>
      </a:lt2>
      <a:accent1>
        <a:srgbClr val="007681"/>
      </a:accent1>
      <a:accent2>
        <a:srgbClr val="FFD100"/>
      </a:accent2>
      <a:accent3>
        <a:srgbClr val="939598"/>
      </a:accent3>
      <a:accent4>
        <a:srgbClr val="696A6C"/>
      </a:accent4>
      <a:accent5>
        <a:srgbClr val="B7CECF"/>
      </a:accent5>
      <a:accent6>
        <a:srgbClr val="7FA9AE"/>
      </a:accent6>
      <a:hlink>
        <a:srgbClr val="26509F"/>
      </a:hlink>
      <a:folHlink>
        <a:srgbClr val="F7A80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62F0BD36D91A574683A3511C0EA5A1D1" ma:contentTypeVersion="1" ma:contentTypeDescription="Create a new document." ma:contentTypeScope="" ma:versionID="416bdac8c067208875ddca87f479a7cd">
  <xsd:schema xmlns:xsd="http://www.w3.org/2001/XMLSchema" xmlns:xs="http://www.w3.org/2001/XMLSchema" xmlns:p="http://schemas.microsoft.com/office/2006/metadata/properties" xmlns:ns1="http://schemas.microsoft.com/sharepoint/v3" targetNamespace="http://schemas.microsoft.com/office/2006/metadata/properties" ma:root="true" ma:fieldsID="a447206dab0015f8b9f8924535193e8c" ns1:_="">
    <xsd:import namespace="http://schemas.microsoft.com/sharepoint/v3"/>
    <xsd:element name="properties">
      <xsd:complexType>
        <xsd:sequence>
          <xsd:element name="documentManagement">
            <xsd:complexType>
              <xsd:all>
                <xsd:element ref="ns1:PublishingStartDate" minOccurs="0"/>
                <xsd:element ref="ns1:PublishingExpiration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Scheduling Start Date" ma:description="" ma:hidden="true" ma:internalName="PublishingStartDate">
      <xsd:simpleType>
        <xsd:restriction base="dms:Unknown"/>
      </xsd:simpleType>
    </xsd:element>
    <xsd:element name="PublishingExpirationDate" ma:index="9" nillable="true" ma:displayName="Scheduling End Date" ma:description="" ma:hidden="true" ma:internalName="PublishingExpirationDat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documentManagement>
</p:properties>
</file>

<file path=customXml/itemProps1.xml><?xml version="1.0" encoding="utf-8"?>
<ds:datastoreItem xmlns:ds="http://schemas.openxmlformats.org/officeDocument/2006/customXml" ds:itemID="{BE0621AE-7FA6-45B8-AD43-516CBB09B39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391D28C7-CCC9-4E40-B94D-A71E4749D236}">
  <ds:schemaRefs>
    <ds:schemaRef ds:uri="http://schemas.microsoft.com/sharepoint/v3/contenttype/forms"/>
  </ds:schemaRefs>
</ds:datastoreItem>
</file>

<file path=customXml/itemProps3.xml><?xml version="1.0" encoding="utf-8"?>
<ds:datastoreItem xmlns:ds="http://schemas.openxmlformats.org/officeDocument/2006/customXml" ds:itemID="{D99C3669-E222-46E5-B0BF-C878F3A319DA}">
  <ds:schemaRefs>
    <ds:schemaRef ds:uri="http://purl.org/dc/elements/1.1/"/>
    <ds:schemaRef ds:uri="http://schemas.microsoft.com/office/2006/metadata/properties"/>
    <ds:schemaRef ds:uri="http://schemas.microsoft.com/sharepoint/v3"/>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
  <TotalTime>52120</TotalTime>
  <Words>3072</Words>
  <Application>Microsoft Office PowerPoint</Application>
  <PresentationFormat>On-screen Show (16:9)</PresentationFormat>
  <Paragraphs>275</Paragraphs>
  <Slides>39</Slides>
  <Notes>39</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39</vt:i4>
      </vt:variant>
    </vt:vector>
  </HeadingPairs>
  <TitlesOfParts>
    <vt:vector size="45" baseType="lpstr">
      <vt:lpstr>Arial</vt:lpstr>
      <vt:lpstr>Calibri</vt:lpstr>
      <vt:lpstr>Proxima Nova</vt:lpstr>
      <vt:lpstr>Roboto</vt:lpstr>
      <vt:lpstr>Wingdings</vt:lpstr>
      <vt:lpstr>Generic DTF Template (2-16) 04</vt:lpstr>
      <vt:lpstr>Volunteer Pensions and Annuities Training</vt:lpstr>
      <vt:lpstr>Federal Income  and Adjustments</vt:lpstr>
      <vt:lpstr>Federal Income and Adjustments </vt:lpstr>
      <vt:lpstr>Addition and Subtraction Modifications</vt:lpstr>
      <vt:lpstr>New York State Modifications</vt:lpstr>
      <vt:lpstr>Form IT-225 </vt:lpstr>
      <vt:lpstr>Common New York State Additions</vt:lpstr>
      <vt:lpstr>414(h) Retirement Contributions  </vt:lpstr>
      <vt:lpstr>414(h) Retirement Contributions </vt:lpstr>
      <vt:lpstr>Pensions and Annuities Examples</vt:lpstr>
      <vt:lpstr>Pensions and Annuities</vt:lpstr>
      <vt:lpstr>Pensions and Annuities</vt:lpstr>
      <vt:lpstr>Pension Example 1</vt:lpstr>
      <vt:lpstr>Enter Basic Retirement Income</vt:lpstr>
      <vt:lpstr>Enter Payer Information</vt:lpstr>
      <vt:lpstr>Enter 1099-R Information</vt:lpstr>
      <vt:lpstr>Enter State/Local Information   </vt:lpstr>
      <vt:lpstr>Enter Spouse Retirement Income</vt:lpstr>
      <vt:lpstr>PowerPoint Presentation</vt:lpstr>
      <vt:lpstr>Enter Spouse Retirement Income </vt:lpstr>
      <vt:lpstr>Enter Pension Income Exclusion</vt:lpstr>
      <vt:lpstr>Enter Pension Income Exclusion</vt:lpstr>
      <vt:lpstr>Enter Pension Income Exclusion</vt:lpstr>
      <vt:lpstr>Enter Spouse’s Pension Income Exclusion</vt:lpstr>
      <vt:lpstr>Subtraction On New York Return</vt:lpstr>
      <vt:lpstr>Pension Example 2</vt:lpstr>
      <vt:lpstr>Entering Pension Exclusion Income</vt:lpstr>
      <vt:lpstr>Enter Pension Income Exclusion</vt:lpstr>
      <vt:lpstr>Subtraction On New York Return </vt:lpstr>
      <vt:lpstr>Pension Example 3</vt:lpstr>
      <vt:lpstr>Return Summary Before Exclusion </vt:lpstr>
      <vt:lpstr>Enter Pension Income Exclusion</vt:lpstr>
      <vt:lpstr>Subtraction On New York Return </vt:lpstr>
      <vt:lpstr>Pension Example 4</vt:lpstr>
      <vt:lpstr>Return Summary Before Exclusion</vt:lpstr>
      <vt:lpstr>Enter Pension Income Exclusion</vt:lpstr>
      <vt:lpstr>Subtraction On New York Return</vt:lpstr>
      <vt:lpstr>Pension and Annuity Income Resources </vt:lpstr>
      <vt:lpstr>PowerPoint Presentation</vt:lpstr>
    </vt:vector>
  </TitlesOfParts>
  <Company>NYSDTF</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 Presenter Presenter Title</dc:title>
  <dc:creator>t55945</dc:creator>
  <cp:lastModifiedBy>Carlson, Sara B (TAX)</cp:lastModifiedBy>
  <cp:revision>824</cp:revision>
  <cp:lastPrinted>2024-11-26T21:23:05Z</cp:lastPrinted>
  <dcterms:created xsi:type="dcterms:W3CDTF">2016-05-25T15:56:43Z</dcterms:created>
  <dcterms:modified xsi:type="dcterms:W3CDTF">2025-01-21T15:34:53Z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0x01010062F0BD36D91A574683A3511C0EA5A1D1</vt:lpwstr>
  </property>
</Properties>
</file>