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4"/>
  </p:notesMasterIdLst>
  <p:handoutMasterIdLst>
    <p:handoutMasterId r:id="rId115"/>
  </p:handoutMasterIdLst>
  <p:sldIdLst>
    <p:sldId id="529" r:id="rId5"/>
    <p:sldId id="261" r:id="rId6"/>
    <p:sldId id="817" r:id="rId7"/>
    <p:sldId id="423" r:id="rId8"/>
    <p:sldId id="730" r:id="rId9"/>
    <p:sldId id="482" r:id="rId10"/>
    <p:sldId id="580" r:id="rId11"/>
    <p:sldId id="481" r:id="rId12"/>
    <p:sldId id="472" r:id="rId13"/>
    <p:sldId id="522" r:id="rId14"/>
    <p:sldId id="523" r:id="rId15"/>
    <p:sldId id="524" r:id="rId16"/>
    <p:sldId id="473" r:id="rId17"/>
    <p:sldId id="732" r:id="rId18"/>
    <p:sldId id="525" r:id="rId19"/>
    <p:sldId id="484" r:id="rId20"/>
    <p:sldId id="543" r:id="rId21"/>
    <p:sldId id="735" r:id="rId22"/>
    <p:sldId id="323" r:id="rId23"/>
    <p:sldId id="584" r:id="rId24"/>
    <p:sldId id="586" r:id="rId25"/>
    <p:sldId id="866" r:id="rId26"/>
    <p:sldId id="587" r:id="rId27"/>
    <p:sldId id="590" r:id="rId28"/>
    <p:sldId id="867" r:id="rId29"/>
    <p:sldId id="721" r:id="rId30"/>
    <p:sldId id="731" r:id="rId31"/>
    <p:sldId id="837" r:id="rId32"/>
    <p:sldId id="849" r:id="rId33"/>
    <p:sldId id="734" r:id="rId34"/>
    <p:sldId id="736" r:id="rId35"/>
    <p:sldId id="531" r:id="rId36"/>
    <p:sldId id="567" r:id="rId37"/>
    <p:sldId id="565" r:id="rId38"/>
    <p:sldId id="758" r:id="rId39"/>
    <p:sldId id="552" r:id="rId40"/>
    <p:sldId id="553" r:id="rId41"/>
    <p:sldId id="759" r:id="rId42"/>
    <p:sldId id="778" r:id="rId43"/>
    <p:sldId id="490" r:id="rId44"/>
    <p:sldId id="568" r:id="rId45"/>
    <p:sldId id="554" r:id="rId46"/>
    <p:sldId id="560" r:id="rId47"/>
    <p:sldId id="558" r:id="rId48"/>
    <p:sldId id="569" r:id="rId49"/>
    <p:sldId id="737" r:id="rId50"/>
    <p:sldId id="748" r:id="rId51"/>
    <p:sldId id="768" r:id="rId52"/>
    <p:sldId id="802" r:id="rId53"/>
    <p:sldId id="570" r:id="rId54"/>
    <p:sldId id="594" r:id="rId55"/>
    <p:sldId id="487" r:id="rId56"/>
    <p:sldId id="488" r:id="rId57"/>
    <p:sldId id="545" r:id="rId58"/>
    <p:sldId id="546" r:id="rId59"/>
    <p:sldId id="489" r:id="rId60"/>
    <p:sldId id="593" r:id="rId61"/>
    <p:sldId id="269" r:id="rId62"/>
    <p:sldId id="846" r:id="rId63"/>
    <p:sldId id="859" r:id="rId64"/>
    <p:sldId id="754" r:id="rId65"/>
    <p:sldId id="738" r:id="rId66"/>
    <p:sldId id="860" r:id="rId67"/>
    <p:sldId id="861" r:id="rId68"/>
    <p:sldId id="862" r:id="rId69"/>
    <p:sldId id="599" r:id="rId70"/>
    <p:sldId id="600" r:id="rId71"/>
    <p:sldId id="601" r:id="rId72"/>
    <p:sldId id="602" r:id="rId73"/>
    <p:sldId id="603" r:id="rId74"/>
    <p:sldId id="556" r:id="rId75"/>
    <p:sldId id="557" r:id="rId76"/>
    <p:sldId id="604" r:id="rId77"/>
    <p:sldId id="605" r:id="rId78"/>
    <p:sldId id="634" r:id="rId79"/>
    <p:sldId id="863" r:id="rId80"/>
    <p:sldId id="864" r:id="rId81"/>
    <p:sldId id="865" r:id="rId82"/>
    <p:sldId id="783" r:id="rId83"/>
    <p:sldId id="791" r:id="rId84"/>
    <p:sldId id="592" r:id="rId85"/>
    <p:sldId id="607" r:id="rId86"/>
    <p:sldId id="850" r:id="rId87"/>
    <p:sldId id="550" r:id="rId88"/>
    <p:sldId id="502" r:id="rId89"/>
    <p:sldId id="439" r:id="rId90"/>
    <p:sldId id="549" r:id="rId91"/>
    <p:sldId id="468" r:id="rId92"/>
    <p:sldId id="441" r:id="rId93"/>
    <p:sldId id="608" r:id="rId94"/>
    <p:sldId id="547" r:id="rId95"/>
    <p:sldId id="559" r:id="rId96"/>
    <p:sldId id="611" r:id="rId97"/>
    <p:sldId id="851" r:id="rId98"/>
    <p:sldId id="825" r:id="rId99"/>
    <p:sldId id="265" r:id="rId100"/>
    <p:sldId id="852" r:id="rId101"/>
    <p:sldId id="612" r:id="rId102"/>
    <p:sldId id="613" r:id="rId103"/>
    <p:sldId id="853" r:id="rId104"/>
    <p:sldId id="854" r:id="rId105"/>
    <p:sldId id="855" r:id="rId106"/>
    <p:sldId id="430" r:id="rId107"/>
    <p:sldId id="856" r:id="rId108"/>
    <p:sldId id="858" r:id="rId109"/>
    <p:sldId id="761" r:id="rId110"/>
    <p:sldId id="335" r:id="rId111"/>
    <p:sldId id="729" r:id="rId112"/>
    <p:sldId id="561" r:id="rId113"/>
  </p:sldIdLst>
  <p:sldSz cx="9144000" cy="5143500" type="screen16x9"/>
  <p:notesSz cx="7010400" cy="9296400"/>
  <p:defaultTextStyle>
    <a:defPPr>
      <a:defRPr lang="en-US"/>
    </a:defPPr>
    <a:lvl1pPr marL="0" algn="l" defTabSz="879176" rtl="0" eaLnBrk="1" latinLnBrk="0" hangingPunct="1">
      <a:defRPr sz="1700" kern="1200">
        <a:solidFill>
          <a:schemeClr val="tx1"/>
        </a:solidFill>
        <a:latin typeface="+mn-lt"/>
        <a:ea typeface="+mn-ea"/>
        <a:cs typeface="+mn-cs"/>
      </a:defRPr>
    </a:lvl1pPr>
    <a:lvl2pPr marL="439588" algn="l" defTabSz="879176" rtl="0" eaLnBrk="1" latinLnBrk="0" hangingPunct="1">
      <a:defRPr sz="1700" kern="1200">
        <a:solidFill>
          <a:schemeClr val="tx1"/>
        </a:solidFill>
        <a:latin typeface="+mn-lt"/>
        <a:ea typeface="+mn-ea"/>
        <a:cs typeface="+mn-cs"/>
      </a:defRPr>
    </a:lvl2pPr>
    <a:lvl3pPr marL="879176" algn="l" defTabSz="879176" rtl="0" eaLnBrk="1" latinLnBrk="0" hangingPunct="1">
      <a:defRPr sz="1700" kern="1200">
        <a:solidFill>
          <a:schemeClr val="tx1"/>
        </a:solidFill>
        <a:latin typeface="+mn-lt"/>
        <a:ea typeface="+mn-ea"/>
        <a:cs typeface="+mn-cs"/>
      </a:defRPr>
    </a:lvl3pPr>
    <a:lvl4pPr marL="1318764" algn="l" defTabSz="879176" rtl="0" eaLnBrk="1" latinLnBrk="0" hangingPunct="1">
      <a:defRPr sz="1700" kern="1200">
        <a:solidFill>
          <a:schemeClr val="tx1"/>
        </a:solidFill>
        <a:latin typeface="+mn-lt"/>
        <a:ea typeface="+mn-ea"/>
        <a:cs typeface="+mn-cs"/>
      </a:defRPr>
    </a:lvl4pPr>
    <a:lvl5pPr marL="1758351" algn="l" defTabSz="879176" rtl="0" eaLnBrk="1" latinLnBrk="0" hangingPunct="1">
      <a:defRPr sz="1700" kern="1200">
        <a:solidFill>
          <a:schemeClr val="tx1"/>
        </a:solidFill>
        <a:latin typeface="+mn-lt"/>
        <a:ea typeface="+mn-ea"/>
        <a:cs typeface="+mn-cs"/>
      </a:defRPr>
    </a:lvl5pPr>
    <a:lvl6pPr marL="2197939" algn="l" defTabSz="879176" rtl="0" eaLnBrk="1" latinLnBrk="0" hangingPunct="1">
      <a:defRPr sz="1700" kern="1200">
        <a:solidFill>
          <a:schemeClr val="tx1"/>
        </a:solidFill>
        <a:latin typeface="+mn-lt"/>
        <a:ea typeface="+mn-ea"/>
        <a:cs typeface="+mn-cs"/>
      </a:defRPr>
    </a:lvl6pPr>
    <a:lvl7pPr marL="2637527" algn="l" defTabSz="879176" rtl="0" eaLnBrk="1" latinLnBrk="0" hangingPunct="1">
      <a:defRPr sz="1700" kern="1200">
        <a:solidFill>
          <a:schemeClr val="tx1"/>
        </a:solidFill>
        <a:latin typeface="+mn-lt"/>
        <a:ea typeface="+mn-ea"/>
        <a:cs typeface="+mn-cs"/>
      </a:defRPr>
    </a:lvl7pPr>
    <a:lvl8pPr marL="3077115" algn="l" defTabSz="879176" rtl="0" eaLnBrk="1" latinLnBrk="0" hangingPunct="1">
      <a:defRPr sz="1700" kern="1200">
        <a:solidFill>
          <a:schemeClr val="tx1"/>
        </a:solidFill>
        <a:latin typeface="+mn-lt"/>
        <a:ea typeface="+mn-ea"/>
        <a:cs typeface="+mn-cs"/>
      </a:defRPr>
    </a:lvl8pPr>
    <a:lvl9pPr marL="3516703" algn="l" defTabSz="87917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BE5213-E9FC-78B7-E453-02090680617A}" name="Decesare, Anne (TAX)" initials="DA(" userId="S::Anne.DeCesare@tax.ny.gov::aa646f00-5950-48a6-99ec-3f380963309f" providerId="AD"/>
  <p188:author id="{889B9CA7-8188-4DFD-57EE-66FD4A175E31}" name="Smith, Robert W (TAX)" initials="SRW(" userId="S::Robert.Smith@tax.ny.gov::b5fb407f-ee73-41ff-bc76-9abbfe08d36e" providerId="AD"/>
  <p188:author id="{59328AAF-CE53-1B05-8DAC-6D2E7347E0BE}" name="Carlson, Sara B (TAX)" initials="CSB(" userId="S::Sara.Carlson@tax.ny.gov::ecc76fbd-2567-4a4f-a59c-9292e14ca529" providerId="AD"/>
  <p188:author id="{30CA85C4-5201-1133-0758-194231BF2C7D}" name="Conn, Gary D (TAX)" initials="CGD(" userId="S::Gary.Conn@tax.ny.gov::aa295bca-edf9-46c1-91c9-3fb26d64b0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81"/>
    <a:srgbClr val="FFD100"/>
    <a:srgbClr val="003B40"/>
    <a:srgbClr val="CCFFFF"/>
    <a:srgbClr val="99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3483" autoAdjust="0"/>
  </p:normalViewPr>
  <p:slideViewPr>
    <p:cSldViewPr>
      <p:cViewPr varScale="1">
        <p:scale>
          <a:sx n="142" d="100"/>
          <a:sy n="142" d="100"/>
        </p:scale>
        <p:origin x="552" y="138"/>
      </p:cViewPr>
      <p:guideLst>
        <p:guide orient="horz" pos="1620"/>
        <p:guide pos="2880"/>
      </p:guideLst>
    </p:cSldViewPr>
  </p:slideViewPr>
  <p:notesTextViewPr>
    <p:cViewPr>
      <p:scale>
        <a:sx n="125" d="100"/>
        <a:sy n="125" d="100"/>
      </p:scale>
      <p:origin x="0" y="0"/>
    </p:cViewPr>
  </p:notesTextViewPr>
  <p:sorterViewPr>
    <p:cViewPr>
      <p:scale>
        <a:sx n="100" d="100"/>
        <a:sy n="100" d="100"/>
      </p:scale>
      <p:origin x="0" y="-13446"/>
    </p:cViewPr>
  </p:sorterViewPr>
  <p:notesViewPr>
    <p:cSldViewPr>
      <p:cViewPr varScale="1">
        <p:scale>
          <a:sx n="55" d="100"/>
          <a:sy n="55" d="100"/>
        </p:scale>
        <p:origin x="-2856" y="-90"/>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5C14AC-A541-4BF4-871E-3E5A11EDDC5B}"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F5F0BA3E-3A4B-4C67-8E53-2E7290C0768D}">
      <dgm:prSet phldrT="[Text]"/>
      <dgm:spPr/>
      <dgm:t>
        <a:bodyPr/>
        <a:lstStyle/>
        <a:p>
          <a:r>
            <a:rPr lang="en-US" dirty="0"/>
            <a:t>Federal Adjusted Gross Income</a:t>
          </a:r>
        </a:p>
        <a:p>
          <a:r>
            <a:rPr lang="en-US" dirty="0"/>
            <a:t>(FAGI)</a:t>
          </a:r>
        </a:p>
      </dgm:t>
    </dgm:pt>
    <dgm:pt modelId="{8FEDFB78-6551-4593-AEB9-E319BBB554FA}" type="parTrans" cxnId="{64201037-E2FA-45A7-BCAB-2CA85E082373}">
      <dgm:prSet/>
      <dgm:spPr/>
      <dgm:t>
        <a:bodyPr/>
        <a:lstStyle/>
        <a:p>
          <a:endParaRPr lang="en-US"/>
        </a:p>
      </dgm:t>
    </dgm:pt>
    <dgm:pt modelId="{24DB385B-5B9C-4685-9B33-2EB22498947A}" type="sibTrans" cxnId="{64201037-E2FA-45A7-BCAB-2CA85E082373}">
      <dgm:prSet/>
      <dgm:spPr/>
      <dgm:t>
        <a:bodyPr/>
        <a:lstStyle/>
        <a:p>
          <a:endParaRPr lang="en-US" dirty="0"/>
        </a:p>
      </dgm:t>
    </dgm:pt>
    <dgm:pt modelId="{055D963A-0D29-4710-895D-F53A18333C25}">
      <dgm:prSet phldrT="[Text]"/>
      <dgm:spPr/>
      <dgm:t>
        <a:bodyPr/>
        <a:lstStyle/>
        <a:p>
          <a:r>
            <a:rPr lang="en-US" dirty="0"/>
            <a:t>Adjustments to income</a:t>
          </a:r>
        </a:p>
      </dgm:t>
    </dgm:pt>
    <dgm:pt modelId="{64CE8054-07A0-4C50-97B8-5829E38B2B51}" type="parTrans" cxnId="{2586C6D7-3BAE-49BF-8CE3-84F6D38292AB}">
      <dgm:prSet/>
      <dgm:spPr/>
      <dgm:t>
        <a:bodyPr/>
        <a:lstStyle/>
        <a:p>
          <a:endParaRPr lang="en-US"/>
        </a:p>
      </dgm:t>
    </dgm:pt>
    <dgm:pt modelId="{DAECA2D0-CCAA-4108-A751-0AEA9C21550E}" type="sibTrans" cxnId="{2586C6D7-3BAE-49BF-8CE3-84F6D38292AB}">
      <dgm:prSet/>
      <dgm:spPr/>
      <dgm:t>
        <a:bodyPr/>
        <a:lstStyle/>
        <a:p>
          <a:endParaRPr lang="en-US" dirty="0"/>
        </a:p>
      </dgm:t>
    </dgm:pt>
    <dgm:pt modelId="{CE0AD493-2E70-4886-853F-352899717B9D}">
      <dgm:prSet phldrT="[Text]"/>
      <dgm:spPr/>
      <dgm:t>
        <a:bodyPr/>
        <a:lstStyle/>
        <a:p>
          <a:r>
            <a:rPr lang="en-US" dirty="0"/>
            <a:t>Federal Adjusted Gross Income</a:t>
          </a:r>
        </a:p>
      </dgm:t>
    </dgm:pt>
    <dgm:pt modelId="{C972DEB1-369F-4B61-9D54-3EEAF1F9D4CA}" type="parTrans" cxnId="{F311590A-48AD-4973-AB8E-7FF6B5947E49}">
      <dgm:prSet/>
      <dgm:spPr/>
      <dgm:t>
        <a:bodyPr/>
        <a:lstStyle/>
        <a:p>
          <a:endParaRPr lang="en-US"/>
        </a:p>
      </dgm:t>
    </dgm:pt>
    <dgm:pt modelId="{EC8BA8BA-1D51-4854-9B7A-61786346A645}" type="sibTrans" cxnId="{F311590A-48AD-4973-AB8E-7FF6B5947E49}">
      <dgm:prSet/>
      <dgm:spPr/>
      <dgm:t>
        <a:bodyPr/>
        <a:lstStyle/>
        <a:p>
          <a:endParaRPr lang="en-US" dirty="0"/>
        </a:p>
      </dgm:t>
    </dgm:pt>
    <dgm:pt modelId="{EF802893-0E97-4460-B161-A6124CE16CB4}">
      <dgm:prSet phldrT="[Text]"/>
      <dgm:spPr/>
      <dgm:t>
        <a:bodyPr/>
        <a:lstStyle/>
        <a:p>
          <a:r>
            <a:rPr lang="en-US" dirty="0"/>
            <a:t>New York additions and subtractions</a:t>
          </a:r>
        </a:p>
      </dgm:t>
    </dgm:pt>
    <dgm:pt modelId="{6D5DD5C3-EFC5-487E-A501-E5DF1CDA51BA}" type="parTrans" cxnId="{E5C1672D-6AE6-4A9A-8C8E-5B5C9D500C1E}">
      <dgm:prSet/>
      <dgm:spPr/>
      <dgm:t>
        <a:bodyPr/>
        <a:lstStyle/>
        <a:p>
          <a:endParaRPr lang="en-US"/>
        </a:p>
      </dgm:t>
    </dgm:pt>
    <dgm:pt modelId="{F1C6024C-EDD0-4BDC-93B0-7D9514E4A4A1}" type="sibTrans" cxnId="{E5C1672D-6AE6-4A9A-8C8E-5B5C9D500C1E}">
      <dgm:prSet/>
      <dgm:spPr/>
      <dgm:t>
        <a:bodyPr/>
        <a:lstStyle/>
        <a:p>
          <a:endParaRPr lang="en-US" dirty="0"/>
        </a:p>
      </dgm:t>
    </dgm:pt>
    <dgm:pt modelId="{89FBACA8-5875-48BF-9F00-76D72E69D376}">
      <dgm:prSet phldrT="[Text]"/>
      <dgm:spPr/>
      <dgm:t>
        <a:bodyPr/>
        <a:lstStyle/>
        <a:p>
          <a:r>
            <a:rPr lang="en-US" dirty="0"/>
            <a:t>New York Adjusted Gross Income (NYAGI)</a:t>
          </a:r>
        </a:p>
      </dgm:t>
    </dgm:pt>
    <dgm:pt modelId="{64DD3548-717A-442D-9CDA-75B520570A03}" type="parTrans" cxnId="{30DF790C-40BD-4EDB-9A33-1D2AFD29CDD1}">
      <dgm:prSet/>
      <dgm:spPr/>
      <dgm:t>
        <a:bodyPr/>
        <a:lstStyle/>
        <a:p>
          <a:endParaRPr lang="en-US"/>
        </a:p>
      </dgm:t>
    </dgm:pt>
    <dgm:pt modelId="{8386BE23-46CB-43A3-9122-574D3478F6F3}" type="sibTrans" cxnId="{30DF790C-40BD-4EDB-9A33-1D2AFD29CDD1}">
      <dgm:prSet/>
      <dgm:spPr/>
      <dgm:t>
        <a:bodyPr/>
        <a:lstStyle/>
        <a:p>
          <a:endParaRPr lang="en-US" dirty="0"/>
        </a:p>
      </dgm:t>
    </dgm:pt>
    <dgm:pt modelId="{D298D2B8-B994-46E5-80EF-E5270B78F2C7}">
      <dgm:prSet/>
      <dgm:spPr/>
      <dgm:t>
        <a:bodyPr/>
        <a:lstStyle/>
        <a:p>
          <a:r>
            <a:rPr lang="en-US" dirty="0"/>
            <a:t>Standard or New York Itemized Deductions</a:t>
          </a:r>
        </a:p>
      </dgm:t>
    </dgm:pt>
    <dgm:pt modelId="{2AF84892-9B71-4564-9B4E-BC8610686AD8}" type="parTrans" cxnId="{515D47AC-64C9-48A3-8273-4A03DE978F65}">
      <dgm:prSet/>
      <dgm:spPr/>
      <dgm:t>
        <a:bodyPr/>
        <a:lstStyle/>
        <a:p>
          <a:endParaRPr lang="en-US"/>
        </a:p>
      </dgm:t>
    </dgm:pt>
    <dgm:pt modelId="{F9518B5F-341F-4D2B-82D9-DC9965ED1069}" type="sibTrans" cxnId="{515D47AC-64C9-48A3-8273-4A03DE978F65}">
      <dgm:prSet/>
      <dgm:spPr/>
      <dgm:t>
        <a:bodyPr/>
        <a:lstStyle/>
        <a:p>
          <a:endParaRPr lang="en-US" dirty="0"/>
        </a:p>
      </dgm:t>
    </dgm:pt>
    <dgm:pt modelId="{C87E73F7-3D10-4DBE-B8E7-7F1F0CC22EE1}">
      <dgm:prSet/>
      <dgm:spPr/>
      <dgm:t>
        <a:bodyPr/>
        <a:lstStyle/>
        <a:p>
          <a:r>
            <a:rPr lang="en-US" dirty="0"/>
            <a:t>NY Taxable Income</a:t>
          </a:r>
        </a:p>
      </dgm:t>
    </dgm:pt>
    <dgm:pt modelId="{3F970122-4372-4621-85DC-9D15FC2EB2BE}" type="parTrans" cxnId="{97A78E53-1F5B-4BE6-B012-EE53342AD0DC}">
      <dgm:prSet/>
      <dgm:spPr/>
      <dgm:t>
        <a:bodyPr/>
        <a:lstStyle/>
        <a:p>
          <a:endParaRPr lang="en-US"/>
        </a:p>
      </dgm:t>
    </dgm:pt>
    <dgm:pt modelId="{B06909A3-0F88-4FEB-822F-D7ED94AFB71D}" type="sibTrans" cxnId="{97A78E53-1F5B-4BE6-B012-EE53342AD0DC}">
      <dgm:prSet/>
      <dgm:spPr/>
      <dgm:t>
        <a:bodyPr/>
        <a:lstStyle/>
        <a:p>
          <a:endParaRPr lang="en-US" dirty="0"/>
        </a:p>
      </dgm:t>
    </dgm:pt>
    <dgm:pt modelId="{7823F799-A8A7-432D-9645-C0DF64E8CABB}">
      <dgm:prSet/>
      <dgm:spPr/>
      <dgm:t>
        <a:bodyPr/>
        <a:lstStyle/>
        <a:p>
          <a:r>
            <a:rPr lang="en-US" dirty="0"/>
            <a:t>Credits</a:t>
          </a:r>
        </a:p>
      </dgm:t>
    </dgm:pt>
    <dgm:pt modelId="{B51FB21B-600E-4780-921E-AD6B2813EE9B}" type="parTrans" cxnId="{FAC9F829-9072-470B-AC0B-2A469EE917AE}">
      <dgm:prSet/>
      <dgm:spPr/>
      <dgm:t>
        <a:bodyPr/>
        <a:lstStyle/>
        <a:p>
          <a:endParaRPr lang="en-US"/>
        </a:p>
      </dgm:t>
    </dgm:pt>
    <dgm:pt modelId="{15161389-F6B6-4930-8946-8F48DD94C027}" type="sibTrans" cxnId="{FAC9F829-9072-470B-AC0B-2A469EE917AE}">
      <dgm:prSet/>
      <dgm:spPr/>
      <dgm:t>
        <a:bodyPr/>
        <a:lstStyle/>
        <a:p>
          <a:endParaRPr lang="en-US"/>
        </a:p>
      </dgm:t>
    </dgm:pt>
    <dgm:pt modelId="{B20A38A2-4FFD-4440-8126-9FDA63264356}" type="pres">
      <dgm:prSet presAssocID="{B35C14AC-A541-4BF4-871E-3E5A11EDDC5B}" presName="Name0" presStyleCnt="0">
        <dgm:presLayoutVars>
          <dgm:dir/>
          <dgm:resizeHandles val="exact"/>
        </dgm:presLayoutVars>
      </dgm:prSet>
      <dgm:spPr/>
    </dgm:pt>
    <dgm:pt modelId="{C763D367-3582-43DF-B26C-15772B2F837C}" type="pres">
      <dgm:prSet presAssocID="{F5F0BA3E-3A4B-4C67-8E53-2E7290C0768D}" presName="node" presStyleLbl="node1" presStyleIdx="0" presStyleCnt="8">
        <dgm:presLayoutVars>
          <dgm:bulletEnabled val="1"/>
        </dgm:presLayoutVars>
      </dgm:prSet>
      <dgm:spPr/>
    </dgm:pt>
    <dgm:pt modelId="{40858CD0-879D-47E8-842B-6B54F33B44DB}" type="pres">
      <dgm:prSet presAssocID="{24DB385B-5B9C-4685-9B33-2EB22498947A}" presName="sibTrans" presStyleLbl="sibTrans1D1" presStyleIdx="0" presStyleCnt="7"/>
      <dgm:spPr/>
    </dgm:pt>
    <dgm:pt modelId="{DA3FEABF-AA97-4973-B86B-2378E9877ECC}" type="pres">
      <dgm:prSet presAssocID="{24DB385B-5B9C-4685-9B33-2EB22498947A}" presName="connectorText" presStyleLbl="sibTrans1D1" presStyleIdx="0" presStyleCnt="7"/>
      <dgm:spPr/>
    </dgm:pt>
    <dgm:pt modelId="{2CBDDED9-FF5E-4BF0-B4DB-6418FBA77DCE}" type="pres">
      <dgm:prSet presAssocID="{055D963A-0D29-4710-895D-F53A18333C25}" presName="node" presStyleLbl="node1" presStyleIdx="1" presStyleCnt="8">
        <dgm:presLayoutVars>
          <dgm:bulletEnabled val="1"/>
        </dgm:presLayoutVars>
      </dgm:prSet>
      <dgm:spPr/>
    </dgm:pt>
    <dgm:pt modelId="{279B31E7-8F1F-493D-A441-03D24BC6F731}" type="pres">
      <dgm:prSet presAssocID="{DAECA2D0-CCAA-4108-A751-0AEA9C21550E}" presName="sibTrans" presStyleLbl="sibTrans1D1" presStyleIdx="1" presStyleCnt="7"/>
      <dgm:spPr/>
    </dgm:pt>
    <dgm:pt modelId="{ED82E267-6AD9-4705-883E-B04C5844F694}" type="pres">
      <dgm:prSet presAssocID="{DAECA2D0-CCAA-4108-A751-0AEA9C21550E}" presName="connectorText" presStyleLbl="sibTrans1D1" presStyleIdx="1" presStyleCnt="7"/>
      <dgm:spPr/>
    </dgm:pt>
    <dgm:pt modelId="{D7E522D6-DAEF-4D75-83E0-FFC09CF693A2}" type="pres">
      <dgm:prSet presAssocID="{CE0AD493-2E70-4886-853F-352899717B9D}" presName="node" presStyleLbl="node1" presStyleIdx="2" presStyleCnt="8">
        <dgm:presLayoutVars>
          <dgm:bulletEnabled val="1"/>
        </dgm:presLayoutVars>
      </dgm:prSet>
      <dgm:spPr/>
    </dgm:pt>
    <dgm:pt modelId="{E5EDD89C-1FC2-44B2-BBDF-35EE96487579}" type="pres">
      <dgm:prSet presAssocID="{EC8BA8BA-1D51-4854-9B7A-61786346A645}" presName="sibTrans" presStyleLbl="sibTrans1D1" presStyleIdx="2" presStyleCnt="7"/>
      <dgm:spPr/>
    </dgm:pt>
    <dgm:pt modelId="{0396789E-0B77-420C-A074-EAC8F6D21455}" type="pres">
      <dgm:prSet presAssocID="{EC8BA8BA-1D51-4854-9B7A-61786346A645}" presName="connectorText" presStyleLbl="sibTrans1D1" presStyleIdx="2" presStyleCnt="7"/>
      <dgm:spPr/>
    </dgm:pt>
    <dgm:pt modelId="{CA1189BB-7413-463C-B8E4-6A887181CC21}" type="pres">
      <dgm:prSet presAssocID="{EF802893-0E97-4460-B161-A6124CE16CB4}" presName="node" presStyleLbl="node1" presStyleIdx="3" presStyleCnt="8">
        <dgm:presLayoutVars>
          <dgm:bulletEnabled val="1"/>
        </dgm:presLayoutVars>
      </dgm:prSet>
      <dgm:spPr/>
    </dgm:pt>
    <dgm:pt modelId="{A26BDA32-3467-4579-9881-1C11A4EC2E63}" type="pres">
      <dgm:prSet presAssocID="{F1C6024C-EDD0-4BDC-93B0-7D9514E4A4A1}" presName="sibTrans" presStyleLbl="sibTrans1D1" presStyleIdx="3" presStyleCnt="7"/>
      <dgm:spPr/>
    </dgm:pt>
    <dgm:pt modelId="{E1F0096C-F6BA-4295-9451-5D78F7C3F901}" type="pres">
      <dgm:prSet presAssocID="{F1C6024C-EDD0-4BDC-93B0-7D9514E4A4A1}" presName="connectorText" presStyleLbl="sibTrans1D1" presStyleIdx="3" presStyleCnt="7"/>
      <dgm:spPr/>
    </dgm:pt>
    <dgm:pt modelId="{70CC250C-B0F1-4038-87E6-2460A977DCF4}" type="pres">
      <dgm:prSet presAssocID="{89FBACA8-5875-48BF-9F00-76D72E69D376}" presName="node" presStyleLbl="node1" presStyleIdx="4" presStyleCnt="8">
        <dgm:presLayoutVars>
          <dgm:bulletEnabled val="1"/>
        </dgm:presLayoutVars>
      </dgm:prSet>
      <dgm:spPr/>
    </dgm:pt>
    <dgm:pt modelId="{74AC9952-3255-4EAB-9BC0-4E7F536C3933}" type="pres">
      <dgm:prSet presAssocID="{8386BE23-46CB-43A3-9122-574D3478F6F3}" presName="sibTrans" presStyleLbl="sibTrans1D1" presStyleIdx="4" presStyleCnt="7"/>
      <dgm:spPr/>
    </dgm:pt>
    <dgm:pt modelId="{F7579B9E-B2FA-44ED-B252-C5B084401CC3}" type="pres">
      <dgm:prSet presAssocID="{8386BE23-46CB-43A3-9122-574D3478F6F3}" presName="connectorText" presStyleLbl="sibTrans1D1" presStyleIdx="4" presStyleCnt="7"/>
      <dgm:spPr/>
    </dgm:pt>
    <dgm:pt modelId="{6CFACA00-551E-4ED4-8138-FB1132211340}" type="pres">
      <dgm:prSet presAssocID="{D298D2B8-B994-46E5-80EF-E5270B78F2C7}" presName="node" presStyleLbl="node1" presStyleIdx="5" presStyleCnt="8">
        <dgm:presLayoutVars>
          <dgm:bulletEnabled val="1"/>
        </dgm:presLayoutVars>
      </dgm:prSet>
      <dgm:spPr/>
    </dgm:pt>
    <dgm:pt modelId="{7693EC2D-3223-4B59-B46C-49E475EDE43A}" type="pres">
      <dgm:prSet presAssocID="{F9518B5F-341F-4D2B-82D9-DC9965ED1069}" presName="sibTrans" presStyleLbl="sibTrans1D1" presStyleIdx="5" presStyleCnt="7"/>
      <dgm:spPr/>
    </dgm:pt>
    <dgm:pt modelId="{778C7DF6-4C88-4446-BA62-5F537964D33E}" type="pres">
      <dgm:prSet presAssocID="{F9518B5F-341F-4D2B-82D9-DC9965ED1069}" presName="connectorText" presStyleLbl="sibTrans1D1" presStyleIdx="5" presStyleCnt="7"/>
      <dgm:spPr/>
    </dgm:pt>
    <dgm:pt modelId="{44276BFB-EE01-4174-9274-69C242E101E3}" type="pres">
      <dgm:prSet presAssocID="{C87E73F7-3D10-4DBE-B8E7-7F1F0CC22EE1}" presName="node" presStyleLbl="node1" presStyleIdx="6" presStyleCnt="8">
        <dgm:presLayoutVars>
          <dgm:bulletEnabled val="1"/>
        </dgm:presLayoutVars>
      </dgm:prSet>
      <dgm:spPr/>
    </dgm:pt>
    <dgm:pt modelId="{6E1B277B-A9DA-417E-8EE8-5538E315E037}" type="pres">
      <dgm:prSet presAssocID="{B06909A3-0F88-4FEB-822F-D7ED94AFB71D}" presName="sibTrans" presStyleLbl="sibTrans1D1" presStyleIdx="6" presStyleCnt="7"/>
      <dgm:spPr/>
    </dgm:pt>
    <dgm:pt modelId="{710B0464-5CD8-4D3B-87B5-A6EED1D6865B}" type="pres">
      <dgm:prSet presAssocID="{B06909A3-0F88-4FEB-822F-D7ED94AFB71D}" presName="connectorText" presStyleLbl="sibTrans1D1" presStyleIdx="6" presStyleCnt="7"/>
      <dgm:spPr/>
    </dgm:pt>
    <dgm:pt modelId="{5109620E-3CC6-454F-BF7B-07D15020905D}" type="pres">
      <dgm:prSet presAssocID="{7823F799-A8A7-432D-9645-C0DF64E8CABB}" presName="node" presStyleLbl="node1" presStyleIdx="7" presStyleCnt="8">
        <dgm:presLayoutVars>
          <dgm:bulletEnabled val="1"/>
        </dgm:presLayoutVars>
      </dgm:prSet>
      <dgm:spPr/>
    </dgm:pt>
  </dgm:ptLst>
  <dgm:cxnLst>
    <dgm:cxn modelId="{F311590A-48AD-4973-AB8E-7FF6B5947E49}" srcId="{B35C14AC-A541-4BF4-871E-3E5A11EDDC5B}" destId="{CE0AD493-2E70-4886-853F-352899717B9D}" srcOrd="2" destOrd="0" parTransId="{C972DEB1-369F-4B61-9D54-3EEAF1F9D4CA}" sibTransId="{EC8BA8BA-1D51-4854-9B7A-61786346A645}"/>
    <dgm:cxn modelId="{30DF790C-40BD-4EDB-9A33-1D2AFD29CDD1}" srcId="{B35C14AC-A541-4BF4-871E-3E5A11EDDC5B}" destId="{89FBACA8-5875-48BF-9F00-76D72E69D376}" srcOrd="4" destOrd="0" parTransId="{64DD3548-717A-442D-9CDA-75B520570A03}" sibTransId="{8386BE23-46CB-43A3-9122-574D3478F6F3}"/>
    <dgm:cxn modelId="{40393311-1D4D-4A1F-A1A4-4D0807F47B83}" type="presOf" srcId="{C87E73F7-3D10-4DBE-B8E7-7F1F0CC22EE1}" destId="{44276BFB-EE01-4174-9274-69C242E101E3}" srcOrd="0" destOrd="0" presId="urn:microsoft.com/office/officeart/2005/8/layout/bProcess3"/>
    <dgm:cxn modelId="{0D3A1B23-E5A7-4835-82BF-108CAE9B838D}" type="presOf" srcId="{F1C6024C-EDD0-4BDC-93B0-7D9514E4A4A1}" destId="{A26BDA32-3467-4579-9881-1C11A4EC2E63}" srcOrd="0" destOrd="0" presId="urn:microsoft.com/office/officeart/2005/8/layout/bProcess3"/>
    <dgm:cxn modelId="{3C00C424-CDCC-4C8E-8FC8-B1093D3318C8}" type="presOf" srcId="{EC8BA8BA-1D51-4854-9B7A-61786346A645}" destId="{E5EDD89C-1FC2-44B2-BBDF-35EE96487579}" srcOrd="0" destOrd="0" presId="urn:microsoft.com/office/officeart/2005/8/layout/bProcess3"/>
    <dgm:cxn modelId="{FAC9F829-9072-470B-AC0B-2A469EE917AE}" srcId="{B35C14AC-A541-4BF4-871E-3E5A11EDDC5B}" destId="{7823F799-A8A7-432D-9645-C0DF64E8CABB}" srcOrd="7" destOrd="0" parTransId="{B51FB21B-600E-4780-921E-AD6B2813EE9B}" sibTransId="{15161389-F6B6-4930-8946-8F48DD94C027}"/>
    <dgm:cxn modelId="{2154D22C-1B0F-463A-A386-C7DCD94BC51D}" type="presOf" srcId="{8386BE23-46CB-43A3-9122-574D3478F6F3}" destId="{F7579B9E-B2FA-44ED-B252-C5B084401CC3}" srcOrd="1" destOrd="0" presId="urn:microsoft.com/office/officeart/2005/8/layout/bProcess3"/>
    <dgm:cxn modelId="{D97E312D-0308-4B65-ACCC-540A67F58388}" type="presOf" srcId="{D298D2B8-B994-46E5-80EF-E5270B78F2C7}" destId="{6CFACA00-551E-4ED4-8138-FB1132211340}" srcOrd="0" destOrd="0" presId="urn:microsoft.com/office/officeart/2005/8/layout/bProcess3"/>
    <dgm:cxn modelId="{E5C1672D-6AE6-4A9A-8C8E-5B5C9D500C1E}" srcId="{B35C14AC-A541-4BF4-871E-3E5A11EDDC5B}" destId="{EF802893-0E97-4460-B161-A6124CE16CB4}" srcOrd="3" destOrd="0" parTransId="{6D5DD5C3-EFC5-487E-A501-E5DF1CDA51BA}" sibTransId="{F1C6024C-EDD0-4BDC-93B0-7D9514E4A4A1}"/>
    <dgm:cxn modelId="{742E012F-3DAF-4FD2-8600-BB9CE9B19174}" type="presOf" srcId="{055D963A-0D29-4710-895D-F53A18333C25}" destId="{2CBDDED9-FF5E-4BF0-B4DB-6418FBA77DCE}" srcOrd="0" destOrd="0" presId="urn:microsoft.com/office/officeart/2005/8/layout/bProcess3"/>
    <dgm:cxn modelId="{3D104034-C9FC-47F1-84FD-003F70C70ACD}" type="presOf" srcId="{24DB385B-5B9C-4685-9B33-2EB22498947A}" destId="{40858CD0-879D-47E8-842B-6B54F33B44DB}" srcOrd="0" destOrd="0" presId="urn:microsoft.com/office/officeart/2005/8/layout/bProcess3"/>
    <dgm:cxn modelId="{64201037-E2FA-45A7-BCAB-2CA85E082373}" srcId="{B35C14AC-A541-4BF4-871E-3E5A11EDDC5B}" destId="{F5F0BA3E-3A4B-4C67-8E53-2E7290C0768D}" srcOrd="0" destOrd="0" parTransId="{8FEDFB78-6551-4593-AEB9-E319BBB554FA}" sibTransId="{24DB385B-5B9C-4685-9B33-2EB22498947A}"/>
    <dgm:cxn modelId="{083EAD5E-400A-4F47-A937-6A535F3618BC}" type="presOf" srcId="{CE0AD493-2E70-4886-853F-352899717B9D}" destId="{D7E522D6-DAEF-4D75-83E0-FFC09CF693A2}" srcOrd="0" destOrd="0" presId="urn:microsoft.com/office/officeart/2005/8/layout/bProcess3"/>
    <dgm:cxn modelId="{F2E8116D-60BF-4F47-B413-1FF20B109AAD}" type="presOf" srcId="{B35C14AC-A541-4BF4-871E-3E5A11EDDC5B}" destId="{B20A38A2-4FFD-4440-8126-9FDA63264356}" srcOrd="0" destOrd="0" presId="urn:microsoft.com/office/officeart/2005/8/layout/bProcess3"/>
    <dgm:cxn modelId="{1C18146D-A265-4A05-A134-75C3A85CC594}" type="presOf" srcId="{EF802893-0E97-4460-B161-A6124CE16CB4}" destId="{CA1189BB-7413-463C-B8E4-6A887181CC21}" srcOrd="0" destOrd="0" presId="urn:microsoft.com/office/officeart/2005/8/layout/bProcess3"/>
    <dgm:cxn modelId="{EC37B96D-10C9-4F8A-885C-2296B49D90BB}" type="presOf" srcId="{F9518B5F-341F-4D2B-82D9-DC9965ED1069}" destId="{7693EC2D-3223-4B59-B46C-49E475EDE43A}" srcOrd="0" destOrd="0" presId="urn:microsoft.com/office/officeart/2005/8/layout/bProcess3"/>
    <dgm:cxn modelId="{E57EB76F-A9EB-495C-A6D8-E7F675D9BD65}" type="presOf" srcId="{B06909A3-0F88-4FEB-822F-D7ED94AFB71D}" destId="{6E1B277B-A9DA-417E-8EE8-5538E315E037}" srcOrd="0" destOrd="0" presId="urn:microsoft.com/office/officeart/2005/8/layout/bProcess3"/>
    <dgm:cxn modelId="{97A78E53-1F5B-4BE6-B012-EE53342AD0DC}" srcId="{B35C14AC-A541-4BF4-871E-3E5A11EDDC5B}" destId="{C87E73F7-3D10-4DBE-B8E7-7F1F0CC22EE1}" srcOrd="6" destOrd="0" parTransId="{3F970122-4372-4621-85DC-9D15FC2EB2BE}" sibTransId="{B06909A3-0F88-4FEB-822F-D7ED94AFB71D}"/>
    <dgm:cxn modelId="{D5FE9553-BE5B-4988-A02A-A479D600B0FA}" type="presOf" srcId="{DAECA2D0-CCAA-4108-A751-0AEA9C21550E}" destId="{ED82E267-6AD9-4705-883E-B04C5844F694}" srcOrd="1" destOrd="0" presId="urn:microsoft.com/office/officeart/2005/8/layout/bProcess3"/>
    <dgm:cxn modelId="{C67F0E7A-9EA4-4B89-93DD-DAAC9236CCA8}" type="presOf" srcId="{F1C6024C-EDD0-4BDC-93B0-7D9514E4A4A1}" destId="{E1F0096C-F6BA-4295-9451-5D78F7C3F901}" srcOrd="1" destOrd="0" presId="urn:microsoft.com/office/officeart/2005/8/layout/bProcess3"/>
    <dgm:cxn modelId="{B63DD07E-A910-4D9A-B776-646E264A8085}" type="presOf" srcId="{F9518B5F-341F-4D2B-82D9-DC9965ED1069}" destId="{778C7DF6-4C88-4446-BA62-5F537964D33E}" srcOrd="1" destOrd="0" presId="urn:microsoft.com/office/officeart/2005/8/layout/bProcess3"/>
    <dgm:cxn modelId="{020B4F7F-AF29-4C4B-9D40-53694656F4A6}" type="presOf" srcId="{EC8BA8BA-1D51-4854-9B7A-61786346A645}" destId="{0396789E-0B77-420C-A074-EAC8F6D21455}" srcOrd="1" destOrd="0" presId="urn:microsoft.com/office/officeart/2005/8/layout/bProcess3"/>
    <dgm:cxn modelId="{B3DB9487-F498-4B08-8C9F-D9DF9B4656C6}" type="presOf" srcId="{7823F799-A8A7-432D-9645-C0DF64E8CABB}" destId="{5109620E-3CC6-454F-BF7B-07D15020905D}" srcOrd="0" destOrd="0" presId="urn:microsoft.com/office/officeart/2005/8/layout/bProcess3"/>
    <dgm:cxn modelId="{1C368E8A-1881-466D-B2B3-D818F9A33A2E}" type="presOf" srcId="{B06909A3-0F88-4FEB-822F-D7ED94AFB71D}" destId="{710B0464-5CD8-4D3B-87B5-A6EED1D6865B}" srcOrd="1" destOrd="0" presId="urn:microsoft.com/office/officeart/2005/8/layout/bProcess3"/>
    <dgm:cxn modelId="{FCF3D98D-17F9-4690-8F6B-A976763F6894}" type="presOf" srcId="{89FBACA8-5875-48BF-9F00-76D72E69D376}" destId="{70CC250C-B0F1-4038-87E6-2460A977DCF4}" srcOrd="0" destOrd="0" presId="urn:microsoft.com/office/officeart/2005/8/layout/bProcess3"/>
    <dgm:cxn modelId="{515D47AC-64C9-48A3-8273-4A03DE978F65}" srcId="{B35C14AC-A541-4BF4-871E-3E5A11EDDC5B}" destId="{D298D2B8-B994-46E5-80EF-E5270B78F2C7}" srcOrd="5" destOrd="0" parTransId="{2AF84892-9B71-4564-9B4E-BC8610686AD8}" sibTransId="{F9518B5F-341F-4D2B-82D9-DC9965ED1069}"/>
    <dgm:cxn modelId="{B9C287B5-8BB1-4B8A-A2F5-7715385BD1FB}" type="presOf" srcId="{DAECA2D0-CCAA-4108-A751-0AEA9C21550E}" destId="{279B31E7-8F1F-493D-A441-03D24BC6F731}" srcOrd="0" destOrd="0" presId="urn:microsoft.com/office/officeart/2005/8/layout/bProcess3"/>
    <dgm:cxn modelId="{AD88D3B9-162B-4412-817D-F56AC915E409}" type="presOf" srcId="{8386BE23-46CB-43A3-9122-574D3478F6F3}" destId="{74AC9952-3255-4EAB-9BC0-4E7F536C3933}" srcOrd="0" destOrd="0" presId="urn:microsoft.com/office/officeart/2005/8/layout/bProcess3"/>
    <dgm:cxn modelId="{ECC706BB-DC5B-412E-BDB7-6E88ABA96CDC}" type="presOf" srcId="{24DB385B-5B9C-4685-9B33-2EB22498947A}" destId="{DA3FEABF-AA97-4973-B86B-2378E9877ECC}" srcOrd="1" destOrd="0" presId="urn:microsoft.com/office/officeart/2005/8/layout/bProcess3"/>
    <dgm:cxn modelId="{2586C6D7-3BAE-49BF-8CE3-84F6D38292AB}" srcId="{B35C14AC-A541-4BF4-871E-3E5A11EDDC5B}" destId="{055D963A-0D29-4710-895D-F53A18333C25}" srcOrd="1" destOrd="0" parTransId="{64CE8054-07A0-4C50-97B8-5829E38B2B51}" sibTransId="{DAECA2D0-CCAA-4108-A751-0AEA9C21550E}"/>
    <dgm:cxn modelId="{395885EC-1FC4-442F-BCAB-4CF5FC8E2C95}" type="presOf" srcId="{F5F0BA3E-3A4B-4C67-8E53-2E7290C0768D}" destId="{C763D367-3582-43DF-B26C-15772B2F837C}" srcOrd="0" destOrd="0" presId="urn:microsoft.com/office/officeart/2005/8/layout/bProcess3"/>
    <dgm:cxn modelId="{C6AC53F5-179A-4517-BBCB-0F10137C18E6}" type="presParOf" srcId="{B20A38A2-4FFD-4440-8126-9FDA63264356}" destId="{C763D367-3582-43DF-B26C-15772B2F837C}" srcOrd="0" destOrd="0" presId="urn:microsoft.com/office/officeart/2005/8/layout/bProcess3"/>
    <dgm:cxn modelId="{C8EDC0B3-7B13-4930-8ECF-BB5F698EE7E6}" type="presParOf" srcId="{B20A38A2-4FFD-4440-8126-9FDA63264356}" destId="{40858CD0-879D-47E8-842B-6B54F33B44DB}" srcOrd="1" destOrd="0" presId="urn:microsoft.com/office/officeart/2005/8/layout/bProcess3"/>
    <dgm:cxn modelId="{11F4876E-D856-4B0F-8E53-FDB3BD062DBD}" type="presParOf" srcId="{40858CD0-879D-47E8-842B-6B54F33B44DB}" destId="{DA3FEABF-AA97-4973-B86B-2378E9877ECC}" srcOrd="0" destOrd="0" presId="urn:microsoft.com/office/officeart/2005/8/layout/bProcess3"/>
    <dgm:cxn modelId="{33AF82F9-CA46-4BEC-944B-4B15AA58082A}" type="presParOf" srcId="{B20A38A2-4FFD-4440-8126-9FDA63264356}" destId="{2CBDDED9-FF5E-4BF0-B4DB-6418FBA77DCE}" srcOrd="2" destOrd="0" presId="urn:microsoft.com/office/officeart/2005/8/layout/bProcess3"/>
    <dgm:cxn modelId="{4FE383F4-90CD-4F01-B3BA-1C0E6C70CA51}" type="presParOf" srcId="{B20A38A2-4FFD-4440-8126-9FDA63264356}" destId="{279B31E7-8F1F-493D-A441-03D24BC6F731}" srcOrd="3" destOrd="0" presId="urn:microsoft.com/office/officeart/2005/8/layout/bProcess3"/>
    <dgm:cxn modelId="{F2950DA0-36AC-4A14-9A5B-74D5ADBB3BC7}" type="presParOf" srcId="{279B31E7-8F1F-493D-A441-03D24BC6F731}" destId="{ED82E267-6AD9-4705-883E-B04C5844F694}" srcOrd="0" destOrd="0" presId="urn:microsoft.com/office/officeart/2005/8/layout/bProcess3"/>
    <dgm:cxn modelId="{3AF17CD0-A7F0-439B-B214-0E28D523DA21}" type="presParOf" srcId="{B20A38A2-4FFD-4440-8126-9FDA63264356}" destId="{D7E522D6-DAEF-4D75-83E0-FFC09CF693A2}" srcOrd="4" destOrd="0" presId="urn:microsoft.com/office/officeart/2005/8/layout/bProcess3"/>
    <dgm:cxn modelId="{222A6188-832B-461F-BF56-081AFA8BC695}" type="presParOf" srcId="{B20A38A2-4FFD-4440-8126-9FDA63264356}" destId="{E5EDD89C-1FC2-44B2-BBDF-35EE96487579}" srcOrd="5" destOrd="0" presId="urn:microsoft.com/office/officeart/2005/8/layout/bProcess3"/>
    <dgm:cxn modelId="{016CF34D-018B-4329-BA0B-C6B3231AAA8C}" type="presParOf" srcId="{E5EDD89C-1FC2-44B2-BBDF-35EE96487579}" destId="{0396789E-0B77-420C-A074-EAC8F6D21455}" srcOrd="0" destOrd="0" presId="urn:microsoft.com/office/officeart/2005/8/layout/bProcess3"/>
    <dgm:cxn modelId="{C04D67B7-3E1D-4BCC-B080-9180CA94D3B2}" type="presParOf" srcId="{B20A38A2-4FFD-4440-8126-9FDA63264356}" destId="{CA1189BB-7413-463C-B8E4-6A887181CC21}" srcOrd="6" destOrd="0" presId="urn:microsoft.com/office/officeart/2005/8/layout/bProcess3"/>
    <dgm:cxn modelId="{9E18AEF3-4C10-4E15-A3DC-989CD5F5EE2B}" type="presParOf" srcId="{B20A38A2-4FFD-4440-8126-9FDA63264356}" destId="{A26BDA32-3467-4579-9881-1C11A4EC2E63}" srcOrd="7" destOrd="0" presId="urn:microsoft.com/office/officeart/2005/8/layout/bProcess3"/>
    <dgm:cxn modelId="{7EEB0923-B49A-4D51-A369-6835A49CF2C5}" type="presParOf" srcId="{A26BDA32-3467-4579-9881-1C11A4EC2E63}" destId="{E1F0096C-F6BA-4295-9451-5D78F7C3F901}" srcOrd="0" destOrd="0" presId="urn:microsoft.com/office/officeart/2005/8/layout/bProcess3"/>
    <dgm:cxn modelId="{E003363D-A804-469E-BB7E-FA3060440DC3}" type="presParOf" srcId="{B20A38A2-4FFD-4440-8126-9FDA63264356}" destId="{70CC250C-B0F1-4038-87E6-2460A977DCF4}" srcOrd="8" destOrd="0" presId="urn:microsoft.com/office/officeart/2005/8/layout/bProcess3"/>
    <dgm:cxn modelId="{A7EA541A-6DA4-4BF7-ADCF-72D64726365C}" type="presParOf" srcId="{B20A38A2-4FFD-4440-8126-9FDA63264356}" destId="{74AC9952-3255-4EAB-9BC0-4E7F536C3933}" srcOrd="9" destOrd="0" presId="urn:microsoft.com/office/officeart/2005/8/layout/bProcess3"/>
    <dgm:cxn modelId="{15CAE951-5941-43F8-BB83-74265664D559}" type="presParOf" srcId="{74AC9952-3255-4EAB-9BC0-4E7F536C3933}" destId="{F7579B9E-B2FA-44ED-B252-C5B084401CC3}" srcOrd="0" destOrd="0" presId="urn:microsoft.com/office/officeart/2005/8/layout/bProcess3"/>
    <dgm:cxn modelId="{CA37B93B-9CD5-4E66-B268-9178D708A190}" type="presParOf" srcId="{B20A38A2-4FFD-4440-8126-9FDA63264356}" destId="{6CFACA00-551E-4ED4-8138-FB1132211340}" srcOrd="10" destOrd="0" presId="urn:microsoft.com/office/officeart/2005/8/layout/bProcess3"/>
    <dgm:cxn modelId="{A15E737C-5AF9-4225-88C9-8533933F9546}" type="presParOf" srcId="{B20A38A2-4FFD-4440-8126-9FDA63264356}" destId="{7693EC2D-3223-4B59-B46C-49E475EDE43A}" srcOrd="11" destOrd="0" presId="urn:microsoft.com/office/officeart/2005/8/layout/bProcess3"/>
    <dgm:cxn modelId="{0F831A53-2599-4636-B87A-DC7733C4BD58}" type="presParOf" srcId="{7693EC2D-3223-4B59-B46C-49E475EDE43A}" destId="{778C7DF6-4C88-4446-BA62-5F537964D33E}" srcOrd="0" destOrd="0" presId="urn:microsoft.com/office/officeart/2005/8/layout/bProcess3"/>
    <dgm:cxn modelId="{D5C866D2-921D-43A5-8910-546ED1ACD223}" type="presParOf" srcId="{B20A38A2-4FFD-4440-8126-9FDA63264356}" destId="{44276BFB-EE01-4174-9274-69C242E101E3}" srcOrd="12" destOrd="0" presId="urn:microsoft.com/office/officeart/2005/8/layout/bProcess3"/>
    <dgm:cxn modelId="{35DDE892-A4B8-4AB2-8691-3DC91C77D3EC}" type="presParOf" srcId="{B20A38A2-4FFD-4440-8126-9FDA63264356}" destId="{6E1B277B-A9DA-417E-8EE8-5538E315E037}" srcOrd="13" destOrd="0" presId="urn:microsoft.com/office/officeart/2005/8/layout/bProcess3"/>
    <dgm:cxn modelId="{B22BDB82-C243-4F0D-9047-819FDE090371}" type="presParOf" srcId="{6E1B277B-A9DA-417E-8EE8-5538E315E037}" destId="{710B0464-5CD8-4D3B-87B5-A6EED1D6865B}" srcOrd="0" destOrd="0" presId="urn:microsoft.com/office/officeart/2005/8/layout/bProcess3"/>
    <dgm:cxn modelId="{F6A51944-D215-419C-8BE5-E3EC5E120397}" type="presParOf" srcId="{B20A38A2-4FFD-4440-8126-9FDA63264356}" destId="{5109620E-3CC6-454F-BF7B-07D15020905D}"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58CD0-879D-47E8-842B-6B54F33B44DB}">
      <dsp:nvSpPr>
        <dsp:cNvPr id="0" name=""/>
        <dsp:cNvSpPr/>
      </dsp:nvSpPr>
      <dsp:spPr>
        <a:xfrm>
          <a:off x="1753851" y="923401"/>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930177" y="967104"/>
        <a:ext cx="20171" cy="4034"/>
      </dsp:txXfrm>
    </dsp:sp>
    <dsp:sp modelId="{C763D367-3582-43DF-B26C-15772B2F837C}">
      <dsp:nvSpPr>
        <dsp:cNvPr id="0" name=""/>
        <dsp:cNvSpPr/>
      </dsp:nvSpPr>
      <dsp:spPr>
        <a:xfrm>
          <a:off x="1637" y="442917"/>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Federal Adjusted Gross Income</a:t>
          </a:r>
        </a:p>
        <a:p>
          <a:pPr marL="0" lvl="0" indent="0" algn="ctr" defTabSz="711200">
            <a:lnSpc>
              <a:spcPct val="90000"/>
            </a:lnSpc>
            <a:spcBef>
              <a:spcPct val="0"/>
            </a:spcBef>
            <a:spcAft>
              <a:spcPct val="35000"/>
            </a:spcAft>
            <a:buNone/>
          </a:pPr>
          <a:r>
            <a:rPr lang="en-US" sz="1600" kern="1200" dirty="0"/>
            <a:t>(FAGI)</a:t>
          </a:r>
        </a:p>
      </dsp:txBody>
      <dsp:txXfrm>
        <a:off x="1637" y="442917"/>
        <a:ext cx="1754013" cy="1052408"/>
      </dsp:txXfrm>
    </dsp:sp>
    <dsp:sp modelId="{279B31E7-8F1F-493D-A441-03D24BC6F731}">
      <dsp:nvSpPr>
        <dsp:cNvPr id="0" name=""/>
        <dsp:cNvSpPr/>
      </dsp:nvSpPr>
      <dsp:spPr>
        <a:xfrm>
          <a:off x="3911288" y="923401"/>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87614" y="967104"/>
        <a:ext cx="20171" cy="4034"/>
      </dsp:txXfrm>
    </dsp:sp>
    <dsp:sp modelId="{2CBDDED9-FF5E-4BF0-B4DB-6418FBA77DCE}">
      <dsp:nvSpPr>
        <dsp:cNvPr id="0" name=""/>
        <dsp:cNvSpPr/>
      </dsp:nvSpPr>
      <dsp:spPr>
        <a:xfrm>
          <a:off x="2159074" y="442917"/>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Adjustments to income</a:t>
          </a:r>
        </a:p>
      </dsp:txBody>
      <dsp:txXfrm>
        <a:off x="2159074" y="442917"/>
        <a:ext cx="1754013" cy="1052408"/>
      </dsp:txXfrm>
    </dsp:sp>
    <dsp:sp modelId="{E5EDD89C-1FC2-44B2-BBDF-35EE96487579}">
      <dsp:nvSpPr>
        <dsp:cNvPr id="0" name=""/>
        <dsp:cNvSpPr/>
      </dsp:nvSpPr>
      <dsp:spPr>
        <a:xfrm>
          <a:off x="6068725" y="923401"/>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245051" y="967104"/>
        <a:ext cx="20171" cy="4034"/>
      </dsp:txXfrm>
    </dsp:sp>
    <dsp:sp modelId="{D7E522D6-DAEF-4D75-83E0-FFC09CF693A2}">
      <dsp:nvSpPr>
        <dsp:cNvPr id="0" name=""/>
        <dsp:cNvSpPr/>
      </dsp:nvSpPr>
      <dsp:spPr>
        <a:xfrm>
          <a:off x="4316511" y="442917"/>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Federal Adjusted Gross Income</a:t>
          </a:r>
        </a:p>
      </dsp:txBody>
      <dsp:txXfrm>
        <a:off x="4316511" y="442917"/>
        <a:ext cx="1754013" cy="1052408"/>
      </dsp:txXfrm>
    </dsp:sp>
    <dsp:sp modelId="{A26BDA32-3467-4579-9881-1C11A4EC2E63}">
      <dsp:nvSpPr>
        <dsp:cNvPr id="0" name=""/>
        <dsp:cNvSpPr/>
      </dsp:nvSpPr>
      <dsp:spPr>
        <a:xfrm>
          <a:off x="878644" y="1493525"/>
          <a:ext cx="6472311" cy="372823"/>
        </a:xfrm>
        <a:custGeom>
          <a:avLst/>
          <a:gdLst/>
          <a:ahLst/>
          <a:cxnLst/>
          <a:rect l="0" t="0" r="0" b="0"/>
          <a:pathLst>
            <a:path>
              <a:moveTo>
                <a:pt x="6472311" y="0"/>
              </a:moveTo>
              <a:lnTo>
                <a:pt x="6472311" y="203511"/>
              </a:lnTo>
              <a:lnTo>
                <a:pt x="0" y="203511"/>
              </a:lnTo>
              <a:lnTo>
                <a:pt x="0" y="372823"/>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952678" y="1677920"/>
        <a:ext cx="324243" cy="4034"/>
      </dsp:txXfrm>
    </dsp:sp>
    <dsp:sp modelId="{CA1189BB-7413-463C-B8E4-6A887181CC21}">
      <dsp:nvSpPr>
        <dsp:cNvPr id="0" name=""/>
        <dsp:cNvSpPr/>
      </dsp:nvSpPr>
      <dsp:spPr>
        <a:xfrm>
          <a:off x="6473948" y="442917"/>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New York additions and subtractions</a:t>
          </a:r>
        </a:p>
      </dsp:txBody>
      <dsp:txXfrm>
        <a:off x="6473948" y="442917"/>
        <a:ext cx="1754013" cy="1052408"/>
      </dsp:txXfrm>
    </dsp:sp>
    <dsp:sp modelId="{74AC9952-3255-4EAB-9BC0-4E7F536C3933}">
      <dsp:nvSpPr>
        <dsp:cNvPr id="0" name=""/>
        <dsp:cNvSpPr/>
      </dsp:nvSpPr>
      <dsp:spPr>
        <a:xfrm>
          <a:off x="1753851" y="2379233"/>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930177" y="2422936"/>
        <a:ext cx="20171" cy="4034"/>
      </dsp:txXfrm>
    </dsp:sp>
    <dsp:sp modelId="{70CC250C-B0F1-4038-87E6-2460A977DCF4}">
      <dsp:nvSpPr>
        <dsp:cNvPr id="0" name=""/>
        <dsp:cNvSpPr/>
      </dsp:nvSpPr>
      <dsp:spPr>
        <a:xfrm>
          <a:off x="1637" y="1898749"/>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New York Adjusted Gross Income (NYAGI)</a:t>
          </a:r>
        </a:p>
      </dsp:txBody>
      <dsp:txXfrm>
        <a:off x="1637" y="1898749"/>
        <a:ext cx="1754013" cy="1052408"/>
      </dsp:txXfrm>
    </dsp:sp>
    <dsp:sp modelId="{7693EC2D-3223-4B59-B46C-49E475EDE43A}">
      <dsp:nvSpPr>
        <dsp:cNvPr id="0" name=""/>
        <dsp:cNvSpPr/>
      </dsp:nvSpPr>
      <dsp:spPr>
        <a:xfrm>
          <a:off x="3911288" y="2379233"/>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87614" y="2422936"/>
        <a:ext cx="20171" cy="4034"/>
      </dsp:txXfrm>
    </dsp:sp>
    <dsp:sp modelId="{6CFACA00-551E-4ED4-8138-FB1132211340}">
      <dsp:nvSpPr>
        <dsp:cNvPr id="0" name=""/>
        <dsp:cNvSpPr/>
      </dsp:nvSpPr>
      <dsp:spPr>
        <a:xfrm>
          <a:off x="2159074" y="1898749"/>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Standard or New York Itemized Deductions</a:t>
          </a:r>
        </a:p>
      </dsp:txBody>
      <dsp:txXfrm>
        <a:off x="2159074" y="1898749"/>
        <a:ext cx="1754013" cy="1052408"/>
      </dsp:txXfrm>
    </dsp:sp>
    <dsp:sp modelId="{6E1B277B-A9DA-417E-8EE8-5538E315E037}">
      <dsp:nvSpPr>
        <dsp:cNvPr id="0" name=""/>
        <dsp:cNvSpPr/>
      </dsp:nvSpPr>
      <dsp:spPr>
        <a:xfrm>
          <a:off x="6068725" y="2379233"/>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245051" y="2422936"/>
        <a:ext cx="20171" cy="4034"/>
      </dsp:txXfrm>
    </dsp:sp>
    <dsp:sp modelId="{44276BFB-EE01-4174-9274-69C242E101E3}">
      <dsp:nvSpPr>
        <dsp:cNvPr id="0" name=""/>
        <dsp:cNvSpPr/>
      </dsp:nvSpPr>
      <dsp:spPr>
        <a:xfrm>
          <a:off x="4316511" y="1898749"/>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NY Taxable Income</a:t>
          </a:r>
        </a:p>
      </dsp:txBody>
      <dsp:txXfrm>
        <a:off x="4316511" y="1898749"/>
        <a:ext cx="1754013" cy="1052408"/>
      </dsp:txXfrm>
    </dsp:sp>
    <dsp:sp modelId="{5109620E-3CC6-454F-BF7B-07D15020905D}">
      <dsp:nvSpPr>
        <dsp:cNvPr id="0" name=""/>
        <dsp:cNvSpPr/>
      </dsp:nvSpPr>
      <dsp:spPr>
        <a:xfrm>
          <a:off x="6473948" y="1898749"/>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Credits</a:t>
          </a:r>
        </a:p>
      </dsp:txBody>
      <dsp:txXfrm>
        <a:off x="6473948" y="1898749"/>
        <a:ext cx="1754013" cy="105240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C08EC6F-6B94-44CE-9E6D-E9702C825618}" type="datetimeFigureOut">
              <a:rPr lang="en-US" smtClean="0"/>
              <a:t>1/2/2024</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95D33FF-1456-4D94-B8BD-379A86A3C5EC}" type="slidenum">
              <a:rPr lang="en-US" smtClean="0"/>
              <a:t>‹#›</a:t>
            </a:fld>
            <a:endParaRPr lang="en-US" dirty="0"/>
          </a:p>
        </p:txBody>
      </p:sp>
    </p:spTree>
    <p:extLst>
      <p:ext uri="{BB962C8B-B14F-4D97-AF65-F5344CB8AC3E}">
        <p14:creationId xmlns:p14="http://schemas.microsoft.com/office/powerpoint/2010/main" val="4128506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67" tIns="46584" rIns="93167" bIns="46584" rtlCol="0"/>
          <a:lstStyle>
            <a:lvl1pPr algn="r">
              <a:defRPr sz="1200"/>
            </a:lvl1pPr>
          </a:lstStyle>
          <a:p>
            <a:fld id="{A317B1FC-24D6-4047-B0A0-92D2B9952380}" type="datetimeFigureOut">
              <a:rPr lang="en-US" smtClean="0"/>
              <a:pPr/>
              <a:t>1/2/2024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67" tIns="46584" rIns="93167" bIns="46584" rtlCol="0" anchor="b"/>
          <a:lstStyle>
            <a:lvl1pPr algn="r">
              <a:defRPr sz="1200"/>
            </a:lvl1pPr>
          </a:lstStyle>
          <a:p>
            <a:fld id="{91A0B44D-A91D-47A7-878F-B25D0A2D7B65}" type="slidenum">
              <a:rPr lang="en-US" smtClean="0"/>
              <a:pPr/>
              <a:t>‹#›</a:t>
            </a:fld>
            <a:endParaRPr lang="en-US" dirty="0"/>
          </a:p>
        </p:txBody>
      </p:sp>
    </p:spTree>
    <p:extLst>
      <p:ext uri="{BB962C8B-B14F-4D97-AF65-F5344CB8AC3E}">
        <p14:creationId xmlns:p14="http://schemas.microsoft.com/office/powerpoint/2010/main" val="2980903349"/>
      </p:ext>
    </p:extLst>
  </p:cSld>
  <p:clrMap bg1="lt1" tx1="dk1" bg2="lt2" tx2="dk2" accent1="accent1" accent2="accent2" accent3="accent3" accent4="accent4" accent5="accent5" accent6="accent6" hlink="hlink" folHlink="folHlink"/>
  <p:notesStyle>
    <a:lvl1pPr marL="0" algn="l" defTabSz="879176" rtl="0" eaLnBrk="1" latinLnBrk="0" hangingPunct="1">
      <a:defRPr sz="1100" kern="1200">
        <a:solidFill>
          <a:schemeClr val="tx1"/>
        </a:solidFill>
        <a:latin typeface="+mn-lt"/>
        <a:ea typeface="+mn-ea"/>
        <a:cs typeface="+mn-cs"/>
      </a:defRPr>
    </a:lvl1pPr>
    <a:lvl2pPr marL="439588" algn="l" defTabSz="879176" rtl="0" eaLnBrk="1" latinLnBrk="0" hangingPunct="1">
      <a:defRPr sz="1100" kern="1200">
        <a:solidFill>
          <a:schemeClr val="tx1"/>
        </a:solidFill>
        <a:latin typeface="+mn-lt"/>
        <a:ea typeface="+mn-ea"/>
        <a:cs typeface="+mn-cs"/>
      </a:defRPr>
    </a:lvl2pPr>
    <a:lvl3pPr marL="879176" algn="l" defTabSz="879176" rtl="0" eaLnBrk="1" latinLnBrk="0" hangingPunct="1">
      <a:defRPr sz="1100" kern="1200">
        <a:solidFill>
          <a:schemeClr val="tx1"/>
        </a:solidFill>
        <a:latin typeface="+mn-lt"/>
        <a:ea typeface="+mn-ea"/>
        <a:cs typeface="+mn-cs"/>
      </a:defRPr>
    </a:lvl3pPr>
    <a:lvl4pPr marL="1318764" algn="l" defTabSz="879176" rtl="0" eaLnBrk="1" latinLnBrk="0" hangingPunct="1">
      <a:defRPr sz="1100" kern="1200">
        <a:solidFill>
          <a:schemeClr val="tx1"/>
        </a:solidFill>
        <a:latin typeface="+mn-lt"/>
        <a:ea typeface="+mn-ea"/>
        <a:cs typeface="+mn-cs"/>
      </a:defRPr>
    </a:lvl4pPr>
    <a:lvl5pPr marL="1758351" algn="l" defTabSz="879176" rtl="0" eaLnBrk="1" latinLnBrk="0" hangingPunct="1">
      <a:defRPr sz="1100" kern="1200">
        <a:solidFill>
          <a:schemeClr val="tx1"/>
        </a:solidFill>
        <a:latin typeface="+mn-lt"/>
        <a:ea typeface="+mn-ea"/>
        <a:cs typeface="+mn-cs"/>
      </a:defRPr>
    </a:lvl5pPr>
    <a:lvl6pPr marL="2197939" algn="l" defTabSz="879176" rtl="0" eaLnBrk="1" latinLnBrk="0" hangingPunct="1">
      <a:defRPr sz="1100" kern="1200">
        <a:solidFill>
          <a:schemeClr val="tx1"/>
        </a:solidFill>
        <a:latin typeface="+mn-lt"/>
        <a:ea typeface="+mn-ea"/>
        <a:cs typeface="+mn-cs"/>
      </a:defRPr>
    </a:lvl6pPr>
    <a:lvl7pPr marL="2637527" algn="l" defTabSz="879176" rtl="0" eaLnBrk="1" latinLnBrk="0" hangingPunct="1">
      <a:defRPr sz="1100" kern="1200">
        <a:solidFill>
          <a:schemeClr val="tx1"/>
        </a:solidFill>
        <a:latin typeface="+mn-lt"/>
        <a:ea typeface="+mn-ea"/>
        <a:cs typeface="+mn-cs"/>
      </a:defRPr>
    </a:lvl7pPr>
    <a:lvl8pPr marL="3077115" algn="l" defTabSz="879176" rtl="0" eaLnBrk="1" latinLnBrk="0" hangingPunct="1">
      <a:defRPr sz="1100" kern="1200">
        <a:solidFill>
          <a:schemeClr val="tx1"/>
        </a:solidFill>
        <a:latin typeface="+mn-lt"/>
        <a:ea typeface="+mn-ea"/>
        <a:cs typeface="+mn-cs"/>
      </a:defRPr>
    </a:lvl8pPr>
    <a:lvl9pPr marL="3516703" algn="l" defTabSz="87917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ax.ny.gov/pdf/memos/income/m06_5i.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l.ny.gov/list-active-sponsor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links.govdelivery.com/track?type=click&amp;enid=ZWFzPTEmbXNpZD0mYXVpZD0mbWFpbGluZ2lkPTIwMTgxMjIxLjk5Mzk1MDgxJm1lc3NhZ2VpZD1NREItUFJELUJVTC0yMDE4MTIyMS45OTM5NTA4MSZkYXRhYmFzZWlkPTEwMDEmc2VyaWFsPTE3MDczNTA3JmVtYWlsaWQ9cm9iZXJ0LnNtaXRoQHRheC5ueS5nb3YmdXNlcmlkPXJvYmVydC5zbWl0aEB0YXgubnkuZ292JnRhcmdldGlkPSZmbD0mZXh0cmE9TXVsdGl2YXJpYXRlSWQ9JiYm&amp;&amp;&amp;103&amp;&amp;&amp;https://www.tax.ny.gov/pit/file/itemized-deductions.ht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Welcome to the Income Tax Assistance Volunteer Training for Tax Year 2023.  I am (enter name), the (Title) for the (Division) at the New York State Department of Taxation and Finance.  I am pleased to be presenting you this training. I would like to start by letting all of you know how valued you are to our Department.  Your assistance to those taxpayers that need it most, through tax preparation and other financial literacy services, is essential to the communities you serve and to New York State as a whole.  Our goal is to make sure you have the information you need to help others so let’s review our agenda.</a:t>
            </a:r>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1</a:t>
            </a:fld>
            <a:endParaRPr lang="en-US" dirty="0">
              <a:solidFill>
                <a:prstClr val="black"/>
              </a:solidFill>
              <a:latin typeface="Calibri"/>
            </a:endParaRPr>
          </a:p>
        </p:txBody>
      </p:sp>
    </p:spTree>
    <p:extLst>
      <p:ext uri="{BB962C8B-B14F-4D97-AF65-F5344CB8AC3E}">
        <p14:creationId xmlns:p14="http://schemas.microsoft.com/office/powerpoint/2010/main" val="4167517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Free Filing Assistance Packet has the main forms in it that are needed for filing. We include the IT 201 packet that has NYS, NYC and MCTMT in it, then the IT-196 for itemized deductions, the IT-225 for New York state modifications and the IT-195 which allows  taxpayers to allocate any refund they having coming to them. I will discuss this later in the presentation.</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10</a:t>
            </a:fld>
            <a:endParaRPr lang="en-US" dirty="0"/>
          </a:p>
        </p:txBody>
      </p:sp>
    </p:spTree>
    <p:extLst>
      <p:ext uri="{BB962C8B-B14F-4D97-AF65-F5344CB8AC3E}">
        <p14:creationId xmlns:p14="http://schemas.microsoft.com/office/powerpoint/2010/main" val="40084999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b="0" i="0" dirty="0">
                <a:solidFill>
                  <a:srgbClr val="222222"/>
                </a:solidFill>
                <a:effectLst/>
                <a:latin typeface="Proxima Nova"/>
              </a:rPr>
              <a:t>The most common types of notices with protest rights are:</a:t>
            </a:r>
          </a:p>
          <a:p>
            <a:pPr lvl="1"/>
            <a:r>
              <a:rPr lang="en-US" sz="2300" b="0" dirty="0">
                <a:solidFill>
                  <a:srgbClr val="222222"/>
                </a:solidFill>
                <a:effectLst/>
                <a:latin typeface="Proxima Nova"/>
              </a:rPr>
              <a:t>Notice of Determination (additional tax due)</a:t>
            </a:r>
          </a:p>
          <a:p>
            <a:pPr lvl="1"/>
            <a:r>
              <a:rPr lang="en-US" sz="2300" b="0" dirty="0">
                <a:solidFill>
                  <a:srgbClr val="222222"/>
                </a:solidFill>
                <a:effectLst/>
                <a:latin typeface="Proxima Nova"/>
              </a:rPr>
              <a:t>Notice of Deficiency (additional tax due)</a:t>
            </a:r>
          </a:p>
          <a:p>
            <a:r>
              <a:rPr lang="en-US" sz="2300" dirty="0">
                <a:solidFill>
                  <a:srgbClr val="222222"/>
                </a:solidFill>
                <a:latin typeface="Proxima Nova"/>
              </a:rPr>
              <a:t>Notices are sent via certified mail to the last known address, which is why it is important to verify the taxpayer’s address.</a:t>
            </a:r>
            <a:endParaRPr lang="en-US" sz="2300" b="0" dirty="0">
              <a:solidFill>
                <a:srgbClr val="222222"/>
              </a:solidFill>
              <a:effectLst/>
              <a:latin typeface="Proxima Nova"/>
            </a:endParaRPr>
          </a:p>
          <a:p>
            <a:r>
              <a:rPr lang="en-US" sz="2300" dirty="0"/>
              <a:t>The protest date is 90 days from the mail date of the letter. This date cannot be extended.</a:t>
            </a:r>
          </a:p>
          <a:p>
            <a:r>
              <a:rPr lang="en-US" sz="2300" dirty="0"/>
              <a:t>For more information, visit </a:t>
            </a:r>
            <a:r>
              <a:rPr lang="en-US" sz="2300" i="1" dirty="0">
                <a:hlinkClick r:id="rId3"/>
              </a:rPr>
              <a:t>www.tax.ny.gov</a:t>
            </a:r>
            <a:r>
              <a:rPr lang="en-US" sz="2300" i="1" dirty="0"/>
              <a:t> </a:t>
            </a:r>
            <a:r>
              <a:rPr lang="en-US" sz="2300" dirty="0"/>
              <a:t>(search: </a:t>
            </a:r>
            <a:r>
              <a:rPr lang="en-US" sz="2300" i="1" dirty="0"/>
              <a:t>protes</a:t>
            </a:r>
            <a:r>
              <a:rPr lang="en-US" sz="2300" dirty="0"/>
              <a:t>t).</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101</a:t>
            </a:fld>
            <a:endParaRPr lang="en-US" dirty="0"/>
          </a:p>
        </p:txBody>
      </p:sp>
    </p:spTree>
    <p:extLst>
      <p:ext uri="{BB962C8B-B14F-4D97-AF65-F5344CB8AC3E}">
        <p14:creationId xmlns:p14="http://schemas.microsoft.com/office/powerpoint/2010/main" val="18599965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20000"/>
              </a:lnSpc>
              <a:spcBef>
                <a:spcPts val="1000"/>
              </a:spcBef>
              <a:spcAft>
                <a:spcPts val="0"/>
              </a:spcAft>
              <a:buClrTx/>
              <a:buSzTx/>
              <a:buFontTx/>
              <a:buNone/>
              <a:tabLst/>
              <a:defRPr/>
            </a:pPr>
            <a:r>
              <a:rPr lang="en-US" sz="4400" spc="-50" dirty="0"/>
              <a:t>Identity theft is a serious issue.  If a taxpayer thinks their identity may have been compromised, they should:</a:t>
            </a:r>
          </a:p>
          <a:p>
            <a:pPr>
              <a:lnSpc>
                <a:spcPct val="120000"/>
              </a:lnSpc>
              <a:spcBef>
                <a:spcPts val="1000"/>
              </a:spcBef>
            </a:pPr>
            <a:endParaRPr lang="en-US" sz="4400" dirty="0"/>
          </a:p>
          <a:p>
            <a:pPr>
              <a:lnSpc>
                <a:spcPct val="120000"/>
              </a:lnSpc>
              <a:spcBef>
                <a:spcPts val="1000"/>
              </a:spcBef>
            </a:pPr>
            <a:r>
              <a:rPr lang="en-US" sz="4400" dirty="0"/>
              <a:t>Visit our website </a:t>
            </a:r>
            <a:r>
              <a:rPr lang="en-US" sz="4400" b="1" i="1" dirty="0">
                <a:solidFill>
                  <a:srgbClr val="007681"/>
                </a:solidFill>
              </a:rPr>
              <a:t>www.tax.ny.gov and s</a:t>
            </a:r>
            <a:r>
              <a:rPr lang="en-US" sz="4400" dirty="0"/>
              <a:t>earch, “</a:t>
            </a:r>
            <a:r>
              <a:rPr lang="en-US" sz="4400" i="1" dirty="0"/>
              <a:t>Identity Theft.”  </a:t>
            </a:r>
            <a:r>
              <a:rPr lang="en-US" sz="4400" dirty="0"/>
              <a:t>Complete Form DTF-275, </a:t>
            </a:r>
            <a:r>
              <a:rPr lang="en-US" sz="4400" i="1" dirty="0"/>
              <a:t>Identity Theft Declaration.</a:t>
            </a:r>
          </a:p>
          <a:p>
            <a:pPr>
              <a:lnSpc>
                <a:spcPct val="120000"/>
              </a:lnSpc>
              <a:spcBef>
                <a:spcPts val="1000"/>
              </a:spcBef>
            </a:pPr>
            <a:endParaRPr lang="en-US" sz="4400" dirty="0"/>
          </a:p>
          <a:p>
            <a:pPr marL="171450" lvl="1" indent="-171450" algn="l" defTabSz="879176" rtl="0" eaLnBrk="1" latinLnBrk="0" hangingPunct="1">
              <a:lnSpc>
                <a:spcPct val="120000"/>
              </a:lnSpc>
              <a:spcBef>
                <a:spcPts val="1000"/>
              </a:spcBef>
              <a:buSzPct val="125000"/>
              <a:buFont typeface="Arial" panose="020B0604020202020204" pitchFamily="34" charset="0"/>
              <a:buChar char="•"/>
            </a:pPr>
            <a:r>
              <a:rPr lang="en-US" sz="1100" kern="1200" spc="-50" dirty="0">
                <a:solidFill>
                  <a:schemeClr val="tx1"/>
                </a:solidFill>
                <a:latin typeface="+mn-lt"/>
                <a:ea typeface="+mn-ea"/>
                <a:cs typeface="+mn-cs"/>
              </a:rPr>
              <a:t>Fax documents to: 518-435-2990  Attention: Identity Theft</a:t>
            </a:r>
          </a:p>
          <a:p>
            <a:pPr marL="171450" lvl="1" indent="-171450" algn="l" defTabSz="879176" rtl="0" eaLnBrk="1" latinLnBrk="0" hangingPunct="1">
              <a:lnSpc>
                <a:spcPct val="120000"/>
              </a:lnSpc>
              <a:spcBef>
                <a:spcPts val="1000"/>
              </a:spcBef>
              <a:buSzPct val="125000"/>
              <a:buFont typeface="Arial" panose="020B0604020202020204" pitchFamily="34" charset="0"/>
              <a:buChar char="•"/>
            </a:pPr>
            <a:r>
              <a:rPr lang="en-US" sz="1100" kern="1200" spc="-50" dirty="0">
                <a:solidFill>
                  <a:schemeClr val="tx1"/>
                </a:solidFill>
                <a:latin typeface="+mn-lt"/>
                <a:ea typeface="+mn-ea"/>
                <a:cs typeface="+mn-cs"/>
              </a:rPr>
              <a:t>Mail to:    NYS Assessment Receivables</a:t>
            </a:r>
          </a:p>
          <a:p>
            <a:pPr marL="0" lvl="1" indent="0" algn="l" defTabSz="879176" rtl="0" eaLnBrk="1" latinLnBrk="0" hangingPunct="1">
              <a:lnSpc>
                <a:spcPct val="120000"/>
              </a:lnSpc>
              <a:spcBef>
                <a:spcPts val="1000"/>
              </a:spcBef>
              <a:buSzPct val="125000"/>
              <a:buFont typeface="Arial" panose="020B0604020202020204" pitchFamily="34" charset="0"/>
              <a:buNone/>
            </a:pPr>
            <a:r>
              <a:rPr lang="en-US" sz="1100" kern="1200" spc="-50" dirty="0">
                <a:solidFill>
                  <a:schemeClr val="tx1"/>
                </a:solidFill>
                <a:latin typeface="+mn-lt"/>
                <a:ea typeface="+mn-ea"/>
                <a:cs typeface="+mn-cs"/>
              </a:rPr>
              <a:t>                       </a:t>
            </a:r>
            <a:r>
              <a:rPr lang="en-US" sz="4000" dirty="0"/>
              <a:t>Attn: Identity Theft</a:t>
            </a:r>
            <a:br>
              <a:rPr lang="en-US" sz="4000" dirty="0"/>
            </a:br>
            <a:r>
              <a:rPr lang="en-US" sz="4000" dirty="0"/>
              <a:t>                   PO Box 4128</a:t>
            </a:r>
            <a:br>
              <a:rPr lang="en-US" sz="4000" dirty="0"/>
            </a:br>
            <a:r>
              <a:rPr lang="en-US" sz="4000" dirty="0"/>
              <a:t>                   Binghamton, NY 13902-4128 </a:t>
            </a:r>
          </a:p>
          <a:p>
            <a:pPr marL="171450" lvl="1" indent="-171450" algn="l" defTabSz="879176" rtl="0" eaLnBrk="1" latinLnBrk="0" hangingPunct="1">
              <a:lnSpc>
                <a:spcPct val="120000"/>
              </a:lnSpc>
              <a:spcBef>
                <a:spcPts val="1000"/>
              </a:spcBef>
              <a:buSzPct val="125000"/>
              <a:buFont typeface="Arial" panose="020B0604020202020204" pitchFamily="34" charset="0"/>
              <a:buChar char="•"/>
            </a:pPr>
            <a:r>
              <a:rPr lang="en-US" sz="1100" kern="1200" spc="-50" dirty="0">
                <a:solidFill>
                  <a:schemeClr val="tx1"/>
                </a:solidFill>
                <a:latin typeface="+mn-lt"/>
                <a:ea typeface="+mn-ea"/>
                <a:cs typeface="+mn-cs"/>
              </a:rPr>
              <a:t>Or Call 518-457-5181 for more information. </a:t>
            </a:r>
          </a:p>
          <a:p>
            <a:pPr eaLnBrk="1" hangingPunct="1">
              <a:spcBef>
                <a:spcPct val="0"/>
              </a:spcBef>
            </a:pPr>
            <a:endParaRPr lang="en-US" altLang="en-US" dirty="0"/>
          </a:p>
          <a:p>
            <a:pPr eaLnBrk="1" hangingPunct="1">
              <a:spcBef>
                <a:spcPct val="0"/>
              </a:spcBef>
            </a:pPr>
            <a:r>
              <a:rPr lang="en-US" altLang="en-US" dirty="0"/>
              <a:t>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11514131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50" dirty="0"/>
              <a:t>Some other recommendations for taxpayers are to: </a:t>
            </a:r>
          </a:p>
          <a:p>
            <a:pPr>
              <a:spcAft>
                <a:spcPts val="600"/>
              </a:spcAft>
            </a:pPr>
            <a:endParaRPr lang="en-US" spc="-50" dirty="0"/>
          </a:p>
          <a:p>
            <a:pPr>
              <a:spcAft>
                <a:spcPts val="600"/>
              </a:spcAft>
            </a:pPr>
            <a:r>
              <a:rPr lang="en-US" spc="-50" dirty="0"/>
              <a:t>Submit </a:t>
            </a:r>
            <a:r>
              <a:rPr lang="en-US" dirty="0"/>
              <a:t>IRS Form 14039, </a:t>
            </a:r>
            <a:r>
              <a:rPr lang="en-US" i="1" dirty="0"/>
              <a:t>Identity Theft Affidavit</a:t>
            </a:r>
          </a:p>
          <a:p>
            <a:pPr marL="183686" indent="-198438">
              <a:spcBef>
                <a:spcPts val="300"/>
              </a:spcBef>
            </a:pPr>
            <a:r>
              <a:rPr lang="en-US" spc="-50" dirty="0"/>
              <a:t>Contact the Federal Trade Commission at </a:t>
            </a:r>
            <a:r>
              <a:rPr lang="en-US" i="1" spc="-50" dirty="0"/>
              <a:t>www.identitytheft.gov</a:t>
            </a:r>
          </a:p>
          <a:p>
            <a:pPr>
              <a:spcAft>
                <a:spcPts val="600"/>
              </a:spcAft>
            </a:pPr>
            <a:r>
              <a:rPr lang="en-US" spc="-50" dirty="0"/>
              <a:t>Contact credit bureau to place “fraud alert” on credit record</a:t>
            </a:r>
          </a:p>
          <a:p>
            <a:pPr marL="568325" lvl="1" indent="-198438">
              <a:spcBef>
                <a:spcPts val="600"/>
              </a:spcBef>
            </a:pPr>
            <a:r>
              <a:rPr lang="en-US" dirty="0"/>
              <a:t>Equifax: 800-685-1111</a:t>
            </a:r>
          </a:p>
          <a:p>
            <a:pPr marL="568325" lvl="1" indent="-198438">
              <a:spcBef>
                <a:spcPts val="300"/>
              </a:spcBef>
            </a:pPr>
            <a:r>
              <a:rPr lang="en-US" dirty="0"/>
              <a:t>Experian: 888-397-3742</a:t>
            </a:r>
          </a:p>
          <a:p>
            <a:pPr marL="568325" lvl="1" indent="-198438">
              <a:spcBef>
                <a:spcPts val="300"/>
              </a:spcBef>
            </a:pPr>
            <a:r>
              <a:rPr lang="en-US" dirty="0"/>
              <a:t>TransUnion: 888-909-8872</a:t>
            </a:r>
          </a:p>
          <a:p>
            <a:endParaRPr lang="en-US" baseline="0" dirty="0"/>
          </a:p>
        </p:txBody>
      </p:sp>
      <p:sp>
        <p:nvSpPr>
          <p:cNvPr id="4" name="Slide Number Placeholder 3"/>
          <p:cNvSpPr>
            <a:spLocks noGrp="1"/>
          </p:cNvSpPr>
          <p:nvPr>
            <p:ph type="sldNum" sz="quarter" idx="10"/>
          </p:nvPr>
        </p:nvSpPr>
        <p:spPr/>
        <p:txBody>
          <a:bodyPr/>
          <a:lstStyle/>
          <a:p>
            <a:fld id="{91A0B44D-A91D-47A7-878F-B25D0A2D7B65}"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39063107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85750">
              <a:spcBef>
                <a:spcPts val="1000"/>
              </a:spcBef>
            </a:pPr>
            <a:r>
              <a:rPr lang="en-US" sz="1100" dirty="0">
                <a:solidFill>
                  <a:prstClr val="black"/>
                </a:solidFill>
              </a:rPr>
              <a:t>If a taxpayer has an issue that they have tried to resolve without success and feels they are not getting the help they need, the taxpayer can contact the Office of the Taxpayer Rights Advocate. The taxpayer can visit our website and search “Advocate.” They will need to complete form DTF-911 and an advocate will review the issue. </a:t>
            </a:r>
          </a:p>
          <a:p>
            <a:pPr marL="0" indent="-285750">
              <a:spcBef>
                <a:spcPts val="1000"/>
              </a:spcBef>
            </a:pPr>
            <a:endParaRPr lang="en-US" sz="1100" dirty="0">
              <a:solidFill>
                <a:prstClr val="black"/>
              </a:solidFill>
            </a:endParaRPr>
          </a:p>
          <a:p>
            <a:pPr marL="0" indent="-285750">
              <a:spcBef>
                <a:spcPts val="1000"/>
              </a:spcBef>
              <a:buFont typeface="Arial" panose="020B0604020202020204" pitchFamily="34" charset="0"/>
              <a:buChar char="•"/>
            </a:pPr>
            <a:r>
              <a:rPr lang="en-US" sz="1100" dirty="0">
                <a:solidFill>
                  <a:prstClr val="black"/>
                </a:solidFill>
              </a:rPr>
              <a:t>provides free and independent tax problem assistance;</a:t>
            </a:r>
          </a:p>
          <a:p>
            <a:pPr marL="0" indent="-285750">
              <a:spcBef>
                <a:spcPts val="1000"/>
              </a:spcBef>
              <a:buFont typeface="Arial" panose="020B0604020202020204" pitchFamily="34" charset="0"/>
              <a:buChar char="•"/>
            </a:pPr>
            <a:r>
              <a:rPr lang="en-US" sz="1100" dirty="0">
                <a:solidFill>
                  <a:prstClr val="black"/>
                </a:solidFill>
              </a:rPr>
              <a:t>ensures that the taxpayer’s case is reviewed in a timely manner;</a:t>
            </a:r>
          </a:p>
          <a:p>
            <a:pPr marL="0" indent="-285750">
              <a:spcBef>
                <a:spcPts val="1000"/>
              </a:spcBef>
              <a:buFont typeface="Arial" panose="020B0604020202020204" pitchFamily="34" charset="0"/>
              <a:buChar char="•"/>
            </a:pPr>
            <a:r>
              <a:rPr lang="en-US" sz="1100" dirty="0">
                <a:solidFill>
                  <a:prstClr val="black"/>
                </a:solidFill>
              </a:rPr>
              <a:t>helps the taxpayer understand important notices and deadlines;</a:t>
            </a:r>
          </a:p>
          <a:p>
            <a:pPr marL="0" indent="-285750">
              <a:spcBef>
                <a:spcPts val="1000"/>
              </a:spcBef>
              <a:buFont typeface="Arial" panose="020B0604020202020204" pitchFamily="34" charset="0"/>
              <a:buChar char="•"/>
            </a:pPr>
            <a:r>
              <a:rPr lang="en-US" sz="1100" dirty="0">
                <a:solidFill>
                  <a:prstClr val="black"/>
                </a:solidFill>
              </a:rPr>
              <a:t>explains taxpayer rights and responsibilities under the law; and</a:t>
            </a:r>
          </a:p>
          <a:p>
            <a:pPr marL="0" indent="-285750">
              <a:spcBef>
                <a:spcPts val="1000"/>
              </a:spcBef>
              <a:buFont typeface="Arial" panose="020B0604020202020204" pitchFamily="34" charset="0"/>
              <a:buChar char="•"/>
            </a:pPr>
            <a:r>
              <a:rPr lang="en-US" sz="1100" spc="-50" dirty="0">
                <a:solidFill>
                  <a:prstClr val="black"/>
                </a:solidFill>
              </a:rPr>
              <a:t>helps resolve long standing tax issues.</a:t>
            </a:r>
          </a:p>
          <a:p>
            <a:pPr marL="0" indent="0">
              <a:spcBef>
                <a:spcPts val="1000"/>
              </a:spcBef>
              <a:buFont typeface="Arial" panose="020B0604020202020204" pitchFamily="34" charset="0"/>
              <a:buNone/>
            </a:pPr>
            <a:endParaRPr lang="en-US" sz="1100" spc="-5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20512777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00"/>
              </a:spcBef>
            </a:pPr>
            <a:r>
              <a:rPr lang="en-US" sz="1100" dirty="0"/>
              <a:t>Please remind taxpayers that they can Get access to their tax information whenever they need it by using an individual online services account.  Here they can:</a:t>
            </a:r>
          </a:p>
          <a:p>
            <a:pPr>
              <a:spcBef>
                <a:spcPts val="1400"/>
              </a:spcBef>
            </a:pPr>
            <a:endParaRPr lang="en-US" sz="1100" dirty="0"/>
          </a:p>
          <a:p>
            <a:pPr marL="171450" indent="-171450">
              <a:spcBef>
                <a:spcPts val="1400"/>
              </a:spcBef>
              <a:buFont typeface="Arial" panose="020B0604020202020204" pitchFamily="34" charset="0"/>
              <a:buChar char="•"/>
            </a:pPr>
            <a:r>
              <a:rPr lang="en-US" dirty="0"/>
              <a:t>View filing and payment history</a:t>
            </a:r>
          </a:p>
          <a:p>
            <a:pPr marL="171450" indent="-171450">
              <a:spcBef>
                <a:spcPts val="1400"/>
              </a:spcBef>
              <a:buFont typeface="Arial" panose="020B0604020202020204" pitchFamily="34" charset="0"/>
              <a:buChar char="•"/>
            </a:pPr>
            <a:r>
              <a:rPr lang="en-US" dirty="0"/>
              <a:t>Manage estimated income tax payments.</a:t>
            </a:r>
          </a:p>
          <a:p>
            <a:pPr marL="171450" indent="-171450">
              <a:spcBef>
                <a:spcPts val="1400"/>
              </a:spcBef>
              <a:buFont typeface="Arial" panose="020B0604020202020204" pitchFamily="34" charset="0"/>
              <a:buChar char="•"/>
            </a:pPr>
            <a:r>
              <a:rPr lang="en-US" dirty="0"/>
              <a:t>Choose to receive bills, notices, and refund notifications electronically.</a:t>
            </a:r>
          </a:p>
          <a:p>
            <a:pPr marL="171450" indent="-171450">
              <a:spcBef>
                <a:spcPts val="1400"/>
              </a:spcBef>
              <a:buFont typeface="Arial" panose="020B0604020202020204" pitchFamily="34" charset="0"/>
              <a:buChar char="•"/>
            </a:pPr>
            <a:r>
              <a:rPr lang="en-US" dirty="0"/>
              <a:t>Pay bills and respond to notices, and.</a:t>
            </a:r>
          </a:p>
          <a:p>
            <a:pPr marL="171450" indent="-171450">
              <a:spcBef>
                <a:spcPts val="1400"/>
              </a:spcBef>
              <a:buFont typeface="Arial" panose="020B0604020202020204" pitchFamily="34" charset="0"/>
              <a:buChar char="•"/>
            </a:pPr>
            <a:r>
              <a:rPr lang="en-US" dirty="0"/>
              <a:t>Eliminate phone calls and hold time.</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t>105</a:t>
            </a:fld>
            <a:endParaRPr lang="en-US" dirty="0"/>
          </a:p>
        </p:txBody>
      </p:sp>
    </p:spTree>
    <p:extLst>
      <p:ext uri="{BB962C8B-B14F-4D97-AF65-F5344CB8AC3E}">
        <p14:creationId xmlns:p14="http://schemas.microsoft.com/office/powerpoint/2010/main" val="10514527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dirty="0">
                <a:solidFill>
                  <a:srgbClr val="FF0000"/>
                </a:solidFill>
              </a:rPr>
              <a:t>We also want to remind you about our subscribe function at the bottom section of all our web pages. </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63005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Can't get enough of Tax? Subscribe to receive emails with tax tips, news, and the latest guidance. Our subscription services allow you to sign up to automatically get notified when there is information you need to know.  We have two main subscription services.  One to sign up for email alerts and one to subscribe to tax news and updates.  </a:t>
            </a:r>
          </a:p>
          <a:p>
            <a:endParaRPr lang="en-US" b="0" dirty="0"/>
          </a:p>
          <a:p>
            <a:pPr marL="171450" marR="0" lvl="0" indent="-171450" algn="l" defTabSz="879176" rtl="0" eaLnBrk="1" fontAlgn="auto" latinLnBrk="0" hangingPunct="1">
              <a:lnSpc>
                <a:spcPct val="100000"/>
              </a:lnSpc>
              <a:spcBef>
                <a:spcPts val="1200"/>
              </a:spcBef>
              <a:spcAft>
                <a:spcPts val="0"/>
              </a:spcAft>
              <a:buClr>
                <a:srgbClr val="007681"/>
              </a:buClr>
              <a:buSzPct val="125000"/>
              <a:buFont typeface="Arial" panose="020B0604020202020204" pitchFamily="34" charset="0"/>
              <a:buChar char="•"/>
              <a:tabLst/>
              <a:defRPr/>
            </a:pPr>
            <a:r>
              <a:rPr lang="en-US" sz="1200" kern="1200" dirty="0">
                <a:solidFill>
                  <a:schemeClr val="tx1"/>
                </a:solidFill>
                <a:latin typeface="Arial" panose="020B0604020202020204" pitchFamily="34" charset="0"/>
                <a:ea typeface="+mn-ea"/>
                <a:cs typeface="Arial" panose="020B0604020202020204" pitchFamily="34" charset="0"/>
              </a:rPr>
              <a:t>This second option is the one that allows you to have notices, memorandums and other information sent to you as soon as it goes out!</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99813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financial literacy, remember to tell your clients about our financial education program which can be found on our website.  This program is broken into seven modules to help taxpayers have a better understanding of taxes, credits and much more.  There is a whole section on self-employment resources including a mileage log and tax deduction tracker!  We provided a Link for you on the </a:t>
            </a:r>
            <a:r>
              <a:rPr lang="en-US" i="1" dirty="0"/>
              <a:t>Volunteer</a:t>
            </a:r>
            <a:r>
              <a:rPr lang="en-US" dirty="0"/>
              <a:t> page under the </a:t>
            </a:r>
            <a:r>
              <a:rPr lang="en-US" i="1" dirty="0"/>
              <a:t>Find Resources for Taxpayers </a:t>
            </a:r>
            <a:r>
              <a:rPr lang="en-US" dirty="0"/>
              <a:t>section.  Share it with the taxpayers you assist!</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108</a:t>
            </a:fld>
            <a:endParaRPr lang="en-US" dirty="0"/>
          </a:p>
        </p:txBody>
      </p:sp>
    </p:spTree>
    <p:extLst>
      <p:ext uri="{BB962C8B-B14F-4D97-AF65-F5344CB8AC3E}">
        <p14:creationId xmlns:p14="http://schemas.microsoft.com/office/powerpoint/2010/main" val="24881594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covered a lot with this training, I hope it will help you to help others with filing their 2021 tax returns.  Thank you again for all that you do to help the taxpayers of the state of New York.</a:t>
            </a:r>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70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those forms, we have the IT-227 for voluntary contributions, the IT -214 Claim for real property tax credit for homeowners and renters, the new IT-229 real property tax relief credit and the NYC-210 Claim for the New York City School Tax Credit.</a:t>
            </a:r>
          </a:p>
          <a:p>
            <a:endParaRPr lang="en-US" dirty="0"/>
          </a:p>
          <a:p>
            <a:r>
              <a:rPr lang="en-US" dirty="0"/>
              <a:t>We also include some informational items, the DTF-215 Earned income tax credit- recordkeeping suggestions for self-employed persons and the CO-309 how are you paid for your work and services?  These item are great to hand out to taxpayers who are not sure what they should keep for their tax records when they are self-employed.</a:t>
            </a:r>
          </a:p>
          <a:p>
            <a:endParaRPr lang="en-US" dirty="0"/>
          </a:p>
          <a:p>
            <a:r>
              <a:rPr lang="en-US" dirty="0"/>
              <a:t>While we mail out the packets these materials can be printed from the free filing assistance volunteer packet page as well.</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11</a:t>
            </a:fld>
            <a:endParaRPr lang="en-US" dirty="0"/>
          </a:p>
        </p:txBody>
      </p:sp>
    </p:spTree>
    <p:extLst>
      <p:ext uri="{BB962C8B-B14F-4D97-AF65-F5344CB8AC3E}">
        <p14:creationId xmlns:p14="http://schemas.microsoft.com/office/powerpoint/2010/main" val="162913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looking for these packets to be mailed, you should have sent those requests in already as we were looking for them by December 22, 2023. the Include </a:t>
            </a:r>
          </a:p>
          <a:p>
            <a:endParaRPr lang="en-US" dirty="0"/>
          </a:p>
          <a:p>
            <a:pPr marL="171450" indent="-171450">
              <a:buFont typeface="Arial" panose="020B0604020202020204" pitchFamily="34" charset="0"/>
              <a:buChar char="•"/>
            </a:pPr>
            <a:r>
              <a:rPr lang="en-US" dirty="0"/>
              <a:t>your name, email, and mailing address (no P.O. boxes!);  </a:t>
            </a:r>
          </a:p>
          <a:p>
            <a:pPr marL="171450" indent="-171450">
              <a:buFont typeface="Arial" panose="020B0604020202020204" pitchFamily="34" charset="0"/>
              <a:buChar char="•"/>
            </a:pPr>
            <a:r>
              <a:rPr lang="en-US" dirty="0"/>
              <a:t>the number of packets you need (no more than 5); and </a:t>
            </a:r>
          </a:p>
          <a:p>
            <a:pPr marL="171450" indent="-171450">
              <a:buFont typeface="Arial" panose="020B0604020202020204" pitchFamily="34" charset="0"/>
              <a:buChar char="•"/>
            </a:pPr>
            <a:r>
              <a:rPr lang="en-US" dirty="0"/>
              <a:t>any other forms and how many.  </a:t>
            </a:r>
          </a:p>
          <a:p>
            <a:pPr marL="171450" indent="-171450">
              <a:buFont typeface="Arial" panose="020B0604020202020204" pitchFamily="34" charset="0"/>
              <a:buChar char="•"/>
            </a:pPr>
            <a:endParaRPr lang="en-US" dirty="0"/>
          </a:p>
          <a:p>
            <a:r>
              <a:rPr lang="en-US" dirty="0"/>
              <a:t>Packets will ship no later than the week of January </a:t>
            </a:r>
            <a:r>
              <a:rPr lang="en-US" b="1" dirty="0"/>
              <a:t>15</a:t>
            </a:r>
            <a:r>
              <a:rPr lang="en-US" dirty="0"/>
              <a:t>, 2024</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12</a:t>
            </a:fld>
            <a:endParaRPr lang="en-US" dirty="0"/>
          </a:p>
        </p:txBody>
      </p:sp>
    </p:spTree>
    <p:extLst>
      <p:ext uri="{BB962C8B-B14F-4D97-AF65-F5344CB8AC3E}">
        <p14:creationId xmlns:p14="http://schemas.microsoft.com/office/powerpoint/2010/main" val="252195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The TP-301 is the intake questionnaire that provides guidance on income, expenses, deductions and credits that do not automatically carry over from the federal return:</a:t>
            </a:r>
            <a:endParaRPr lang="en-US" b="0" dirty="0"/>
          </a:p>
          <a:p>
            <a:pPr marL="171450" indent="-171450">
              <a:spcBef>
                <a:spcPts val="1200"/>
              </a:spcBef>
              <a:buFont typeface="Arial" panose="020B0604020202020204" pitchFamily="34" charset="0"/>
              <a:buChar char="•"/>
            </a:pPr>
            <a:endParaRPr lang="en-US" b="0" dirty="0"/>
          </a:p>
          <a:p>
            <a:pPr marL="171450" indent="-171450">
              <a:spcBef>
                <a:spcPts val="1200"/>
              </a:spcBef>
              <a:buFont typeface="Arial" panose="020B0604020202020204" pitchFamily="34" charset="0"/>
              <a:buChar char="•"/>
            </a:pPr>
            <a:r>
              <a:rPr lang="en-US" b="0" dirty="0"/>
              <a:t>New York State additions and subtractions</a:t>
            </a:r>
          </a:p>
          <a:p>
            <a:pPr marL="171450" indent="-171450">
              <a:spcBef>
                <a:spcPts val="600"/>
              </a:spcBef>
              <a:buFont typeface="Arial" panose="020B0604020202020204" pitchFamily="34" charset="0"/>
              <a:buChar char="•"/>
            </a:pPr>
            <a:r>
              <a:rPr lang="en-US" b="0" dirty="0"/>
              <a:t>New York State only credits</a:t>
            </a:r>
          </a:p>
          <a:p>
            <a:pPr marL="171450" indent="-171450">
              <a:spcBef>
                <a:spcPts val="600"/>
              </a:spcBef>
              <a:buFont typeface="Arial" panose="020B0604020202020204" pitchFamily="34" charset="0"/>
              <a:buChar char="•"/>
            </a:pPr>
            <a:r>
              <a:rPr lang="en-US" b="0" dirty="0"/>
              <a:t>pension exclusions</a:t>
            </a:r>
          </a:p>
          <a:p>
            <a:pPr marL="171450" indent="-171450">
              <a:spcBef>
                <a:spcPts val="600"/>
              </a:spcBef>
              <a:buFont typeface="Arial" panose="020B0604020202020204" pitchFamily="34" charset="0"/>
              <a:buChar char="•"/>
            </a:pPr>
            <a:r>
              <a:rPr lang="en-US" b="0" dirty="0"/>
              <a:t>New York State, New York City, and Yonkers residency questions</a:t>
            </a:r>
          </a:p>
          <a:p>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solidFill>
                  <a:srgbClr val="007681"/>
                </a:solidFill>
              </a:rPr>
              <a:t>We had a few updates on the TP-301 for this year.  We added School district back and added 529 saving to the qualify education.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13</a:t>
            </a:fld>
            <a:endParaRPr lang="en-US" dirty="0"/>
          </a:p>
        </p:txBody>
      </p:sp>
    </p:spTree>
    <p:extLst>
      <p:ext uri="{BB962C8B-B14F-4D97-AF65-F5344CB8AC3E}">
        <p14:creationId xmlns:p14="http://schemas.microsoft.com/office/powerpoint/2010/main" val="1031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dirty="0">
              <a:solidFill>
                <a:srgbClr val="007681"/>
              </a:solidFill>
            </a:endParaRPr>
          </a:p>
          <a:p>
            <a:pPr marL="0" indent="0">
              <a:buNone/>
            </a:pPr>
            <a:r>
              <a:rPr lang="en-US" b="0" dirty="0">
                <a:solidFill>
                  <a:srgbClr val="007681"/>
                </a:solidFill>
              </a:rPr>
              <a:t>The section to enter the Town information was updated to enter School District information. Taxpayers can enter the Town if the School District is unknown</a:t>
            </a:r>
          </a:p>
          <a:p>
            <a:pPr marL="0" indent="0">
              <a:buNone/>
            </a:pPr>
            <a:r>
              <a:rPr lang="en-US" b="0" dirty="0">
                <a:solidFill>
                  <a:srgbClr val="007681"/>
                </a:solidFill>
              </a:rPr>
              <a:t> </a:t>
            </a:r>
          </a:p>
          <a:p>
            <a:pPr marL="0" indent="0">
              <a:buNone/>
            </a:pPr>
            <a:r>
              <a:rPr lang="en-US" b="0" dirty="0">
                <a:solidFill>
                  <a:srgbClr val="007681"/>
                </a:solidFill>
              </a:rPr>
              <a:t>Q 9. Did you pay undergraduate college tuition expenses by cash, check, credit card, with borrowed funds, or funds from a qualified state tuition program (such as 529 College Savings Program), for yourself, your spouse, or your dependent(s)?</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14</a:t>
            </a:fld>
            <a:endParaRPr lang="en-US" dirty="0"/>
          </a:p>
        </p:txBody>
      </p:sp>
    </p:spTree>
    <p:extLst>
      <p:ext uri="{BB962C8B-B14F-4D97-AF65-F5344CB8AC3E}">
        <p14:creationId xmlns:p14="http://schemas.microsoft.com/office/powerpoint/2010/main" val="1160319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resources available to you can be found on our website, like forms and publications.  You can also get many documents in other languages.  In addition, limited additional quantities of some forms can be mailed to you during the filing season. Order by sending an email to NYStax.SpecReq@tax.ny.gov.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15</a:t>
            </a:fld>
            <a:endParaRPr lang="en-US" dirty="0"/>
          </a:p>
        </p:txBody>
      </p:sp>
    </p:spTree>
    <p:extLst>
      <p:ext uri="{BB962C8B-B14F-4D97-AF65-F5344CB8AC3E}">
        <p14:creationId xmlns:p14="http://schemas.microsoft.com/office/powerpoint/2010/main" val="369904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during the filing season the tax practitioner hotline is available as a resource for your questions.  Just don’t forget to identify yourself as a volunteer or they will send you to the other line where the waits are much longer.  This line has shorter wait times, extended hours during the peak filing season and experienced staff answering questions.  Remember do not give this number out to any taxpayers.  </a:t>
            </a:r>
          </a:p>
        </p:txBody>
      </p:sp>
      <p:sp>
        <p:nvSpPr>
          <p:cNvPr id="4" name="Slide Number Placeholder 3"/>
          <p:cNvSpPr>
            <a:spLocks noGrp="1"/>
          </p:cNvSpPr>
          <p:nvPr>
            <p:ph type="sldNum" sz="quarter" idx="10"/>
          </p:nvPr>
        </p:nvSpPr>
        <p:spPr/>
        <p:txBody>
          <a:bodyPr/>
          <a:lstStyle/>
          <a:p>
            <a:fld id="{91A0B44D-A91D-47A7-878F-B25D0A2D7B65}" type="slidenum">
              <a:rPr lang="en-US" smtClean="0"/>
              <a:t>16</a:t>
            </a:fld>
            <a:endParaRPr lang="en-US" dirty="0"/>
          </a:p>
        </p:txBody>
      </p:sp>
    </p:spTree>
    <p:extLst>
      <p:ext uri="{BB962C8B-B14F-4D97-AF65-F5344CB8AC3E}">
        <p14:creationId xmlns:p14="http://schemas.microsoft.com/office/powerpoint/2010/main" val="108680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Taxpayers will have until April 15, 2024 to file their 2023 and pay amounts owed.  Taxpayers may request  a 6 months extension by filing Form IT-370 and paying any tax due, on or before this due date.</a:t>
            </a:r>
            <a:endParaRPr lang="en-US" sz="1800" b="0" dirty="0">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977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know if a taxpayer is a resident or not and that they need to file here is the general flow of the New York State tax return.  The New York Return is based off of the federal return with adjustments and modifications. The flow starts with the same income items from the Federal Return that you put in Federal Adjusted Gross Income, but we have adjustments to that income to give you the federal adjusted gross income.  From there we have New York specific additions and subtractions to arrive at New York Adjusted Gross Income.  We then deduct a New York standard deduction or New York itemized deduction to arrive at NY taxable income.  Taxable income is used to compute the tax which is further reduced by tax credits.</a:t>
            </a:r>
          </a:p>
          <a:p>
            <a:endParaRPr lang="en-US" dirty="0"/>
          </a:p>
          <a:p>
            <a:r>
              <a:rPr lang="en-US" dirty="0"/>
              <a:t>We will now go through each section highlighting where we are unique.</a:t>
            </a:r>
          </a:p>
        </p:txBody>
      </p:sp>
      <p:sp>
        <p:nvSpPr>
          <p:cNvPr id="4" name="Slide Number Placeholder 3"/>
          <p:cNvSpPr>
            <a:spLocks noGrp="1"/>
          </p:cNvSpPr>
          <p:nvPr>
            <p:ph type="sldNum" sz="quarter" idx="5"/>
          </p:nvPr>
        </p:nvSpPr>
        <p:spPr/>
        <p:txBody>
          <a:bodyPr/>
          <a:lstStyle/>
          <a:p>
            <a:fld id="{91A0B44D-A91D-47A7-878F-B25D0A2D7B65}" type="slidenum">
              <a:rPr lang="en-US" smtClean="0"/>
              <a:pPr/>
              <a:t>18</a:t>
            </a:fld>
            <a:endParaRPr lang="en-US" dirty="0"/>
          </a:p>
        </p:txBody>
      </p:sp>
    </p:spTree>
    <p:extLst>
      <p:ext uri="{BB962C8B-B14F-4D97-AF65-F5344CB8AC3E}">
        <p14:creationId xmlns:p14="http://schemas.microsoft.com/office/powerpoint/2010/main" val="393661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where to find resources, let’s get into the New York State return.</a:t>
            </a:r>
          </a:p>
        </p:txBody>
      </p:sp>
      <p:sp>
        <p:nvSpPr>
          <p:cNvPr id="4" name="Slide Number Placeholder 3"/>
          <p:cNvSpPr>
            <a:spLocks noGrp="1"/>
          </p:cNvSpPr>
          <p:nvPr>
            <p:ph type="sldNum" sz="quarter" idx="5"/>
          </p:nvPr>
        </p:nvSpPr>
        <p:spPr/>
        <p:txBody>
          <a:bodyPr/>
          <a:lstStyle/>
          <a:p>
            <a:fld id="{91A0B44D-A91D-47A7-878F-B25D0A2D7B65}" type="slidenum">
              <a:rPr lang="en-US" smtClean="0"/>
              <a:t>19</a:t>
            </a:fld>
            <a:endParaRPr lang="en-US" dirty="0"/>
          </a:p>
        </p:txBody>
      </p:sp>
    </p:spTree>
    <p:extLst>
      <p:ext uri="{BB962C8B-B14F-4D97-AF65-F5344CB8AC3E}">
        <p14:creationId xmlns:p14="http://schemas.microsoft.com/office/powerpoint/2010/main" val="244491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6425" y="696913"/>
            <a:ext cx="6199188" cy="3486150"/>
          </a:xfrm>
        </p:spPr>
      </p:sp>
      <p:sp>
        <p:nvSpPr>
          <p:cNvPr id="3" name="Notes Placeholder 2"/>
          <p:cNvSpPr>
            <a:spLocks noGrp="1"/>
          </p:cNvSpPr>
          <p:nvPr>
            <p:ph type="body" idx="1"/>
          </p:nvPr>
        </p:nvSpPr>
        <p:spPr/>
        <p:txBody>
          <a:bodyPr/>
          <a:lstStyle/>
          <a:p>
            <a:r>
              <a:rPr lang="en-US" dirty="0"/>
              <a:t>Some of you may have seen this Compliance Continuum slide in the past.  It shows how </a:t>
            </a:r>
            <a:r>
              <a:rPr lang="en-US" b="1" dirty="0"/>
              <a:t>actions</a:t>
            </a:r>
            <a:r>
              <a:rPr lang="en-US" dirty="0"/>
              <a:t> can be taken by both taxpayers and the Department which enable us to be more efficient.  These actions on the left side of the continuum like proposing legislation, publishing clear guidance and instructions, and, for taxpayers, filing their returns and making payments timely, also cost both the taxpayers and Department less money.   On the right side we have the more expensive and time-consuming things like audits, collections and litigation.  </a:t>
            </a:r>
          </a:p>
          <a:p>
            <a:endParaRPr lang="en-US" dirty="0"/>
          </a:p>
          <a:p>
            <a:r>
              <a:rPr lang="en-US" dirty="0"/>
              <a:t>While the department will always have some activity on the right side of the continuum, the left is </a:t>
            </a:r>
            <a:r>
              <a:rPr lang="en-US" b="1" dirty="0"/>
              <a:t>really</a:t>
            </a:r>
            <a:r>
              <a:rPr lang="en-US" dirty="0"/>
              <a:t> where we have tried </a:t>
            </a:r>
            <a:r>
              <a:rPr lang="en-US" b="1" dirty="0"/>
              <a:t>to focus</a:t>
            </a:r>
            <a:r>
              <a:rPr lang="en-US" dirty="0"/>
              <a:t> on improvement opportunities.  </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26401B9A-9839-4401-AF4A-95E0DE25B7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34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filing a New York state return the first thing you must determine is residency.  You need to know if the taxpayer Is a resident, non-resident, or part-year resident.</a:t>
            </a:r>
          </a:p>
        </p:txBody>
      </p:sp>
      <p:sp>
        <p:nvSpPr>
          <p:cNvPr id="4" name="Slide Number Placeholder 3"/>
          <p:cNvSpPr>
            <a:spLocks noGrp="1"/>
          </p:cNvSpPr>
          <p:nvPr>
            <p:ph type="sldNum" sz="quarter" idx="10"/>
          </p:nvPr>
        </p:nvSpPr>
        <p:spPr/>
        <p:txBody>
          <a:bodyPr/>
          <a:lstStyle/>
          <a:p>
            <a:fld id="{91A0B44D-A91D-47A7-878F-B25D0A2D7B65}" type="slidenum">
              <a:rPr lang="en-US" smtClean="0"/>
              <a:t>20</a:t>
            </a:fld>
            <a:endParaRPr lang="en-US" dirty="0"/>
          </a:p>
        </p:txBody>
      </p:sp>
    </p:spTree>
    <p:extLst>
      <p:ext uri="{BB962C8B-B14F-4D97-AF65-F5344CB8AC3E}">
        <p14:creationId xmlns:p14="http://schemas.microsoft.com/office/powerpoint/2010/main" val="876481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If the taxpayer is a resident for New York State income tax purposes and is required to file an income tax return, they will need to file Form IT-201, </a:t>
            </a:r>
            <a:r>
              <a:rPr lang="en-US" sz="2200" i="1" dirty="0"/>
              <a:t>Resident Income Tax Return</a:t>
            </a:r>
            <a:r>
              <a:rPr lang="en-US" sz="2200" dirty="0"/>
              <a:t>.  </a:t>
            </a:r>
          </a:p>
          <a:p>
            <a:endParaRPr lang="en-US" sz="2200"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sz="1100"/>
              <a:t>If the taxpayer is a part-year resident or nonresident for New York State income tax purposes and is required to file an income tax return, they will need to file Form IT-203, Nonresident and Part-Year Resident Income Tax Return.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21</a:t>
            </a:fld>
            <a:endParaRPr lang="en-US" dirty="0"/>
          </a:p>
        </p:txBody>
      </p:sp>
    </p:spTree>
    <p:extLst>
      <p:ext uri="{BB962C8B-B14F-4D97-AF65-F5344CB8AC3E}">
        <p14:creationId xmlns:p14="http://schemas.microsoft.com/office/powerpoint/2010/main" val="594436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A taxpayer must file a New York State resident return if:</a:t>
            </a:r>
          </a:p>
          <a:p>
            <a:pPr marL="0" indent="0">
              <a:buNone/>
            </a:pPr>
            <a:endParaRPr lang="en-US" b="0" dirty="0">
              <a:solidFill>
                <a:srgbClr val="007681"/>
              </a:solidFill>
            </a:endParaRPr>
          </a:p>
          <a:p>
            <a:pPr marL="171450" indent="-171450">
              <a:buFont typeface="Arial" panose="020B0604020202020204" pitchFamily="34" charset="0"/>
              <a:buChar char="•"/>
            </a:pPr>
            <a:r>
              <a:rPr lang="en-US" sz="1100" b="0" dirty="0"/>
              <a:t>they’re required to file a federal return;</a:t>
            </a:r>
          </a:p>
          <a:p>
            <a:pPr marL="171450" indent="-171450">
              <a:spcBef>
                <a:spcPts val="600"/>
              </a:spcBef>
              <a:buFont typeface="Arial" panose="020B0604020202020204" pitchFamily="34" charset="0"/>
              <a:buChar char="•"/>
            </a:pPr>
            <a:r>
              <a:rPr lang="en-US" sz="1100" b="0" dirty="0"/>
              <a:t>($3,100 or more if the taxpayer is single and can be claimed as a dependent on another taxpayer’s federal tax return);</a:t>
            </a:r>
          </a:p>
          <a:p>
            <a:pPr marL="171450" indent="-171450">
              <a:spcBef>
                <a:spcPts val="600"/>
              </a:spcBef>
              <a:buFont typeface="Arial" panose="020B0604020202020204" pitchFamily="34" charset="0"/>
              <a:buChar char="•"/>
            </a:pPr>
            <a:r>
              <a:rPr lang="en-US" sz="1100" b="0" dirty="0"/>
              <a:t>they want to claim a refund from any New York State, New York City, or Yonkers income taxes withheld from their pay; or</a:t>
            </a:r>
          </a:p>
          <a:p>
            <a:pPr marL="171450" indent="-171450">
              <a:spcBef>
                <a:spcPts val="600"/>
              </a:spcBef>
              <a:buFont typeface="Arial" panose="020B0604020202020204" pitchFamily="34" charset="0"/>
              <a:buChar char="•"/>
            </a:pPr>
            <a:r>
              <a:rPr lang="en-US" sz="1100" b="0" dirty="0"/>
              <a:t>they want to claim New York refundable or carryover credits.</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22</a:t>
            </a:fld>
            <a:endParaRPr lang="en-US" dirty="0"/>
          </a:p>
        </p:txBody>
      </p:sp>
    </p:spTree>
    <p:extLst>
      <p:ext uri="{BB962C8B-B14F-4D97-AF65-F5344CB8AC3E}">
        <p14:creationId xmlns:p14="http://schemas.microsoft.com/office/powerpoint/2010/main" val="3828086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To be considered a resident of New York State for tax purposes, an individual must fall into one of two categories.</a:t>
            </a:r>
          </a:p>
          <a:p>
            <a:pPr marL="0" indent="0">
              <a:buNone/>
            </a:pPr>
            <a:endParaRPr lang="en-US" b="0" dirty="0">
              <a:solidFill>
                <a:srgbClr val="007681"/>
              </a:solidFill>
            </a:endParaRPr>
          </a:p>
          <a:p>
            <a:pPr marL="0" indent="0">
              <a:spcBef>
                <a:spcPts val="2000"/>
              </a:spcBef>
              <a:buFont typeface="Arial" panose="020B0604020202020204" pitchFamily="34" charset="0"/>
              <a:buNone/>
            </a:pPr>
            <a:r>
              <a:rPr lang="en-US" sz="2200" b="0" dirty="0"/>
              <a:t>Domiciliary: the taxpayer's </a:t>
            </a:r>
            <a:r>
              <a:rPr lang="en-US" sz="2200" b="0" i="1" dirty="0"/>
              <a:t>domicile</a:t>
            </a:r>
            <a:r>
              <a:rPr lang="en-US" sz="2200" b="0" dirty="0"/>
              <a:t> is New York State.  Meaning their permanent home is located in New York.</a:t>
            </a:r>
          </a:p>
          <a:p>
            <a:pPr marL="342900" indent="-342900">
              <a:spcBef>
                <a:spcPts val="2000"/>
              </a:spcBef>
              <a:buFont typeface="Arial" panose="020B0604020202020204" pitchFamily="34" charset="0"/>
              <a:buChar char="•"/>
            </a:pPr>
            <a:endParaRPr lang="en-US" sz="2200" b="0" dirty="0"/>
          </a:p>
          <a:p>
            <a:pPr marL="0" indent="0">
              <a:spcBef>
                <a:spcPts val="1800"/>
              </a:spcBef>
              <a:buFont typeface="Arial" panose="020B0604020202020204" pitchFamily="34" charset="0"/>
              <a:buNone/>
            </a:pPr>
            <a:r>
              <a:rPr lang="en-US" sz="2200" b="0" dirty="0"/>
              <a:t>Statutory Resident: the taxpayer's </a:t>
            </a:r>
            <a:r>
              <a:rPr lang="en-US" sz="2200" b="0" i="1" dirty="0"/>
              <a:t>domicile</a:t>
            </a:r>
            <a:r>
              <a:rPr lang="en-US" sz="2200" b="0" dirty="0"/>
              <a:t> is outside of New York State, but:</a:t>
            </a:r>
          </a:p>
          <a:p>
            <a:pPr marL="681037" lvl="1" indent="-342900">
              <a:spcBef>
                <a:spcPts val="1200"/>
              </a:spcBef>
              <a:buFont typeface="Arial" panose="020B0604020202020204" pitchFamily="34" charset="0"/>
              <a:buChar char="•"/>
            </a:pPr>
            <a:r>
              <a:rPr lang="en-US" sz="2000" b="0" dirty="0"/>
              <a:t>the taxpayer maintains a </a:t>
            </a:r>
            <a:r>
              <a:rPr lang="en-US" sz="2000" b="0" i="1" dirty="0"/>
              <a:t>permanent place of abode </a:t>
            </a:r>
            <a:r>
              <a:rPr lang="en-US" sz="2000" b="0" dirty="0"/>
              <a:t>in New York State; and</a:t>
            </a:r>
          </a:p>
          <a:p>
            <a:pPr marL="681037" lvl="1" indent="-342900">
              <a:spcBef>
                <a:spcPts val="1200"/>
              </a:spcBef>
              <a:buFont typeface="Arial" panose="020B0604020202020204" pitchFamily="34" charset="0"/>
              <a:buChar char="•"/>
            </a:pPr>
            <a:r>
              <a:rPr lang="en-US" sz="2000" b="0" dirty="0"/>
              <a:t>the taxpayer spends more than 183 days in New York State.</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23</a:t>
            </a:fld>
            <a:endParaRPr lang="en-US" dirty="0"/>
          </a:p>
        </p:txBody>
      </p:sp>
    </p:spTree>
    <p:extLst>
      <p:ext uri="{BB962C8B-B14F-4D97-AF65-F5344CB8AC3E}">
        <p14:creationId xmlns:p14="http://schemas.microsoft.com/office/powerpoint/2010/main" val="209901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50" dirty="0"/>
              <a:t>What is a permanent place of abode?  It’s a residence (a building or structure </a:t>
            </a:r>
            <a:r>
              <a:rPr lang="en-US" dirty="0"/>
              <a:t>where a person can live) that you permanently maintain, whether you own it or not, and is suitable for year-round use.  A permanent place of abode usually includes a residence that your spouse owns or leases.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24</a:t>
            </a:fld>
            <a:endParaRPr lang="en-US" dirty="0"/>
          </a:p>
        </p:txBody>
      </p:sp>
    </p:spTree>
    <p:extLst>
      <p:ext uri="{BB962C8B-B14F-4D97-AF65-F5344CB8AC3E}">
        <p14:creationId xmlns:p14="http://schemas.microsoft.com/office/powerpoint/2010/main" val="831964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3000"/>
              </a:spcBef>
            </a:pPr>
            <a:r>
              <a:rPr lang="en-US" b="0" dirty="0"/>
              <a:t>You may also have to file a New York State return if you're a nonresident of New York and you have income from New York State sources.  You need to determine if you're a resident, nonresident or part-year resident before you can decide if you need to file a return with New York State.</a:t>
            </a:r>
          </a:p>
          <a:p>
            <a:endParaRPr lang="en-US" baseline="0" dirty="0"/>
          </a:p>
        </p:txBody>
      </p:sp>
      <p:sp>
        <p:nvSpPr>
          <p:cNvPr id="4" name="Slide Number Placeholder 3"/>
          <p:cNvSpPr>
            <a:spLocks noGrp="1"/>
          </p:cNvSpPr>
          <p:nvPr>
            <p:ph type="sldNum" sz="quarter" idx="10"/>
          </p:nvPr>
        </p:nvSpPr>
        <p:spPr/>
        <p:txBody>
          <a:bodyPr/>
          <a:lstStyle/>
          <a:p>
            <a:fld id="{91A0B44D-A91D-47A7-878F-B25D0A2D7B65}" type="slidenum">
              <a:rPr lang="en-US" smtClean="0"/>
              <a:t>25</a:t>
            </a:fld>
            <a:endParaRPr lang="en-US" dirty="0"/>
          </a:p>
        </p:txBody>
      </p:sp>
    </p:spTree>
    <p:extLst>
      <p:ext uri="{BB962C8B-B14F-4D97-AF65-F5344CB8AC3E}">
        <p14:creationId xmlns:p14="http://schemas.microsoft.com/office/powerpoint/2010/main" val="4182902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dirty="0"/>
              <a:t>Many taxpayers have been asking how New York is treating the fact that so many nonresidents are telecommuting.  We have long standing rules in this area.  </a:t>
            </a:r>
            <a:r>
              <a:rPr lang="en-US" sz="1200" kern="1200" dirty="0">
                <a:solidFill>
                  <a:schemeClr val="tx1"/>
                </a:solidFill>
                <a:effectLst/>
                <a:latin typeface="Arial" panose="020B0604020202020204" pitchFamily="34" charset="0"/>
                <a:ea typeface="+mn-ea"/>
                <a:cs typeface="Arial" panose="020B0604020202020204" pitchFamily="34" charset="0"/>
              </a:rPr>
              <a:t>If you are a nonresident whose primary office is in New York State, your days telecommuting during the pandemic are considered days worked in the state unless your employer has established a bona fide employer office at your telecommuting location.</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There are a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number of factors</a:t>
            </a:r>
            <a:r>
              <a:rPr lang="en-US" sz="1200" kern="1200" dirty="0">
                <a:solidFill>
                  <a:schemeClr val="tx1"/>
                </a:solidFill>
                <a:effectLst/>
                <a:latin typeface="Arial" panose="020B0604020202020204" pitchFamily="34" charset="0"/>
                <a:ea typeface="+mn-ea"/>
                <a:cs typeface="Arial" panose="020B0604020202020204" pitchFamily="34" charset="0"/>
              </a:rPr>
              <a:t> that determine whether your employer has established a bona fide employer office at your telecommuting location.  In general, unless your employer specifically acted to establish a bona fide employer office at your telecommuting location, you will continue to owe New York State income tax on income earned while telecommuting.</a:t>
            </a:r>
          </a:p>
          <a:p>
            <a:endParaRPr lang="en-US" dirty="0"/>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26</a:t>
            </a:fld>
            <a:endParaRPr lang="en-US" dirty="0"/>
          </a:p>
        </p:txBody>
      </p:sp>
    </p:spTree>
    <p:extLst>
      <p:ext uri="{BB962C8B-B14F-4D97-AF65-F5344CB8AC3E}">
        <p14:creationId xmlns:p14="http://schemas.microsoft.com/office/powerpoint/2010/main" val="1321569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dirty="0"/>
              <a:t>For more information on telecommuting, See TSB-M-06(5)I </a:t>
            </a:r>
            <a:r>
              <a:rPr lang="en-US" i="1" dirty="0"/>
              <a:t>New York Tax Treatment of Nonresidents and Part-Year Residents Application of the Convenience of the Employer Test to Telecommuters </a:t>
            </a:r>
            <a:r>
              <a:rPr lang="en-US" dirty="0"/>
              <a:t>and others for all the details and the webpage </a:t>
            </a:r>
            <a:r>
              <a:rPr lang="en-US" i="1" dirty="0"/>
              <a:t>Frequently asked questions about filing requirements, residency and telecommuting for new York state Personal income tax, </a:t>
            </a:r>
            <a:r>
              <a:rPr lang="en-US" dirty="0"/>
              <a:t>which can be found on our website www.tax.ny.gov.  Search, “telecommuting.”</a:t>
            </a:r>
          </a:p>
          <a:p>
            <a:endParaRPr lang="en-US" dirty="0"/>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27</a:t>
            </a:fld>
            <a:endParaRPr lang="en-US" dirty="0"/>
          </a:p>
        </p:txBody>
      </p:sp>
    </p:spTree>
    <p:extLst>
      <p:ext uri="{BB962C8B-B14F-4D97-AF65-F5344CB8AC3E}">
        <p14:creationId xmlns:p14="http://schemas.microsoft.com/office/powerpoint/2010/main" val="1249326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Taxpayers must report New York City income tax or Yonkers resident income tax surcharge on their state return if they:</a:t>
            </a:r>
          </a:p>
          <a:p>
            <a:pPr lvl="1"/>
            <a:r>
              <a:rPr lang="en-US" sz="1400" dirty="0"/>
              <a:t>were a New York City or Yonkers resident for the tax year, and</a:t>
            </a:r>
          </a:p>
          <a:p>
            <a:pPr lvl="1"/>
            <a:r>
              <a:rPr lang="en-US" sz="1400" dirty="0"/>
              <a:t>have to file a New York State return.</a:t>
            </a:r>
          </a:p>
          <a:p>
            <a:r>
              <a:rPr lang="en-US" sz="1400" dirty="0"/>
              <a:t>New York City includes the counties of: Bronx, Kings (Brooklyn), New York (Manhattan), Queens, and Richmond (Staten Island).</a:t>
            </a:r>
          </a:p>
          <a:p>
            <a:r>
              <a:rPr lang="en-US" sz="1400" dirty="0"/>
              <a:t> </a:t>
            </a:r>
          </a:p>
        </p:txBody>
      </p:sp>
      <p:sp>
        <p:nvSpPr>
          <p:cNvPr id="4" name="Slide Number Placeholder 3"/>
          <p:cNvSpPr>
            <a:spLocks noGrp="1"/>
          </p:cNvSpPr>
          <p:nvPr>
            <p:ph type="sldNum" sz="quarter" idx="5"/>
          </p:nvPr>
        </p:nvSpPr>
        <p:spPr/>
        <p:txBody>
          <a:bodyPr/>
          <a:lstStyle/>
          <a:p>
            <a:fld id="{91A0B44D-A91D-47A7-878F-B25D0A2D7B65}" type="slidenum">
              <a:rPr lang="en-US" smtClean="0"/>
              <a:t>28</a:t>
            </a:fld>
            <a:endParaRPr lang="en-US" dirty="0"/>
          </a:p>
        </p:txBody>
      </p:sp>
    </p:spTree>
    <p:extLst>
      <p:ext uri="{BB962C8B-B14F-4D97-AF65-F5344CB8AC3E}">
        <p14:creationId xmlns:p14="http://schemas.microsoft.com/office/powerpoint/2010/main" val="170667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solidFill>
                  <a:srgbClr val="222222"/>
                </a:solidFill>
                <a:effectLst/>
                <a:latin typeface="+mj-lt"/>
              </a:rPr>
              <a:t>Taxpayers who changed their New York City or Yonkers resident status during the year must complete </a:t>
            </a:r>
            <a:r>
              <a:rPr lang="en-US" sz="1400" b="0" i="0" dirty="0">
                <a:effectLst/>
                <a:latin typeface="+mj-lt"/>
              </a:rPr>
              <a:t>Form IT-360.1</a:t>
            </a:r>
            <a:r>
              <a:rPr lang="en-US" sz="1400" b="0" i="0" dirty="0">
                <a:solidFill>
                  <a:srgbClr val="222222"/>
                </a:solidFill>
                <a:effectLst/>
                <a:latin typeface="+mj-lt"/>
              </a:rPr>
              <a:t>, </a:t>
            </a:r>
            <a:r>
              <a:rPr lang="en-US" sz="1400" b="0" i="1" dirty="0">
                <a:solidFill>
                  <a:srgbClr val="222222"/>
                </a:solidFill>
                <a:effectLst/>
                <a:latin typeface="+mj-lt"/>
              </a:rPr>
              <a:t>Change of City Resident Status</a:t>
            </a:r>
            <a:r>
              <a:rPr lang="en-US" sz="1400" b="0" i="0" dirty="0">
                <a:solidFill>
                  <a:srgbClr val="222222"/>
                </a:solidFill>
                <a:effectLst/>
                <a:latin typeface="+mj-lt"/>
              </a:rPr>
              <a:t>.</a:t>
            </a:r>
          </a:p>
          <a:p>
            <a:r>
              <a:rPr lang="en-US" sz="1400" dirty="0">
                <a:solidFill>
                  <a:srgbClr val="222222"/>
                </a:solidFill>
                <a:latin typeface="+mj-lt"/>
              </a:rPr>
              <a:t>Form IT-360.1 must be included with: </a:t>
            </a:r>
          </a:p>
          <a:p>
            <a:pPr lvl="1"/>
            <a:r>
              <a:rPr lang="en-US" sz="1400" dirty="0">
                <a:solidFill>
                  <a:srgbClr val="222222"/>
                </a:solidFill>
                <a:latin typeface="+mj-lt"/>
              </a:rPr>
              <a:t>Form IT-201: to report applicable New York State tax and part-year New York City resident tax, or part-year Yonkers resident income tax surcharge (or both), or </a:t>
            </a:r>
          </a:p>
          <a:p>
            <a:pPr lvl="1"/>
            <a:r>
              <a:rPr lang="en-US" sz="1400" dirty="0">
                <a:latin typeface="+mj-lt"/>
              </a:rPr>
              <a:t>Form IT-203: to report part-year New York State resident tax and part-year New York City resident tax or part-year Yonkers resident income tax surcharge.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29</a:t>
            </a:fld>
            <a:endParaRPr lang="en-US" dirty="0"/>
          </a:p>
        </p:txBody>
      </p:sp>
    </p:spTree>
    <p:extLst>
      <p:ext uri="{BB962C8B-B14F-4D97-AF65-F5344CB8AC3E}">
        <p14:creationId xmlns:p14="http://schemas.microsoft.com/office/powerpoint/2010/main" val="1346775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64" name="Shape 64"/>
          <p:cNvSpPr>
            <a:spLocks noGrp="1"/>
          </p:cNvSpPr>
          <p:nvPr>
            <p:ph type="body" sz="quarter" idx="1"/>
          </p:nvPr>
        </p:nvSpPr>
        <p:spPr>
          <a:prstGeom prst="rect">
            <a:avLst/>
          </a:prstGeom>
        </p:spPr>
        <p:txBody>
          <a:bodyPr/>
          <a:lstStyle/>
          <a:p>
            <a:r>
              <a:rPr lang="en-US" b="0" dirty="0"/>
              <a:t>Department have three primary focus: </a:t>
            </a:r>
          </a:p>
          <a:p>
            <a:r>
              <a:rPr lang="en-US" b="1" dirty="0"/>
              <a:t>Improving the Taxpayer experience</a:t>
            </a:r>
            <a:r>
              <a:rPr lang="en-US" b="0" dirty="0"/>
              <a:t>: </a:t>
            </a:r>
            <a:r>
              <a:rPr lang="en-US" sz="1100" dirty="0"/>
              <a:t>As we look to be more efficient, we also have been very focused on improving the taxpayer experience. Throughout the Department, our operational units are engaged in ongoing evaluation of how we interact with the public and, based upon feedback from the public, </a:t>
            </a:r>
            <a:r>
              <a:rPr lang="en-US" sz="1400" kern="1200" dirty="0">
                <a:effectLst/>
                <a:latin typeface="Alien Encounters Solid"/>
                <a:ea typeface="Calibri" panose="020F0502020204030204" pitchFamily="34" charset="0"/>
                <a:cs typeface="Alien Encounters Solid"/>
              </a:rPr>
              <a:t>we are improving continuously. </a:t>
            </a:r>
            <a:r>
              <a:rPr lang="en-US" sz="1100" dirty="0"/>
              <a:t>A consumer focus is not only more effective for taxpayers, but it is more efficient for the department to strive for voluntary compliance. </a:t>
            </a:r>
            <a:endParaRPr lang="en-US" b="0" dirty="0"/>
          </a:p>
          <a:p>
            <a:endParaRPr lang="en-US" dirty="0"/>
          </a:p>
          <a:p>
            <a:r>
              <a:rPr lang="en-US" b="1" dirty="0"/>
              <a:t>Form Clarity and Translation Project: </a:t>
            </a:r>
            <a:r>
              <a:rPr lang="en-US" b="0" dirty="0"/>
              <a:t>The Department has been working to make our official communications clearer and more concise.</a:t>
            </a:r>
            <a:r>
              <a:rPr lang="en-US" b="1" dirty="0"/>
              <a:t> </a:t>
            </a:r>
            <a:r>
              <a:rPr lang="en-US" dirty="0"/>
              <a:t>Forms are been written clearer for easier translation. Last year we hit some big ones, including the IT-201-I, and IT-203-I</a:t>
            </a:r>
          </a:p>
          <a:p>
            <a:endParaRPr lang="en-US" dirty="0"/>
          </a:p>
          <a:p>
            <a:r>
              <a:rPr lang="en-US" b="1" dirty="0"/>
              <a:t>Tax Modernization: </a:t>
            </a:r>
            <a:r>
              <a:rPr lang="en-US" b="0" dirty="0"/>
              <a:t>Another focus of the Department is our Tax Modernization project. This multi-year project is on track to improve the technology we use to make the department, and our system of tax administration, more efficient.</a:t>
            </a:r>
          </a:p>
        </p:txBody>
      </p:sp>
    </p:spTree>
    <p:extLst>
      <p:ext uri="{BB962C8B-B14F-4D97-AF65-F5344CB8AC3E}">
        <p14:creationId xmlns:p14="http://schemas.microsoft.com/office/powerpoint/2010/main" val="1747713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income and adjustments.</a:t>
            </a:r>
          </a:p>
        </p:txBody>
      </p:sp>
      <p:sp>
        <p:nvSpPr>
          <p:cNvPr id="4" name="Slide Number Placeholder 3"/>
          <p:cNvSpPr>
            <a:spLocks noGrp="1"/>
          </p:cNvSpPr>
          <p:nvPr>
            <p:ph type="sldNum" sz="quarter" idx="5"/>
          </p:nvPr>
        </p:nvSpPr>
        <p:spPr/>
        <p:txBody>
          <a:bodyPr/>
          <a:lstStyle/>
          <a:p>
            <a:fld id="{91A0B44D-A91D-47A7-878F-B25D0A2D7B65}" type="slidenum">
              <a:rPr lang="en-US" smtClean="0"/>
              <a:pPr/>
              <a:t>30</a:t>
            </a:fld>
            <a:endParaRPr lang="en-US" dirty="0"/>
          </a:p>
        </p:txBody>
      </p:sp>
    </p:spTree>
    <p:extLst>
      <p:ext uri="{BB962C8B-B14F-4D97-AF65-F5344CB8AC3E}">
        <p14:creationId xmlns:p14="http://schemas.microsoft.com/office/powerpoint/2010/main" val="629392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Most income items are carried over directly from the federal return.  There are some items where New York does not treat them the same way, however those are handled through adjustments to income.</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31</a:t>
            </a:fld>
            <a:endParaRPr lang="en-US" dirty="0"/>
          </a:p>
        </p:txBody>
      </p:sp>
    </p:spTree>
    <p:extLst>
      <p:ext uri="{BB962C8B-B14F-4D97-AF65-F5344CB8AC3E}">
        <p14:creationId xmlns:p14="http://schemas.microsoft.com/office/powerpoint/2010/main" val="876321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 we will discuss addition and subtraction modifications, first let’s explain why we have these modifications.</a:t>
            </a:r>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32</a:t>
            </a:fld>
            <a:endParaRPr lang="en-US" dirty="0">
              <a:solidFill>
                <a:prstClr val="black"/>
              </a:solidFill>
              <a:latin typeface="Calibri"/>
            </a:endParaRPr>
          </a:p>
        </p:txBody>
      </p:sp>
    </p:spTree>
    <p:extLst>
      <p:ext uri="{BB962C8B-B14F-4D97-AF65-F5344CB8AC3E}">
        <p14:creationId xmlns:p14="http://schemas.microsoft.com/office/powerpoint/2010/main" val="733765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solidFill>
                  <a:srgbClr val="007681"/>
                </a:solidFill>
              </a:rPr>
              <a:t>The Computation of New York State income tax is based on a taxpayer’s New York Adjusted Gross Income, which is </a:t>
            </a:r>
            <a:r>
              <a:rPr lang="en-US" b="0" strike="sngStrike" dirty="0">
                <a:solidFill>
                  <a:srgbClr val="FF0000"/>
                </a:solidFill>
              </a:rPr>
              <a:t>the recomputed </a:t>
            </a:r>
            <a:r>
              <a:rPr lang="en-US" b="0" dirty="0">
                <a:solidFill>
                  <a:srgbClr val="007681"/>
                </a:solidFill>
              </a:rPr>
              <a:t>Federal Adjusted Gross Income (or FAGI) modified by certain New York adjustments.  </a:t>
            </a:r>
            <a:r>
              <a:rPr lang="en-US" sz="1100" b="0" dirty="0"/>
              <a:t>New York State taxes certain items of income not taxed by the federal government.  You must add these New York additions to </a:t>
            </a:r>
            <a:r>
              <a:rPr lang="en-US" sz="1100" b="0" strike="sngStrike" dirty="0"/>
              <a:t>the recomputed </a:t>
            </a:r>
            <a:r>
              <a:rPr lang="en-US" sz="1100" b="0" dirty="0"/>
              <a:t>FAGI.</a:t>
            </a:r>
          </a:p>
          <a:p>
            <a:pPr>
              <a:spcBef>
                <a:spcPts val="1200"/>
              </a:spcBef>
            </a:pPr>
            <a:r>
              <a:rPr lang="en-US" sz="1100" b="0" dirty="0"/>
              <a:t>New York State does not tax certain items of income taxed by the federal government.  You must subtract these New York subtractions from </a:t>
            </a:r>
            <a:r>
              <a:rPr lang="en-US" sz="1100" b="0" strike="sngStrike" dirty="0"/>
              <a:t>the recomputed </a:t>
            </a:r>
            <a:r>
              <a:rPr lang="en-US" sz="1100" b="0" dirty="0"/>
              <a:t>FAGI.  </a:t>
            </a:r>
            <a:r>
              <a:rPr lang="en-US" b="0" dirty="0"/>
              <a:t>For these additions and subtractions some items have their own line items on the return, but other items are included on the IT-225.  The software will place them appropriately.</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33</a:t>
            </a:fld>
            <a:endParaRPr lang="en-US" dirty="0"/>
          </a:p>
        </p:txBody>
      </p:sp>
    </p:spTree>
    <p:extLst>
      <p:ext uri="{BB962C8B-B14F-4D97-AF65-F5344CB8AC3E}">
        <p14:creationId xmlns:p14="http://schemas.microsoft.com/office/powerpoint/2010/main" val="228740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new York state additions include:</a:t>
            </a:r>
          </a:p>
          <a:p>
            <a:endParaRPr lang="en-US" dirty="0"/>
          </a:p>
          <a:p>
            <a:pPr marL="171450" indent="-171450">
              <a:buFont typeface="Arial" panose="020B0604020202020204" pitchFamily="34" charset="0"/>
              <a:buChar char="•"/>
            </a:pPr>
            <a:r>
              <a:rPr lang="en-US" dirty="0"/>
              <a:t>Interest income on state and local bonds</a:t>
            </a:r>
          </a:p>
          <a:p>
            <a:pPr marL="171450" indent="-171450">
              <a:buFont typeface="Arial" panose="020B0604020202020204" pitchFamily="34" charset="0"/>
              <a:buChar char="•"/>
            </a:pPr>
            <a:r>
              <a:rPr lang="en-US" dirty="0"/>
              <a:t>Net gain from casualty and theft loss</a:t>
            </a:r>
          </a:p>
          <a:p>
            <a:pPr marL="171450" indent="-171450">
              <a:buFont typeface="Arial" panose="020B0604020202020204" pitchFamily="34" charset="0"/>
              <a:buChar char="•"/>
            </a:pPr>
            <a:r>
              <a:rPr lang="en-US" dirty="0"/>
              <a:t>Public employee 414(h) retirement contributions</a:t>
            </a:r>
          </a:p>
          <a:p>
            <a:pPr marL="171450" indent="-171450">
              <a:buFont typeface="Arial" panose="020B0604020202020204" pitchFamily="34" charset="0"/>
              <a:buChar char="•"/>
            </a:pPr>
            <a:r>
              <a:rPr lang="en-US" dirty="0"/>
              <a:t>New York City Flexible Benefits Program (IRC 125) amounts deducted or deferred from salary</a:t>
            </a:r>
          </a:p>
          <a:p>
            <a:pPr marL="171450" marR="0" lvl="0" indent="-171450" algn="l" defTabSz="8791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York’s 529 college savings program</a:t>
            </a:r>
          </a:p>
          <a:p>
            <a:endParaRPr lang="en-US" dirty="0"/>
          </a:p>
          <a:p>
            <a:r>
              <a:rPr lang="en-US" dirty="0"/>
              <a:t>Let’s go into these one at a time.</a:t>
            </a:r>
          </a:p>
        </p:txBody>
      </p:sp>
      <p:sp>
        <p:nvSpPr>
          <p:cNvPr id="4" name="Slide Number Placeholder 3"/>
          <p:cNvSpPr>
            <a:spLocks noGrp="1"/>
          </p:cNvSpPr>
          <p:nvPr>
            <p:ph type="sldNum" sz="quarter" idx="10"/>
          </p:nvPr>
        </p:nvSpPr>
        <p:spPr/>
        <p:txBody>
          <a:bodyPr/>
          <a:lstStyle/>
          <a:p>
            <a:fld id="{91A0B44D-A91D-47A7-878F-B25D0A2D7B65}" type="slidenum">
              <a:rPr lang="en-US" smtClean="0"/>
              <a:pPr/>
              <a:t>34</a:t>
            </a:fld>
            <a:endParaRPr lang="en-US" dirty="0"/>
          </a:p>
        </p:txBody>
      </p:sp>
    </p:spTree>
    <p:extLst>
      <p:ext uri="{BB962C8B-B14F-4D97-AF65-F5344CB8AC3E}">
        <p14:creationId xmlns:p14="http://schemas.microsoft.com/office/powerpoint/2010/main" val="2079381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681"/>
                </a:solidFill>
              </a:rPr>
              <a:t>For Interest income on State and local bonds</a:t>
            </a:r>
          </a:p>
          <a:p>
            <a:pPr marL="0" indent="0">
              <a:spcBef>
                <a:spcPts val="600"/>
              </a:spcBef>
              <a:buNone/>
            </a:pPr>
            <a:r>
              <a:rPr lang="en-US" dirty="0"/>
              <a:t>If the interest is from other than New York State or it’s local governments, an addition modification must be made.</a:t>
            </a:r>
          </a:p>
          <a:p>
            <a:pPr marL="0" indent="0">
              <a:buNone/>
            </a:pPr>
            <a:endParaRPr lang="en-US" b="1" dirty="0">
              <a:solidFill>
                <a:srgbClr val="007681"/>
              </a:solidFill>
            </a:endParaRPr>
          </a:p>
          <a:p>
            <a:pPr marL="0" indent="0">
              <a:buNone/>
            </a:pPr>
            <a:r>
              <a:rPr lang="en-US" b="1" dirty="0">
                <a:solidFill>
                  <a:srgbClr val="007681"/>
                </a:solidFill>
              </a:rPr>
              <a:t>For Net Gains from Casualty and Theft Loss </a:t>
            </a:r>
          </a:p>
          <a:p>
            <a:pPr marL="0" indent="0">
              <a:spcBef>
                <a:spcPts val="600"/>
              </a:spcBef>
              <a:buNone/>
            </a:pPr>
            <a:r>
              <a:rPr lang="en-US" dirty="0"/>
              <a:t>When there is a net gain on the New York itemized deduction for a casualty or theft, an addition modification must be made.</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35</a:t>
            </a:fld>
            <a:endParaRPr lang="en-US" dirty="0">
              <a:solidFill>
                <a:prstClr val="black"/>
              </a:solidFill>
              <a:latin typeface="Calibri"/>
            </a:endParaRPr>
          </a:p>
        </p:txBody>
      </p:sp>
    </p:spTree>
    <p:extLst>
      <p:ext uri="{BB962C8B-B14F-4D97-AF65-F5344CB8AC3E}">
        <p14:creationId xmlns:p14="http://schemas.microsoft.com/office/powerpoint/2010/main" val="3840267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414H contributions and the IRC 125 flexible benefit programs:</a:t>
            </a:r>
          </a:p>
          <a:p>
            <a:endParaRPr lang="en-US" dirty="0"/>
          </a:p>
          <a:p>
            <a:r>
              <a:rPr lang="en-US" dirty="0"/>
              <a:t>Taxpayers Must report 414(h) retirement contributions as an addition modification to their Federal Adjusted Gross Income (FAGI) on the New York State return.  These contributions are related to the New York State and Local Retirement System; New York City Retirement System; New York City Police Pension Fund, or New York City Teachers Retirement System.  The </a:t>
            </a:r>
            <a:r>
              <a:rPr lang="en-US" spc="-50" dirty="0"/>
              <a:t>same rules apply to New York City employees who participate in a New York City flexible benefits program, IRC-125.</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444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Reported to the employee in box 14 on Form W-2.  </a:t>
            </a:r>
          </a:p>
          <a:p>
            <a:pPr marL="171450" indent="-171450">
              <a:buFont typeface="Arial" panose="020B0604020202020204" pitchFamily="34" charset="0"/>
              <a:buChar char="•"/>
            </a:pPr>
            <a:endParaRPr lang="en-US" dirty="0"/>
          </a:p>
          <a:p>
            <a:pPr marL="171450" indent="-171450">
              <a:spcBef>
                <a:spcPts val="1000"/>
              </a:spcBef>
              <a:buFont typeface="Arial" panose="020B0604020202020204" pitchFamily="34" charset="0"/>
              <a:buChar char="•"/>
            </a:pPr>
            <a:r>
              <a:rPr lang="en-US" dirty="0"/>
              <a:t>414(h) pension contributions are added on line 21 of Form IT-201, </a:t>
            </a:r>
            <a:r>
              <a:rPr lang="en-US" i="1" dirty="0"/>
              <a:t>Resident Income Tax Return </a:t>
            </a:r>
            <a:r>
              <a:rPr lang="en-US" dirty="0"/>
              <a:t>and on line 21</a:t>
            </a:r>
            <a:br>
              <a:rPr lang="en-US" dirty="0"/>
            </a:br>
            <a:r>
              <a:rPr lang="en-US" dirty="0"/>
              <a:t>of Form IT-203, </a:t>
            </a:r>
            <a:r>
              <a:rPr lang="en-US" i="1" dirty="0"/>
              <a:t>Nonresident and Part-year Resident Income Tax Return</a:t>
            </a:r>
            <a:r>
              <a:rPr lang="en-US" dirty="0"/>
              <a:t>.</a:t>
            </a:r>
          </a:p>
          <a:p>
            <a:pPr marL="171450" indent="-171450">
              <a:spcBef>
                <a:spcPts val="1000"/>
              </a:spcBef>
              <a:buFont typeface="Arial" panose="020B0604020202020204" pitchFamily="34" charset="0"/>
              <a:buChar char="•"/>
            </a:pPr>
            <a:endParaRPr lang="en-US" dirty="0"/>
          </a:p>
          <a:p>
            <a:pPr marL="171450" indent="-171450">
              <a:spcBef>
                <a:spcPts val="1000"/>
              </a:spcBef>
              <a:buFont typeface="Arial" panose="020B0604020202020204" pitchFamily="34" charset="0"/>
              <a:buChar char="•"/>
            </a:pPr>
            <a:r>
              <a:rPr lang="en-US" dirty="0"/>
              <a:t>New York City flexible benefits program are reported on Form IT-225, </a:t>
            </a:r>
            <a:r>
              <a:rPr lang="en-US" i="1" dirty="0"/>
              <a:t>New York State Modifications</a:t>
            </a:r>
            <a:r>
              <a:rPr lang="en-US" dirty="0"/>
              <a:t>, and then totaled with other additions and entered on line 23 of the IT-201 or line 22 of the IT-203.</a:t>
            </a:r>
          </a:p>
          <a:p>
            <a:endParaRPr lang="en-US" dirty="0"/>
          </a:p>
          <a:p>
            <a:r>
              <a:rPr lang="en-US" i="1" dirty="0"/>
              <a:t>(Line numbers verified – </a:t>
            </a:r>
            <a:r>
              <a:rPr lang="en-US" i="1" dirty="0">
                <a:solidFill>
                  <a:srgbClr val="FF0000"/>
                </a:solidFill>
              </a:rPr>
              <a:t>2023</a:t>
            </a:r>
            <a:r>
              <a:rPr lang="en-US" i="1" dirty="0"/>
              <a:t> </a:t>
            </a:r>
            <a:r>
              <a:rPr lang="en-US" i="1" strike="sngStrike" dirty="0"/>
              <a:t>2022</a:t>
            </a:r>
            <a:r>
              <a:rPr lang="en-US" i="1" dirty="0"/>
              <a:t>)</a:t>
            </a:r>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575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New York’s 529 college savings program there are additions if a taxpayer transfers funds to another state’s program or if there are nonqualified distributions  such as taking funds out for any 5-12 (professional certification) programs.  </a:t>
            </a:r>
            <a:r>
              <a:rPr lang="en-US" sz="1100" dirty="0"/>
              <a:t>If the withdrawal is not used for higher education, any subtraction modification taken in the current or previous years on the original contributions must be added back to income. </a:t>
            </a:r>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38</a:t>
            </a:fld>
            <a:endParaRPr lang="en-US" dirty="0"/>
          </a:p>
        </p:txBody>
      </p:sp>
    </p:spTree>
    <p:extLst>
      <p:ext uri="{BB962C8B-B14F-4D97-AF65-F5344CB8AC3E}">
        <p14:creationId xmlns:p14="http://schemas.microsoft.com/office/powerpoint/2010/main" val="2698652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are talking about non-qualified use of a 529 plan, you should know that the definition of eligible education institution under Subdivision 5 of Section 695-b of the education law was amended to include any apprenticeship program described in </a:t>
            </a:r>
            <a:r>
              <a:rPr lang="en-US" dirty="0">
                <a:highlight>
                  <a:srgbClr val="FFFF00"/>
                </a:highlight>
              </a:rPr>
              <a:t>section 529 (c)(8)</a:t>
            </a:r>
            <a:r>
              <a:rPr lang="en-US" dirty="0"/>
              <a:t> of the IRC.</a:t>
            </a:r>
          </a:p>
          <a:p>
            <a:r>
              <a:rPr lang="en-US" dirty="0"/>
              <a:t>So, it’s not just higher education, Qualified apprenticeship expenses are now a qualified use of a 529 savings program.  </a:t>
            </a:r>
          </a:p>
          <a:p>
            <a:endParaRPr lang="en-US" dirty="0"/>
          </a:p>
          <a:p>
            <a:r>
              <a:rPr lang="en-US" dirty="0"/>
              <a:t>To qualify programs must be registered and certified with the Secretary of Labor.  The Department of Labor has a list of active apprenticeship programs in New York that would qualify on their website.  </a:t>
            </a:r>
          </a:p>
          <a:p>
            <a:r>
              <a:rPr lang="en-US" dirty="0"/>
              <a:t>We placed a link to that site in the Get Help section of our volunteer website.</a:t>
            </a:r>
          </a:p>
          <a:p>
            <a:endParaRPr lang="en-US" dirty="0"/>
          </a:p>
          <a:p>
            <a:endParaRPr lang="en-US" dirty="0"/>
          </a:p>
          <a:p>
            <a:r>
              <a:rPr lang="en-US" dirty="0"/>
              <a:t>Reference:</a:t>
            </a:r>
          </a:p>
          <a:p>
            <a:endParaRPr lang="en-US" dirty="0"/>
          </a:p>
          <a:p>
            <a:r>
              <a:rPr lang="en-US" dirty="0">
                <a:hlinkClick r:id="rId3"/>
              </a:rPr>
              <a:t>List of Active Sponsors | Department of Labor (ny.gov)</a:t>
            </a:r>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39</a:t>
            </a:fld>
            <a:endParaRPr lang="en-US" dirty="0"/>
          </a:p>
        </p:txBody>
      </p:sp>
    </p:spTree>
    <p:extLst>
      <p:ext uri="{BB962C8B-B14F-4D97-AF65-F5344CB8AC3E}">
        <p14:creationId xmlns:p14="http://schemas.microsoft.com/office/powerpoint/2010/main" val="266690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(2022), we reworked our volunteer training presentation to better match the flow of the New York State return. </a:t>
            </a:r>
          </a:p>
          <a:p>
            <a:r>
              <a:rPr lang="en-US" dirty="0"/>
              <a:t>You will notice we do not have a specific “what’s new” section.  Instead, we added New icons to any pages that reflect brand new items and an updated icon to reflect sections that were updated for other items.  As you can see from the agenda,  we added more sections to explain the different areas of the New York return, so after we cover general volunteer resources we will then go to:</a:t>
            </a:r>
          </a:p>
          <a:p>
            <a:endParaRPr lang="en-US" dirty="0"/>
          </a:p>
          <a:p>
            <a:pPr marL="171450" indent="-171450">
              <a:buFont typeface="Arial" panose="020B0604020202020204" pitchFamily="34" charset="0"/>
              <a:buChar char="•"/>
            </a:pPr>
            <a:r>
              <a:rPr lang="en-US" dirty="0"/>
              <a:t>New York State Volunteer Requirements</a:t>
            </a:r>
          </a:p>
          <a:p>
            <a:pPr marL="171450" indent="-171450">
              <a:buFont typeface="Arial" panose="020B0604020202020204" pitchFamily="34" charset="0"/>
              <a:buChar char="•"/>
            </a:pPr>
            <a:r>
              <a:rPr lang="en-US" dirty="0"/>
              <a:t>Volunteer Resources</a:t>
            </a:r>
          </a:p>
          <a:p>
            <a:pPr marL="171450" indent="-171450">
              <a:buFont typeface="Arial" panose="020B0604020202020204" pitchFamily="34" charset="0"/>
              <a:buChar char="•"/>
            </a:pPr>
            <a:r>
              <a:rPr lang="en-US" dirty="0"/>
              <a:t>New York State Filing Requirements</a:t>
            </a:r>
          </a:p>
          <a:p>
            <a:pPr marL="171450" indent="-171450">
              <a:buFont typeface="Arial" panose="020B0604020202020204" pitchFamily="34" charset="0"/>
              <a:buChar char="•"/>
            </a:pPr>
            <a:r>
              <a:rPr lang="en-US" dirty="0"/>
              <a:t>New York State Income and Adjustments</a:t>
            </a:r>
          </a:p>
          <a:p>
            <a:pPr marL="171450" indent="-171450">
              <a:buFont typeface="Arial" panose="020B0604020202020204" pitchFamily="34" charset="0"/>
              <a:buChar char="•"/>
            </a:pPr>
            <a:r>
              <a:rPr lang="en-US" dirty="0"/>
              <a:t>New York State Modifications</a:t>
            </a:r>
          </a:p>
          <a:p>
            <a:pPr marL="171450" indent="-171450">
              <a:buFont typeface="Arial" panose="020B0604020202020204" pitchFamily="34" charset="0"/>
              <a:buChar char="•"/>
            </a:pPr>
            <a:r>
              <a:rPr lang="en-US" dirty="0"/>
              <a:t>New York State Standard and Itemized Deductions</a:t>
            </a:r>
          </a:p>
          <a:p>
            <a:pPr marL="171450" indent="-171450">
              <a:buFont typeface="Arial" panose="020B0604020202020204" pitchFamily="34" charset="0"/>
              <a:buChar char="•"/>
            </a:pPr>
            <a:r>
              <a:rPr lang="en-US" dirty="0"/>
              <a:t>New York State Credits</a:t>
            </a:r>
          </a:p>
          <a:p>
            <a:pPr marL="171450" indent="-171450">
              <a:buFont typeface="Arial" panose="020B0604020202020204" pitchFamily="34" charset="0"/>
              <a:buChar char="•"/>
            </a:pPr>
            <a:r>
              <a:rPr lang="en-US" dirty="0"/>
              <a:t>New York State Personal Income Tax Filing</a:t>
            </a:r>
          </a:p>
          <a:p>
            <a:pPr marL="171450" indent="-171450">
              <a:buFont typeface="Arial" panose="020B0604020202020204" pitchFamily="34" charset="0"/>
              <a:buChar char="•"/>
            </a:pPr>
            <a:r>
              <a:rPr lang="en-US" dirty="0"/>
              <a:t>Reminders</a:t>
            </a:r>
          </a:p>
          <a:p>
            <a:pPr marL="171450" indent="-171450">
              <a:buFont typeface="Arial" panose="020B0604020202020204" pitchFamily="34" charset="0"/>
              <a:buChar char="•"/>
            </a:pPr>
            <a:r>
              <a:rPr lang="en-US" dirty="0"/>
              <a:t>Tax Department Programs and Initiatives</a:t>
            </a:r>
          </a:p>
          <a:p>
            <a:endParaRPr lang="en-US" dirty="0"/>
          </a:p>
          <a:p>
            <a:r>
              <a:rPr lang="en-US" dirty="0"/>
              <a:t>We hope you like this new format, so let’s get started.</a:t>
            </a:r>
          </a:p>
        </p:txBody>
      </p:sp>
      <p:sp>
        <p:nvSpPr>
          <p:cNvPr id="4" name="Slide Number Placeholder 3"/>
          <p:cNvSpPr>
            <a:spLocks noGrp="1"/>
          </p:cNvSpPr>
          <p:nvPr>
            <p:ph type="sldNum" sz="quarter" idx="10"/>
          </p:nvPr>
        </p:nvSpPr>
        <p:spPr/>
        <p:txBody>
          <a:bodyPr/>
          <a:lstStyle/>
          <a:p>
            <a:fld id="{91A0B44D-A91D-47A7-878F-B25D0A2D7B65}" type="slidenum">
              <a:rPr lang="en-US" smtClean="0"/>
              <a:pPr/>
              <a:t>4</a:t>
            </a:fld>
            <a:endParaRPr lang="en-US" dirty="0"/>
          </a:p>
        </p:txBody>
      </p:sp>
    </p:spTree>
    <p:extLst>
      <p:ext uri="{BB962C8B-B14F-4D97-AF65-F5344CB8AC3E}">
        <p14:creationId xmlns:p14="http://schemas.microsoft.com/office/powerpoint/2010/main" val="502216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2400"/>
              </a:spcBef>
              <a:buSzPct val="100000"/>
              <a:buFont typeface="Arial" panose="020B0604020202020204" pitchFamily="34" charset="0"/>
              <a:buNone/>
            </a:pPr>
            <a:r>
              <a:rPr lang="en-US" dirty="0"/>
              <a:t>Now let’s talk about subtractions.  Some of the common New York State subtractions you may have seen in the past:</a:t>
            </a:r>
          </a:p>
          <a:p>
            <a:pPr marL="0" lvl="0" indent="0">
              <a:spcBef>
                <a:spcPts val="2400"/>
              </a:spcBef>
              <a:buSzPct val="100000"/>
              <a:buFont typeface="Arial" panose="020B0604020202020204" pitchFamily="34" charset="0"/>
              <a:buNone/>
            </a:pPr>
            <a:endParaRPr lang="en-US" dirty="0"/>
          </a:p>
          <a:p>
            <a:pPr marL="171450" indent="-171450">
              <a:spcBef>
                <a:spcPts val="2400"/>
              </a:spcBef>
              <a:buSzPct val="100000"/>
              <a:buFont typeface="Arial" panose="020B0604020202020204" pitchFamily="34" charset="0"/>
              <a:buChar char="•"/>
            </a:pPr>
            <a:r>
              <a:rPr lang="en-US" dirty="0"/>
              <a:t>refunds, credits, or offsets of state and local income taxes</a:t>
            </a:r>
          </a:p>
          <a:p>
            <a:pPr marL="171450" indent="-171450">
              <a:spcBef>
                <a:spcPts val="2400"/>
              </a:spcBef>
              <a:buSzPct val="100000"/>
              <a:buFont typeface="Arial" panose="020B0604020202020204" pitchFamily="34" charset="0"/>
              <a:buChar char="•"/>
            </a:pPr>
            <a:r>
              <a:rPr lang="en-US" dirty="0"/>
              <a:t>qualified moving expense reimbursements or expenses</a:t>
            </a:r>
          </a:p>
          <a:p>
            <a:pPr marL="171450" indent="-171450">
              <a:spcBef>
                <a:spcPts val="1800"/>
              </a:spcBef>
              <a:buSzPct val="100000"/>
              <a:buFont typeface="Arial" panose="020B0604020202020204" pitchFamily="34" charset="0"/>
              <a:buChar char="•"/>
            </a:pPr>
            <a:r>
              <a:rPr lang="en-US" spc="-50" dirty="0"/>
              <a:t>$20,000 pension/annuity exclusion for taxpayers 59½ or older</a:t>
            </a:r>
          </a:p>
          <a:p>
            <a:pPr marL="171450" indent="-171450">
              <a:spcBef>
                <a:spcPts val="1800"/>
              </a:spcBef>
              <a:buSzPct val="100000"/>
              <a:buFont typeface="Arial" panose="020B0604020202020204" pitchFamily="34" charset="0"/>
              <a:buChar char="•"/>
            </a:pPr>
            <a:r>
              <a:rPr lang="en-US" dirty="0"/>
              <a:t>interest on U.S. government bonds</a:t>
            </a:r>
          </a:p>
          <a:p>
            <a:pPr marL="171450" indent="-171450">
              <a:spcBef>
                <a:spcPts val="1800"/>
              </a:spcBef>
              <a:buSzPct val="100000"/>
              <a:buFont typeface="Arial" panose="020B0604020202020204" pitchFamily="34" charset="0"/>
              <a:buChar char="•"/>
            </a:pPr>
            <a:r>
              <a:rPr lang="en-US" dirty="0"/>
              <a:t>New York 529 college savings program</a:t>
            </a:r>
          </a:p>
          <a:p>
            <a:pPr marL="171450" indent="-171450">
              <a:spcBef>
                <a:spcPts val="1800"/>
              </a:spcBef>
              <a:buSzPct val="100000"/>
              <a:buFont typeface="Arial" panose="020B0604020202020204" pitchFamily="34" charset="0"/>
              <a:buChar char="•"/>
            </a:pPr>
            <a:r>
              <a:rPr lang="en-US" dirty="0"/>
              <a:t>pensions of New York State, local, or federal government employees</a:t>
            </a:r>
          </a:p>
          <a:p>
            <a:pPr marL="171450" marR="0" lvl="0" indent="-171450" algn="l" defTabSz="879176" rtl="0" eaLnBrk="1" fontAlgn="auto" latinLnBrk="0" hangingPunct="1">
              <a:lnSpc>
                <a:spcPct val="100000"/>
              </a:lnSpc>
              <a:spcBef>
                <a:spcPts val="1800"/>
              </a:spcBef>
              <a:spcAft>
                <a:spcPts val="0"/>
              </a:spcAft>
              <a:buClrTx/>
              <a:buSzPct val="100000"/>
              <a:buFont typeface="Arial" panose="020B0604020202020204" pitchFamily="34" charset="0"/>
              <a:buChar char="•"/>
              <a:tabLst/>
              <a:defRPr/>
            </a:pPr>
            <a:r>
              <a:rPr lang="en-US" spc="-50" dirty="0"/>
              <a:t>deduction for student loans discharged due to death or disability</a:t>
            </a:r>
          </a:p>
          <a:p>
            <a:pPr marL="171450" indent="-171450">
              <a:spcBef>
                <a:spcPts val="1800"/>
              </a:spcBef>
              <a:buSzPct val="100000"/>
              <a:buFont typeface="Arial" panose="020B0604020202020204" pitchFamily="34" charset="0"/>
              <a:buChar char="•"/>
            </a:pPr>
            <a:r>
              <a:rPr lang="en-US" spc="-50" dirty="0"/>
              <a:t>Repayment of income reported in a prior year</a:t>
            </a:r>
          </a:p>
          <a:p>
            <a:pPr marL="171450" indent="-171450">
              <a:spcBef>
                <a:spcPts val="1800"/>
              </a:spcBef>
              <a:buSzPct val="100000"/>
              <a:buFont typeface="Arial" panose="020B0604020202020204" pitchFamily="34" charset="0"/>
              <a:buChar char="•"/>
            </a:pPr>
            <a:endParaRPr lang="en-US" spc="-50" dirty="0"/>
          </a:p>
          <a:p>
            <a:pPr marL="0">
              <a:spcBef>
                <a:spcPts val="1800"/>
              </a:spcBef>
              <a:buSzPct val="100000"/>
            </a:pPr>
            <a:endParaRPr lang="en-US" spc="-50" dirty="0"/>
          </a:p>
          <a:p>
            <a:pPr marL="0"/>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40</a:t>
            </a:fld>
            <a:endParaRPr lang="en-US" dirty="0"/>
          </a:p>
        </p:txBody>
      </p:sp>
    </p:spTree>
    <p:extLst>
      <p:ext uri="{BB962C8B-B14F-4D97-AF65-F5344CB8AC3E}">
        <p14:creationId xmlns:p14="http://schemas.microsoft.com/office/powerpoint/2010/main" val="1486262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681"/>
                </a:solidFill>
              </a:rPr>
              <a:t>For refunds, credits, or offsets of state and local income taxes</a:t>
            </a:r>
          </a:p>
          <a:p>
            <a:pPr marL="0" indent="0">
              <a:buNone/>
            </a:pPr>
            <a:r>
              <a:rPr lang="en-US" b="0" dirty="0">
                <a:solidFill>
                  <a:srgbClr val="007681"/>
                </a:solidFill>
              </a:rPr>
              <a:t>While these items are included in federal adjusted gross income (FAGI), New York allows a subtraction for them, so on our return they are in FAGI but then subtracted before determining New York adjusted gross income.</a:t>
            </a:r>
            <a:endParaRPr lang="en-US" b="1" dirty="0">
              <a:solidFill>
                <a:srgbClr val="007681"/>
              </a:solidFill>
            </a:endParaRPr>
          </a:p>
          <a:p>
            <a:pPr marL="0" indent="0">
              <a:spcBef>
                <a:spcPts val="2000"/>
              </a:spcBef>
              <a:buNone/>
            </a:pPr>
            <a:endParaRPr lang="en-US" b="1" dirty="0">
              <a:solidFill>
                <a:srgbClr val="007681"/>
              </a:solidFill>
            </a:endParaRPr>
          </a:p>
          <a:p>
            <a:pPr marL="0" indent="0">
              <a:spcBef>
                <a:spcPts val="2000"/>
              </a:spcBef>
              <a:buNone/>
            </a:pPr>
            <a:r>
              <a:rPr lang="en-US" b="1" dirty="0">
                <a:solidFill>
                  <a:srgbClr val="007681"/>
                </a:solidFill>
              </a:rPr>
              <a:t>For qualified moving expense reimbursements and moving expenses</a:t>
            </a:r>
          </a:p>
          <a:p>
            <a:pPr marL="0" indent="0">
              <a:spcBef>
                <a:spcPts val="600"/>
              </a:spcBef>
              <a:buNone/>
            </a:pPr>
            <a:r>
              <a:rPr lang="en-US" dirty="0"/>
              <a:t>If a taxpayer received any qualified moving expense reimbursements or paid any moving expenses, there is a subtraction modification.</a:t>
            </a:r>
          </a:p>
          <a:p>
            <a:pPr marL="0" indent="0">
              <a:spcBef>
                <a:spcPts val="600"/>
              </a:spcBef>
              <a:buNone/>
            </a:pPr>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b="1" dirty="0">
                <a:solidFill>
                  <a:srgbClr val="007681"/>
                </a:solidFill>
              </a:rPr>
              <a:t>For Interest on U.S. government bonds</a:t>
            </a:r>
          </a:p>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solidFill>
                  <a:srgbClr val="007681"/>
                </a:solidFill>
              </a:rPr>
              <a:t>New York allows a subtraction for the interest.</a:t>
            </a:r>
            <a:endParaRPr lang="en-US" b="0" dirty="0"/>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41</a:t>
            </a:fld>
            <a:endParaRPr lang="en-US" dirty="0">
              <a:solidFill>
                <a:prstClr val="black"/>
              </a:solidFill>
              <a:latin typeface="Calibri"/>
            </a:endParaRPr>
          </a:p>
        </p:txBody>
      </p:sp>
    </p:spTree>
    <p:extLst>
      <p:ext uri="{BB962C8B-B14F-4D97-AF65-F5344CB8AC3E}">
        <p14:creationId xmlns:p14="http://schemas.microsoft.com/office/powerpoint/2010/main" val="192573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pPr>
            <a:r>
              <a:rPr lang="en-US" sz="1100" dirty="0"/>
              <a:t>While we explained the addition modification that could be needed regarding NYS 529 plans, there is also a subtraction allowed for contributions to a NYS-529 College Savings Program.  Contributions are the amount contributed to the program up to $5,000 ($10,000 for married filing a joint return).  Only payments made during the taxable year can be claimed.  Unclaimed amounts can not be carried forward to a future year.  The taxpayer </a:t>
            </a:r>
            <a:r>
              <a:rPr lang="en-US" sz="1100" b="1" dirty="0"/>
              <a:t>must</a:t>
            </a:r>
            <a:r>
              <a:rPr lang="en-US" sz="1100" dirty="0"/>
              <a:t> be the owner of the account.  If the taxpayer contributes to an account owned by someone else, the taxpayer cannot claim the subtraction.</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8751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Some taxpayers incorrectly exclude pension income or take an excessive pension subtraction.  There are two New York State subtractions for pension income:</a:t>
            </a:r>
          </a:p>
          <a:p>
            <a:endParaRPr lang="en-US" sz="2200" dirty="0"/>
          </a:p>
          <a:p>
            <a:pPr marL="342900" indent="-342900">
              <a:buFont typeface="Arial" panose="020B0604020202020204" pitchFamily="34" charset="0"/>
              <a:buChar char="•"/>
            </a:pPr>
            <a:r>
              <a:rPr lang="en-US" sz="2000" dirty="0"/>
              <a:t>100% of pensions of New York State and local governments and the federal government can be excluded, or </a:t>
            </a:r>
          </a:p>
          <a:p>
            <a:pPr marL="342900" indent="-342900">
              <a:buFont typeface="Arial" panose="020B0604020202020204" pitchFamily="34" charset="0"/>
              <a:buChar char="•"/>
            </a:pPr>
            <a:r>
              <a:rPr lang="en-US" sz="2000" dirty="0"/>
              <a:t>the 20,000 pension and annuity income exclusion.</a:t>
            </a:r>
          </a:p>
          <a:p>
            <a:pPr>
              <a:spcBef>
                <a:spcPts val="800"/>
              </a:spcBef>
            </a:pPr>
            <a:endParaRPr lang="en-US" sz="2200" dirty="0"/>
          </a:p>
          <a:p>
            <a:pPr>
              <a:spcBef>
                <a:spcPts val="800"/>
              </a:spcBef>
            </a:pPr>
            <a:r>
              <a:rPr lang="en-US" sz="2200" dirty="0"/>
              <a:t>Be aware that deferred compensation or supplemental pension income is not fully excludable government pension income.</a:t>
            </a:r>
          </a:p>
          <a:p>
            <a:pPr>
              <a:spcBef>
                <a:spcPts val="800"/>
              </a:spcBef>
            </a:pPr>
            <a:r>
              <a:rPr lang="en-US" sz="2200" dirty="0"/>
              <a:t>A pension or annuity subtraction may only be claimed if pension income was included in total income.  A</a:t>
            </a:r>
            <a:r>
              <a:rPr lang="en-US" dirty="0"/>
              <a:t>nd you should be aware that pension and annuity income includes </a:t>
            </a:r>
            <a:r>
              <a:rPr lang="en-US" sz="1800" dirty="0">
                <a:effectLst/>
                <a:latin typeface="Calibri" panose="020F0502020204030204" pitchFamily="34" charset="0"/>
                <a:ea typeface="Times New Roman" panose="02020603050405020304" pitchFamily="18" charset="0"/>
              </a:rPr>
              <a:t>the TY2023 income getting recognized from a qualified COVID distribution that was taken in TY2020 where the income was spread over 3 years.</a:t>
            </a:r>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t>43</a:t>
            </a:fld>
            <a:endParaRPr lang="en-US" dirty="0"/>
          </a:p>
        </p:txBody>
      </p:sp>
    </p:spTree>
    <p:extLst>
      <p:ext uri="{BB962C8B-B14F-4D97-AF65-F5344CB8AC3E}">
        <p14:creationId xmlns:p14="http://schemas.microsoft.com/office/powerpoint/2010/main" val="366907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0"/>
              </a:spcBef>
            </a:pPr>
            <a:r>
              <a:rPr lang="en-US" spc="-30" dirty="0"/>
              <a:t>If a taxpayer received pension income as a beneficiary and the decedent would have been 59½ if they continued to live, the beneficiary is eligible for an exclusion with certain limitations.  </a:t>
            </a:r>
            <a:r>
              <a:rPr lang="en-US" dirty="0"/>
              <a:t>The exclusion must be prorated amongst all beneficiaries in the same ratio as the distribution is shared, even if not all beneficiaries are New York residents.</a:t>
            </a:r>
          </a:p>
          <a:p>
            <a:pPr>
              <a:spcBef>
                <a:spcPts val="3000"/>
              </a:spcBef>
            </a:pPr>
            <a:endParaRPr lang="en-US" dirty="0"/>
          </a:p>
          <a:p>
            <a:pPr>
              <a:spcBef>
                <a:spcPts val="3000"/>
              </a:spcBef>
            </a:pPr>
            <a:r>
              <a:rPr lang="en-US" dirty="0"/>
              <a:t>I want to remind you that there is a pension subtraction handout which goes over the ins and outs of pensions on the website under training.  It’s CO-60.</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744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681"/>
                </a:solidFill>
              </a:rPr>
              <a:t>Deduction for Student Loans Discharged Due to Death or Disability</a:t>
            </a:r>
          </a:p>
          <a:p>
            <a:pPr marL="0" indent="0">
              <a:buNone/>
            </a:pPr>
            <a:r>
              <a:rPr lang="en-US" dirty="0"/>
              <a:t>For students or parent borrowers that had a student loan discharged in whole or in part due to death or disability, to the extent that the discharged amount was included in federal income, there is a subtraction modification.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t>There are other student loan modifications for loan forgiveness that we will cover in a later section.</a:t>
            </a:r>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45</a:t>
            </a:fld>
            <a:endParaRPr lang="en-US" dirty="0">
              <a:solidFill>
                <a:prstClr val="black"/>
              </a:solidFill>
              <a:latin typeface="Calibri"/>
            </a:endParaRPr>
          </a:p>
        </p:txBody>
      </p:sp>
    </p:spTree>
    <p:extLst>
      <p:ext uri="{BB962C8B-B14F-4D97-AF65-F5344CB8AC3E}">
        <p14:creationId xmlns:p14="http://schemas.microsoft.com/office/powerpoint/2010/main" val="210195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A new provision was added to allow and adjustment for repayments of items of income reported in a prior year.  Generally, if a taxpayer included an item of income in the computation of New York Adjusted Gross Income in a prior year and is then required to repay any of that previously taxed income in the current year, the amounts repaid in the current year may be deducted from current year income. For example:  If a taxpayer was overpaid unemployment income in 2020, or 2021 and required to repay a portion of it in 2023, the amount repaid is allowed to be subtracted from income in 2023.</a:t>
            </a:r>
          </a:p>
          <a:p>
            <a:pPr marL="0" marR="0" lvl="0" indent="0" algn="l" defTabSz="879176" rtl="0" eaLnBrk="1" fontAlgn="auto" latinLnBrk="0" hangingPunct="1">
              <a:lnSpc>
                <a:spcPct val="100000"/>
              </a:lnSpc>
              <a:spcBef>
                <a:spcPts val="0"/>
              </a:spcBef>
              <a:spcAft>
                <a:spcPts val="0"/>
              </a:spcAft>
              <a:buClrTx/>
              <a:buSzTx/>
              <a:buFontTx/>
              <a:buNone/>
              <a:tabLst/>
              <a:defRPr/>
            </a:pPr>
            <a:r>
              <a:rPr lang="en-US" sz="1400" dirty="0"/>
              <a:t>This adjustment would be made on the Form IT-225.</a:t>
            </a:r>
          </a:p>
          <a:p>
            <a:endParaRPr lang="en-US" sz="14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1A0B44D-A91D-47A7-878F-B25D0A2D7B65}" type="slidenum">
              <a:rPr lang="en-US" smtClean="0"/>
              <a:t>46</a:t>
            </a:fld>
            <a:endParaRPr lang="en-US" dirty="0"/>
          </a:p>
        </p:txBody>
      </p:sp>
    </p:spTree>
    <p:extLst>
      <p:ext uri="{BB962C8B-B14F-4D97-AF65-F5344CB8AC3E}">
        <p14:creationId xmlns:p14="http://schemas.microsoft.com/office/powerpoint/2010/main" val="240482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Note: For purposes of this modification, no subtraction will be allowed if:</a:t>
            </a:r>
          </a:p>
          <a:p>
            <a:endParaRPr lang="en-US" sz="1200" dirty="0">
              <a:effectLst/>
              <a:latin typeface="Arial" panose="020B0604020202020204" pitchFamily="34" charset="0"/>
            </a:endParaRPr>
          </a:p>
          <a:p>
            <a:pPr marL="171450" indent="-171450">
              <a:buFont typeface="Arial" panose="020B0604020202020204" pitchFamily="34" charset="0"/>
              <a:buChar char="•"/>
            </a:pPr>
            <a:r>
              <a:rPr lang="en-US" sz="1200" dirty="0">
                <a:effectLst/>
                <a:latin typeface="Segoe UI" panose="020B0502040204020203" pitchFamily="34" charset="0"/>
              </a:rPr>
              <a:t>the repayment amount is included in the taxpayer’s New York itemized deduction (or any other deduction allowed under Article 22 of the Tax Law), or</a:t>
            </a:r>
          </a:p>
          <a:p>
            <a:pPr marL="171450" indent="-171450">
              <a:buFont typeface="Arial" panose="020B0604020202020204" pitchFamily="34" charset="0"/>
              <a:buChar char="•"/>
            </a:pPr>
            <a:r>
              <a:rPr lang="en-US" sz="1200" dirty="0">
                <a:effectLst/>
                <a:latin typeface="Segoe UI" panose="020B0502040204020203" pitchFamily="34" charset="0"/>
              </a:rPr>
              <a:t>The taxpayer filed Form IT-257, New York State Claim of Right Credit, using the repayment amount as the basis of such credit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47</a:t>
            </a:fld>
            <a:endParaRPr lang="en-US" dirty="0"/>
          </a:p>
        </p:txBody>
      </p:sp>
    </p:spTree>
    <p:extLst>
      <p:ext uri="{BB962C8B-B14F-4D97-AF65-F5344CB8AC3E}">
        <p14:creationId xmlns:p14="http://schemas.microsoft.com/office/powerpoint/2010/main" val="391128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new subtraction covers student loan forgiveness.  </a:t>
            </a:r>
          </a:p>
          <a:p>
            <a:r>
              <a:rPr lang="en-US" dirty="0"/>
              <a:t>Typically loan forgiveness is considered taxable income.  </a:t>
            </a:r>
          </a:p>
          <a:p>
            <a:r>
              <a:rPr lang="en-US" dirty="0"/>
              <a:t>If the loan forgiveness is due to a loan under a program administered by the Higher Education Service Corporation, that loan forgiveness will be excluded from income.</a:t>
            </a:r>
          </a:p>
          <a:p>
            <a:r>
              <a:rPr lang="en-US" dirty="0"/>
              <a:t>There will be a subtraction modification on the IT-225 to reflect this exclusion and it should be used only if the loan forgiveness was included in federal taxable income.</a:t>
            </a:r>
          </a:p>
          <a:p>
            <a:endParaRPr lang="en-US" dirty="0"/>
          </a:p>
          <a:p>
            <a:r>
              <a:rPr lang="en-US" b="1" dirty="0"/>
              <a:t>For Reference Purposes only:</a:t>
            </a:r>
          </a:p>
          <a:p>
            <a:r>
              <a:rPr lang="en-US" dirty="0"/>
              <a:t>Subtraction Modification code S-142 </a:t>
            </a:r>
          </a:p>
        </p:txBody>
      </p:sp>
      <p:sp>
        <p:nvSpPr>
          <p:cNvPr id="4" name="Slide Number Placeholder 3"/>
          <p:cNvSpPr>
            <a:spLocks noGrp="1"/>
          </p:cNvSpPr>
          <p:nvPr>
            <p:ph type="sldNum" sz="quarter" idx="5"/>
          </p:nvPr>
        </p:nvSpPr>
        <p:spPr/>
        <p:txBody>
          <a:bodyPr/>
          <a:lstStyle/>
          <a:p>
            <a:fld id="{91A0B44D-A91D-47A7-878F-B25D0A2D7B65}" type="slidenum">
              <a:rPr lang="en-US" smtClean="0"/>
              <a:t>48</a:t>
            </a:fld>
            <a:endParaRPr lang="en-US" dirty="0"/>
          </a:p>
        </p:txBody>
      </p:sp>
    </p:spTree>
    <p:extLst>
      <p:ext uri="{BB962C8B-B14F-4D97-AF65-F5344CB8AC3E}">
        <p14:creationId xmlns:p14="http://schemas.microsoft.com/office/powerpoint/2010/main" val="2893999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just mentioned the specific loan forgiveness on Higher Education Service Corporation loans, I thought it would be worth mentioning the student loan forgiveness under the American Rescue Plan and how that is treated since we have gotten quite a few calls on it already. </a:t>
            </a:r>
          </a:p>
          <a:p>
            <a:endParaRPr lang="en-US" dirty="0"/>
          </a:p>
          <a:p>
            <a:r>
              <a:rPr lang="en-US" dirty="0"/>
              <a:t>We are conformed to the federal treatment for this debt forgiveness.  </a:t>
            </a:r>
          </a:p>
          <a:p>
            <a:r>
              <a:rPr lang="en-US" dirty="0"/>
              <a:t>Since the loan forgiveness will not be in Federal adjusted Gross Income,  it will not carry over into New York Adjusted gross income and </a:t>
            </a:r>
          </a:p>
          <a:p>
            <a:r>
              <a:rPr lang="en-US" dirty="0"/>
              <a:t>There will be no NY modification to include it. </a:t>
            </a:r>
          </a:p>
        </p:txBody>
      </p:sp>
      <p:sp>
        <p:nvSpPr>
          <p:cNvPr id="4" name="Slide Number Placeholder 3"/>
          <p:cNvSpPr>
            <a:spLocks noGrp="1"/>
          </p:cNvSpPr>
          <p:nvPr>
            <p:ph type="sldNum" sz="quarter" idx="5"/>
          </p:nvPr>
        </p:nvSpPr>
        <p:spPr/>
        <p:txBody>
          <a:bodyPr/>
          <a:lstStyle/>
          <a:p>
            <a:fld id="{91A0B44D-A91D-47A7-878F-B25D0A2D7B65}" type="slidenum">
              <a:rPr lang="en-US" smtClean="0"/>
              <a:t>49</a:t>
            </a:fld>
            <a:endParaRPr lang="en-US" dirty="0"/>
          </a:p>
        </p:txBody>
      </p:sp>
    </p:spTree>
    <p:extLst>
      <p:ext uri="{BB962C8B-B14F-4D97-AF65-F5344CB8AC3E}">
        <p14:creationId xmlns:p14="http://schemas.microsoft.com/office/powerpoint/2010/main" val="383009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volunteer filing NYS tax returns you are required to meet all the federal requirements.  However, there are no additional requirements to meet for NYS. New York State does not have an additional test.  If you don’t meet the Federal requirements to complete federal returns, you can’t file NYS tax returns.</a:t>
            </a:r>
          </a:p>
          <a:p>
            <a:endParaRPr lang="en-US" dirty="0"/>
          </a:p>
          <a:p>
            <a:r>
              <a:rPr lang="en-US" dirty="0"/>
              <a:t>What you will want to do is to fully review this training presentation and familiarize yourself with our volunteer website which we will cover in a minute.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5</a:t>
            </a:fld>
            <a:endParaRPr lang="en-US" dirty="0"/>
          </a:p>
        </p:txBody>
      </p:sp>
    </p:spTree>
    <p:extLst>
      <p:ext uri="{BB962C8B-B14F-4D97-AF65-F5344CB8AC3E}">
        <p14:creationId xmlns:p14="http://schemas.microsoft.com/office/powerpoint/2010/main" val="2985852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are a lot of New York subtractions.  Here are a few more you may run into: </a:t>
            </a:r>
          </a:p>
          <a:p>
            <a:endParaRPr lang="en-US" dirty="0"/>
          </a:p>
          <a:p>
            <a:pPr marL="171450" indent="-171450">
              <a:spcBef>
                <a:spcPts val="1800"/>
              </a:spcBef>
              <a:buFont typeface="Arial" panose="020B0604020202020204" pitchFamily="34" charset="0"/>
              <a:buChar char="•"/>
            </a:pPr>
            <a:r>
              <a:rPr lang="en-US" dirty="0"/>
              <a:t>taxable amount of social security and Tier 1 railroad retirement benefits</a:t>
            </a:r>
          </a:p>
          <a:p>
            <a:pPr marL="171450" indent="-171450">
              <a:spcBef>
                <a:spcPts val="1800"/>
              </a:spcBef>
              <a:buFont typeface="Arial" panose="020B0604020202020204" pitchFamily="34" charset="0"/>
              <a:buChar char="•"/>
            </a:pPr>
            <a:r>
              <a:rPr lang="en-US" dirty="0"/>
              <a:t>military combat pay</a:t>
            </a:r>
          </a:p>
          <a:p>
            <a:pPr marL="171450" indent="-171450">
              <a:spcBef>
                <a:spcPts val="1800"/>
              </a:spcBef>
              <a:buFont typeface="Arial" panose="020B0604020202020204" pitchFamily="34" charset="0"/>
              <a:buChar char="•"/>
            </a:pPr>
            <a:r>
              <a:rPr lang="en-US" dirty="0"/>
              <a:t>military pay (Form IT-203 filers only)</a:t>
            </a:r>
          </a:p>
          <a:p>
            <a:pPr marL="171450" indent="-171450">
              <a:spcBef>
                <a:spcPts val="1800"/>
              </a:spcBef>
              <a:buFont typeface="Arial" panose="020B0604020202020204" pitchFamily="34" charset="0"/>
              <a:buChar char="•"/>
            </a:pPr>
            <a:r>
              <a:rPr lang="en-US" dirty="0"/>
              <a:t>disability income exclusion</a:t>
            </a:r>
          </a:p>
          <a:p>
            <a:pPr marL="171450" indent="-171450">
              <a:spcBef>
                <a:spcPts val="1800"/>
              </a:spcBef>
              <a:buFont typeface="Arial" panose="020B0604020202020204" pitchFamily="34" charset="0"/>
              <a:buChar char="•"/>
            </a:pPr>
            <a:r>
              <a:rPr lang="en-US" dirty="0"/>
              <a:t>Native American income exclusion</a:t>
            </a:r>
          </a:p>
          <a:p>
            <a:pPr marL="171450" indent="-171450">
              <a:spcBef>
                <a:spcPts val="1800"/>
              </a:spcBef>
              <a:buFont typeface="Arial" panose="020B0604020202020204" pitchFamily="34" charset="0"/>
              <a:buChar char="•"/>
            </a:pPr>
            <a:endParaRPr lang="en-US" dirty="0"/>
          </a:p>
          <a:p>
            <a:r>
              <a:rPr lang="en-US" dirty="0"/>
              <a:t>These are reported on the IT-225 and the instructions to the IT-225 explain them very well.</a:t>
            </a:r>
          </a:p>
        </p:txBody>
      </p:sp>
      <p:sp>
        <p:nvSpPr>
          <p:cNvPr id="4" name="Slide Number Placeholder 3"/>
          <p:cNvSpPr>
            <a:spLocks noGrp="1"/>
          </p:cNvSpPr>
          <p:nvPr>
            <p:ph type="sldNum" sz="quarter" idx="10"/>
          </p:nvPr>
        </p:nvSpPr>
        <p:spPr/>
        <p:txBody>
          <a:bodyPr/>
          <a:lstStyle/>
          <a:p>
            <a:fld id="{91A0B44D-A91D-47A7-878F-B25D0A2D7B65}" type="slidenum">
              <a:rPr lang="en-US" smtClean="0"/>
              <a:pPr/>
              <a:t>50</a:t>
            </a:fld>
            <a:endParaRPr lang="en-US" dirty="0"/>
          </a:p>
        </p:txBody>
      </p:sp>
    </p:spTree>
    <p:extLst>
      <p:ext uri="{BB962C8B-B14F-4D97-AF65-F5344CB8AC3E}">
        <p14:creationId xmlns:p14="http://schemas.microsoft.com/office/powerpoint/2010/main" val="1848576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Once all the modifications to income are done, you have your New York adjusted gross income and we can now cover deductions</a:t>
            </a: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6038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If the New York standard deduction is greater than the New York itemized deduction, you would use the New York standard deduction.  </a:t>
            </a:r>
            <a:r>
              <a:rPr lang="en-US" sz="1100" b="0" spc="-30" dirty="0"/>
              <a:t>However, if the taxpayer is married and filing a separate return and itemizes deductions, the spouse must also claim the itemized deduction, even if it is less than the standard deduction.  If the taxpayer is itemizing New York deductions, they must submit Form IT-196, </a:t>
            </a:r>
            <a:r>
              <a:rPr lang="en-US" sz="1100" b="0" i="1" spc="-30" dirty="0"/>
              <a:t>New York Resident, Nonresident, and Part-Year Itemized Deductions</a:t>
            </a:r>
            <a:r>
              <a:rPr lang="en-US" sz="1100" b="0" spc="-30" dirty="0"/>
              <a:t>.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52</a:t>
            </a:fld>
            <a:endParaRPr lang="en-US" dirty="0"/>
          </a:p>
        </p:txBody>
      </p:sp>
    </p:spTree>
    <p:extLst>
      <p:ext uri="{BB962C8B-B14F-4D97-AF65-F5344CB8AC3E}">
        <p14:creationId xmlns:p14="http://schemas.microsoft.com/office/powerpoint/2010/main" val="20957726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2023 standard deduction table is the same as last year.</a:t>
            </a:r>
          </a:p>
        </p:txBody>
      </p:sp>
      <p:sp>
        <p:nvSpPr>
          <p:cNvPr id="4" name="Slide Number Placeholder 3"/>
          <p:cNvSpPr>
            <a:spLocks noGrp="1"/>
          </p:cNvSpPr>
          <p:nvPr>
            <p:ph type="sldNum" sz="quarter" idx="10"/>
          </p:nvPr>
        </p:nvSpPr>
        <p:spPr/>
        <p:txBody>
          <a:bodyPr/>
          <a:lstStyle/>
          <a:p>
            <a:fld id="{91A0B44D-A91D-47A7-878F-B25D0A2D7B65}" type="slidenum">
              <a:rPr lang="en-US" smtClean="0"/>
              <a:pPr/>
              <a:t>53</a:t>
            </a:fld>
            <a:endParaRPr lang="en-US" dirty="0"/>
          </a:p>
        </p:txBody>
      </p:sp>
    </p:spTree>
    <p:extLst>
      <p:ext uri="{BB962C8B-B14F-4D97-AF65-F5344CB8AC3E}">
        <p14:creationId xmlns:p14="http://schemas.microsoft.com/office/powerpoint/2010/main" val="18064616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In general, New York itemized deductions are computed using the federal rules as they existed prior to the changes made by the Tax Cuts and Jobs Act.  </a:t>
            </a:r>
            <a:r>
              <a:rPr lang="en-US" sz="1100" b="0" dirty="0"/>
              <a:t>Taxpayers can not use total federal itemized deduction as a starting point.  Taxpayers may itemize for the state, even if they use the standard deduction for their federal return.</a:t>
            </a:r>
          </a:p>
        </p:txBody>
      </p:sp>
      <p:sp>
        <p:nvSpPr>
          <p:cNvPr id="4" name="Slide Number Placeholder 3"/>
          <p:cNvSpPr>
            <a:spLocks noGrp="1"/>
          </p:cNvSpPr>
          <p:nvPr>
            <p:ph type="sldNum" sz="quarter" idx="10"/>
          </p:nvPr>
        </p:nvSpPr>
        <p:spPr/>
        <p:txBody>
          <a:bodyPr/>
          <a:lstStyle/>
          <a:p>
            <a:fld id="{91A0B44D-A91D-47A7-878F-B25D0A2D7B65}" type="slidenum">
              <a:rPr lang="en-US" smtClean="0"/>
              <a:pPr/>
              <a:t>54</a:t>
            </a:fld>
            <a:endParaRPr lang="en-US" dirty="0"/>
          </a:p>
        </p:txBody>
      </p:sp>
    </p:spTree>
    <p:extLst>
      <p:ext uri="{BB962C8B-B14F-4D97-AF65-F5344CB8AC3E}">
        <p14:creationId xmlns:p14="http://schemas.microsoft.com/office/powerpoint/2010/main" val="544364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rgbClr val="007681"/>
                </a:solidFill>
              </a:rPr>
              <a:t>Itemized deductions are handled on Form IT-196, </a:t>
            </a:r>
            <a:r>
              <a:rPr lang="en-US" sz="1200" b="0" i="1" dirty="0">
                <a:solidFill>
                  <a:srgbClr val="007681"/>
                </a:solidFill>
              </a:rPr>
              <a:t>New York Resident, Nonresident, and Part-Year Resident Itemized Deductions</a:t>
            </a:r>
            <a:r>
              <a:rPr lang="en-US" sz="1200" b="0" dirty="0">
                <a:solidFill>
                  <a:srgbClr val="007681"/>
                </a:solidFill>
              </a:rPr>
              <a:t>: </a:t>
            </a:r>
          </a:p>
          <a:p>
            <a:r>
              <a:rPr lang="en-US" b="0" dirty="0"/>
              <a:t>This form Walks you through the computation of New York itemized deductions.  And the software guides you though them as well, so we won’t go through these items in the training.  For additional guidance, visit the </a:t>
            </a:r>
            <a:r>
              <a:rPr lang="en-US" b="0" dirty="0">
                <a:hlinkClick r:id="rId3"/>
              </a:rPr>
              <a:t>Itemized deductions</a:t>
            </a:r>
            <a:r>
              <a:rPr lang="en-US" b="0" dirty="0"/>
              <a:t> page on our website.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55</a:t>
            </a:fld>
            <a:endParaRPr lang="en-US" dirty="0">
              <a:solidFill>
                <a:prstClr val="black"/>
              </a:solidFill>
              <a:latin typeface="Calibri"/>
            </a:endParaRPr>
          </a:p>
        </p:txBody>
      </p:sp>
    </p:spTree>
    <p:extLst>
      <p:ext uri="{BB962C8B-B14F-4D97-AF65-F5344CB8AC3E}">
        <p14:creationId xmlns:p14="http://schemas.microsoft.com/office/powerpoint/2010/main" val="662697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taxpayers include taxes paid for itemizing, they may need their 1099-G information from New York State. You may view and print Form 1099-G, </a:t>
            </a:r>
            <a:r>
              <a:rPr lang="en-US" i="1" dirty="0"/>
              <a:t>Statement for Recipients of State Income Tax Refunds, </a:t>
            </a:r>
            <a:r>
              <a:rPr lang="en-US" dirty="0"/>
              <a:t>directly from our website.  We </a:t>
            </a:r>
            <a:r>
              <a:rPr lang="en-US" b="1" dirty="0"/>
              <a:t>do not </a:t>
            </a:r>
            <a:r>
              <a:rPr lang="en-US" dirty="0"/>
              <a:t>mail Form 1099-G.  The 1099-G amount reflects the amount of state and local taxes a taxpayer overpaid through withholding or estimated tax payments.  For most people, the amount shown on their 2023 Form 1099-G is the same as the 2022 New York State income tax refund they actually received.</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56</a:t>
            </a:fld>
            <a:endParaRPr lang="en-US" dirty="0"/>
          </a:p>
        </p:txBody>
      </p:sp>
    </p:spTree>
    <p:extLst>
      <p:ext uri="{BB962C8B-B14F-4D97-AF65-F5344CB8AC3E}">
        <p14:creationId xmlns:p14="http://schemas.microsoft.com/office/powerpoint/2010/main" val="1985555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determining the standard or federal exemption, the New York return also reflects the dependent exemption of 1,000 per qualified dependent.  New York does not have a personal exemption for the taxpayer and spouse.</a:t>
            </a:r>
          </a:p>
        </p:txBody>
      </p:sp>
      <p:sp>
        <p:nvSpPr>
          <p:cNvPr id="4" name="Slide Number Placeholder 3"/>
          <p:cNvSpPr>
            <a:spLocks noGrp="1"/>
          </p:cNvSpPr>
          <p:nvPr>
            <p:ph type="sldNum" sz="quarter" idx="5"/>
          </p:nvPr>
        </p:nvSpPr>
        <p:spPr/>
        <p:txBody>
          <a:bodyPr/>
          <a:lstStyle/>
          <a:p>
            <a:fld id="{91A0B44D-A91D-47A7-878F-B25D0A2D7B65}" type="slidenum">
              <a:rPr lang="en-US" smtClean="0"/>
              <a:pPr/>
              <a:t>57</a:t>
            </a:fld>
            <a:endParaRPr lang="en-US" dirty="0"/>
          </a:p>
        </p:txBody>
      </p:sp>
    </p:spTree>
    <p:extLst>
      <p:ext uri="{BB962C8B-B14F-4D97-AF65-F5344CB8AC3E}">
        <p14:creationId xmlns:p14="http://schemas.microsoft.com/office/powerpoint/2010/main" val="4087666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all the adjustments and deductions are complete, the taxpayer will have their New York taxable income and compute their tax due.  However, they can reduce this tax due amount further with Tax Credits.  While there are many New York State tax credits, we tried to concentrate on the ones you are most likely to see. If you do come across a credit that is not listed in this presentation, our website has designated web pages for each credit that can offer you clear explanations to assist you.  First let’s discuss a new credit this year. </a:t>
            </a: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69176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definition of qualifying child -  for purposes of the Empire State Child Tax Credit  - was amended to include those under the age of 17.  </a:t>
            </a:r>
          </a:p>
          <a:p>
            <a:r>
              <a:rPr lang="en-US" sz="1400" dirty="0"/>
              <a:t>The State credit was previously limited to children ages 4 through 16. </a:t>
            </a:r>
          </a:p>
          <a:p>
            <a:r>
              <a:rPr lang="en-US" sz="1400" dirty="0"/>
              <a:t>You can see Form IT-213-I for more information.</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59</a:t>
            </a:fld>
            <a:endParaRPr lang="en-US" dirty="0"/>
          </a:p>
        </p:txBody>
      </p:sp>
    </p:spTree>
    <p:extLst>
      <p:ext uri="{BB962C8B-B14F-4D97-AF65-F5344CB8AC3E}">
        <p14:creationId xmlns:p14="http://schemas.microsoft.com/office/powerpoint/2010/main" val="146097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reminder of something that is covered in your federal trainings, but it is extremely important to NYS as well.  You will be looking at and working with a lot of personal information. </a:t>
            </a:r>
            <a:r>
              <a:rPr lang="en-US" sz="1100" dirty="0"/>
              <a:t>Volunteers must keep all information confidential, safeguard it from unauthorized individuals, and prevent its misuse.  We know if you passed the federal training that you are familiar with this rule, however it is so important in the world we live in today – we just wanted to remind you one more time.</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6</a:t>
            </a:fld>
            <a:endParaRPr lang="en-US" dirty="0"/>
          </a:p>
        </p:txBody>
      </p:sp>
    </p:spTree>
    <p:extLst>
      <p:ext uri="{BB962C8B-B14F-4D97-AF65-F5344CB8AC3E}">
        <p14:creationId xmlns:p14="http://schemas.microsoft.com/office/powerpoint/2010/main" val="36059207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A6E11D0E-3647-4B2D-AB1E-03A4A4E3E8B1}" type="slidenum">
              <a:rPr lang="en-US" smtClean="0"/>
              <a:pPr/>
              <a:t>60</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dirty="0"/>
              <a:t>The Empire State Child credit Is Refundable for qualifying children from infant to age 16. </a:t>
            </a:r>
            <a:r>
              <a:rPr lang="en-US" sz="1100" dirty="0">
                <a:solidFill>
                  <a:srgbClr val="FF0000"/>
                </a:solidFill>
              </a:rPr>
              <a:t>Full-year resident taxpayers who have at least one qualifying child and meet certain income limitations may claim a credit equal to the greater of : </a:t>
            </a:r>
          </a:p>
          <a:p>
            <a:endParaRPr lang="en-US" sz="1100" dirty="0">
              <a:solidFill>
                <a:srgbClr val="FF0000"/>
              </a:solidFill>
            </a:endParaRPr>
          </a:p>
          <a:p>
            <a:pPr marL="228600" indent="-228600">
              <a:buAutoNum type="alphaLcParenBoth"/>
            </a:pPr>
            <a:r>
              <a:rPr lang="en-US" dirty="0"/>
              <a:t>$100 times the number of children who qualify for the federal child tax credit, or </a:t>
            </a:r>
          </a:p>
          <a:p>
            <a:pPr marL="228600" indent="-228600">
              <a:buAutoNum type="alphaLcParenBoth"/>
            </a:pPr>
            <a:endParaRPr lang="en-US" dirty="0"/>
          </a:p>
          <a:p>
            <a:pPr marL="228600" indent="-228600">
              <a:buAutoNum type="alphaLcParenBoth"/>
            </a:pPr>
            <a:r>
              <a:rPr lang="en-US" dirty="0"/>
              <a:t>(b) 33% of the taxpayer’s </a:t>
            </a:r>
            <a:r>
              <a:rPr lang="en-US" b="0" dirty="0"/>
              <a:t>allowed federal child tax credit </a:t>
            </a:r>
            <a:r>
              <a:rPr lang="en-US" b="0" i="0" dirty="0"/>
              <a:t>and additional child tax credit </a:t>
            </a:r>
            <a:r>
              <a:rPr lang="en-US" b="0" dirty="0"/>
              <a:t>calculated using the New York recomputed federal adjusted gross income as well as the federal credit amounts and income thresholds that were in effect for tax year 2017. </a:t>
            </a:r>
            <a:endParaRPr lang="en-US" b="1" dirty="0"/>
          </a:p>
          <a:p>
            <a:endParaRPr lang="en-US" b="1" dirty="0"/>
          </a:p>
          <a:p>
            <a:r>
              <a:rPr lang="en-US" b="1" dirty="0">
                <a:solidFill>
                  <a:srgbClr val="007681"/>
                </a:solidFill>
              </a:rPr>
              <a:t>For reference: </a:t>
            </a:r>
            <a:r>
              <a:rPr lang="en-US" b="0" dirty="0">
                <a:solidFill>
                  <a:srgbClr val="007681"/>
                </a:solidFill>
              </a:rPr>
              <a:t>f</a:t>
            </a:r>
            <a:r>
              <a:rPr lang="en-US" b="0" dirty="0"/>
              <a:t>or tax year 2018 and after, the federal amount is no longer used in calculating the Empire State child credit.  The calculation </a:t>
            </a:r>
            <a:r>
              <a:rPr lang="en-US" dirty="0"/>
              <a:t>uses the 2017 credit amounts and income thresholds.  </a:t>
            </a:r>
          </a:p>
          <a:p>
            <a:pPr marL="474254" lvl="1" indent="0"/>
            <a:endParaRPr lang="en-US" sz="1100" b="1" dirty="0"/>
          </a:p>
          <a:p>
            <a:endParaRPr lang="en-US" b="1" dirty="0"/>
          </a:p>
        </p:txBody>
      </p:sp>
    </p:spTree>
    <p:extLst>
      <p:ext uri="{BB962C8B-B14F-4D97-AF65-F5344CB8AC3E}">
        <p14:creationId xmlns:p14="http://schemas.microsoft.com/office/powerpoint/2010/main" val="246722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For tax years beginning on or after January 1, 2021 and before January 1, 2024, taxpayers may be able to claim a refundable real property tax relief credit for qualifying real properties on their personal income tax returns.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To be eligible for the credit, New York State residents must have:</a:t>
            </a:r>
          </a:p>
          <a:p>
            <a:pPr marL="0" marR="0">
              <a:lnSpc>
                <a:spcPct val="106000"/>
              </a:lnSpc>
              <a:spcBef>
                <a:spcPts val="0"/>
              </a:spcBef>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qualified gross income of $250,000 or less,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owned and resided in New York State real property for more than six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received either the STAR exemption or school tax relief credit, and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8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paid real property taxes.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Note: Any rent you may have received from nonresidential use of your residence may not exceed 20% of total rental income.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61</a:t>
            </a:fld>
            <a:endParaRPr lang="en-US" dirty="0"/>
          </a:p>
        </p:txBody>
      </p:sp>
    </p:spTree>
    <p:extLst>
      <p:ext uri="{BB962C8B-B14F-4D97-AF65-F5344CB8AC3E}">
        <p14:creationId xmlns:p14="http://schemas.microsoft.com/office/powerpoint/2010/main" val="4002524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The credit is computed using the amount of real property tax which exceeds 6% of the taxpayer’s income, and a specified rate based on the taxpayer’s income. In order to claim the credit, the computed amount must exceed $250. The credit cannot exceed $350, no matter the amount of the computation.</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For more information, see </a:t>
            </a:r>
            <a:r>
              <a:rPr lang="en-US" sz="14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Form IT-229, </a:t>
            </a:r>
            <a:r>
              <a:rPr lang="en-US" sz="1400" i="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Real Property Tax Relief Credit</a:t>
            </a:r>
            <a:r>
              <a:rPr lang="en-US" sz="14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and its instructions.  </a:t>
            </a:r>
            <a:r>
              <a:rPr lang="en-US" sz="1400" dirty="0"/>
              <a:t>It should be noted: if a taxpayer itemizes deductions on their New York State return, they must reduce the amount of property tax claimed by the amount of the credit.</a:t>
            </a:r>
          </a:p>
          <a:p>
            <a:pPr marL="0" marR="0">
              <a:lnSpc>
                <a:spcPct val="106000"/>
              </a:lnSpc>
              <a:spcBef>
                <a:spcPts val="0"/>
              </a:spcBef>
              <a:spcAft>
                <a:spcPts val="800"/>
              </a:spcAft>
            </a:pPr>
            <a:endParaRPr lang="en-US" sz="1400" dirty="0"/>
          </a:p>
          <a:p>
            <a:pPr marL="0" marR="0">
              <a:lnSpc>
                <a:spcPct val="106000"/>
              </a:lnSpc>
              <a:spcBef>
                <a:spcPts val="0"/>
              </a:spcBef>
              <a:spcAft>
                <a:spcPts val="800"/>
              </a:spcAft>
            </a:pPr>
            <a:r>
              <a:rPr lang="en-US" sz="1400" dirty="0"/>
              <a:t>You will note this year we took a good look at the instructions for this credit and ran them through clarity review.  We also put the instructions on our web site.  Hopefully it will be much easier to take taxpayers through this credit this year.</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62</a:t>
            </a:fld>
            <a:endParaRPr lang="en-US" dirty="0"/>
          </a:p>
        </p:txBody>
      </p:sp>
    </p:spTree>
    <p:extLst>
      <p:ext uri="{BB962C8B-B14F-4D97-AF65-F5344CB8AC3E}">
        <p14:creationId xmlns:p14="http://schemas.microsoft.com/office/powerpoint/2010/main" val="2206522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AE230E76-4C7E-4F0A-8258-12C53D44FCAC}" type="slidenum">
              <a:rPr lang="en-US" smtClean="0"/>
              <a:pPr/>
              <a:t>63</a:t>
            </a:fld>
            <a:endParaRPr lang="en-US"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dirty="0"/>
              <a:t>The NY earned income credit has some updates this year. The investment income threshold increased so that Investment income can not be greater than $11,000.  </a:t>
            </a:r>
          </a:p>
          <a:p>
            <a:endParaRPr lang="en-US" dirty="0"/>
          </a:p>
          <a:p>
            <a:r>
              <a:rPr lang="en-US" sz="1100" dirty="0">
                <a:effectLst/>
                <a:latin typeface="Segoe UI" panose="020B0502040204020203" pitchFamily="34" charset="0"/>
              </a:rPr>
              <a:t>The credit is generally 30% of the allowable federal credit reduced by the amount of any household credit allowed. </a:t>
            </a:r>
            <a:endParaRPr lang="en-US" dirty="0"/>
          </a:p>
          <a:p>
            <a:endParaRPr lang="en-US" dirty="0"/>
          </a:p>
          <a:p>
            <a:r>
              <a:rPr lang="en-US" dirty="0"/>
              <a:t>Remember, The taxpayer must have claimed the federal earned income credit (EIC) for tax year 2023.</a:t>
            </a:r>
            <a:endParaRPr lang="en-US" b="1" dirty="0"/>
          </a:p>
        </p:txBody>
      </p:sp>
    </p:spTree>
    <p:extLst>
      <p:ext uri="{BB962C8B-B14F-4D97-AF65-F5344CB8AC3E}">
        <p14:creationId xmlns:p14="http://schemas.microsoft.com/office/powerpoint/2010/main" val="784507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AE230E76-4C7E-4F0A-8258-12C53D44FCAC}" type="slidenum">
              <a:rPr lang="en-US" smtClean="0"/>
              <a:pPr/>
              <a:t>64</a:t>
            </a:fld>
            <a:endParaRPr lang="en-US"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a:spcBef>
                <a:spcPts val="800"/>
              </a:spcBef>
            </a:pPr>
            <a:r>
              <a:rPr lang="en-US" dirty="0"/>
              <a:t>New York State EIC refundable status depends on your residency status:</a:t>
            </a:r>
          </a:p>
          <a:p>
            <a:pPr>
              <a:spcBef>
                <a:spcPts val="800"/>
              </a:spcBef>
            </a:pPr>
            <a:endParaRPr lang="en-US" dirty="0"/>
          </a:p>
          <a:p>
            <a:pPr marL="171450" indent="-171450">
              <a:spcBef>
                <a:spcPts val="800"/>
              </a:spcBef>
              <a:buFont typeface="Arial" panose="020B0604020202020204" pitchFamily="34" charset="0"/>
              <a:buChar char="•"/>
            </a:pPr>
            <a:r>
              <a:rPr lang="en-US" dirty="0"/>
              <a:t>full-year residents = fully refundable</a:t>
            </a:r>
          </a:p>
          <a:p>
            <a:pPr marL="171450" indent="-171450">
              <a:spcBef>
                <a:spcPts val="800"/>
              </a:spcBef>
              <a:buFont typeface="Arial" panose="020B0604020202020204" pitchFamily="34" charset="0"/>
              <a:buChar char="•"/>
            </a:pPr>
            <a:r>
              <a:rPr lang="en-US" dirty="0"/>
              <a:t>part-year residents = partially refundable</a:t>
            </a:r>
          </a:p>
          <a:p>
            <a:pPr marL="171450" indent="-171450">
              <a:spcBef>
                <a:spcPts val="800"/>
              </a:spcBef>
              <a:buFont typeface="Arial" panose="020B0604020202020204" pitchFamily="34" charset="0"/>
              <a:buChar char="•"/>
            </a:pPr>
            <a:r>
              <a:rPr lang="en-US" dirty="0"/>
              <a:t>nonresidents = non-refundable</a:t>
            </a:r>
          </a:p>
          <a:p>
            <a:pPr marL="171450" indent="-171450">
              <a:spcBef>
                <a:spcPts val="800"/>
              </a:spcBef>
              <a:buFont typeface="Arial" panose="020B0604020202020204" pitchFamily="34" charset="0"/>
              <a:buChar char="•"/>
            </a:pPr>
            <a:endParaRPr lang="en-US" dirty="0"/>
          </a:p>
          <a:p>
            <a:pPr>
              <a:spcBef>
                <a:spcPts val="800"/>
              </a:spcBef>
            </a:pPr>
            <a:r>
              <a:rPr lang="en-US" dirty="0"/>
              <a:t>Note: Due to the different methods for computing, NYC taxpayers may have an amount of NYC EIC and not NYS EIC – make sure to complete Worksheet C, NYC Earned income credit!</a:t>
            </a:r>
          </a:p>
          <a:p>
            <a:endParaRPr lang="en-US" dirty="0"/>
          </a:p>
        </p:txBody>
      </p:sp>
    </p:spTree>
    <p:extLst>
      <p:ext uri="{BB962C8B-B14F-4D97-AF65-F5344CB8AC3E}">
        <p14:creationId xmlns:p14="http://schemas.microsoft.com/office/powerpoint/2010/main" val="36966956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E0E3BD6F-6121-4B04-83AF-FC31B61C23BF}" type="slidenum">
              <a:rPr lang="en-US" smtClean="0"/>
              <a:pPr/>
              <a:t>65</a:t>
            </a:fld>
            <a:endParaRPr lang="en-US"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dirty="0"/>
              <a:t>We’ve updated this credit for the 2023 earned income amount, otherwise this is still the same.  </a:t>
            </a:r>
            <a:r>
              <a:rPr lang="en-US" sz="1200" b="0" dirty="0">
                <a:solidFill>
                  <a:srgbClr val="007681"/>
                </a:solidFill>
              </a:rPr>
              <a:t>Filers may claim the noncustodial EIC only if they meet all of the following conditions for tax year 2023: </a:t>
            </a:r>
          </a:p>
          <a:p>
            <a:endParaRPr lang="en-US" sz="1200" b="0" dirty="0">
              <a:solidFill>
                <a:srgbClr val="007681"/>
              </a:solidFill>
            </a:endParaRPr>
          </a:p>
          <a:p>
            <a:pPr marL="171450" indent="-171450">
              <a:spcBef>
                <a:spcPts val="1000"/>
              </a:spcBef>
              <a:buFont typeface="Arial" panose="020B0604020202020204" pitchFamily="34" charset="0"/>
              <a:buChar char="•"/>
            </a:pPr>
            <a:r>
              <a:rPr lang="en-US" sz="1100" dirty="0"/>
              <a:t>must be a full-year New York State resident and at least 18 years of age;</a:t>
            </a:r>
          </a:p>
          <a:p>
            <a:pPr marL="171450" indent="-171450">
              <a:spcBef>
                <a:spcPts val="300"/>
              </a:spcBef>
              <a:buFont typeface="Arial" panose="020B0604020202020204" pitchFamily="34" charset="0"/>
              <a:buChar char="•"/>
            </a:pPr>
            <a:r>
              <a:rPr lang="en-US" sz="1100" dirty="0"/>
              <a:t>earned less than $46,560 in 2023; </a:t>
            </a:r>
          </a:p>
          <a:p>
            <a:pPr marL="171450" indent="-171450">
              <a:spcBef>
                <a:spcPts val="300"/>
              </a:spcBef>
              <a:buFont typeface="Arial" panose="020B0604020202020204" pitchFamily="34" charset="0"/>
              <a:buChar char="•"/>
            </a:pPr>
            <a:r>
              <a:rPr lang="en-US" sz="1100" dirty="0"/>
              <a:t>must be a parent of a minor child with whom they do not reside;</a:t>
            </a:r>
          </a:p>
          <a:p>
            <a:pPr marL="171450" indent="-171450">
              <a:spcBef>
                <a:spcPts val="300"/>
              </a:spcBef>
              <a:buFont typeface="Arial" panose="020B0604020202020204" pitchFamily="34" charset="0"/>
              <a:buChar char="•"/>
            </a:pPr>
            <a:r>
              <a:rPr lang="en-US" sz="1100" dirty="0"/>
              <a:t>must have an order in effect for at least one-half of the tax year requiring the taxpayer to make child support payments payable through a New York State Support Collection Unit (SCU); and</a:t>
            </a:r>
          </a:p>
          <a:p>
            <a:pPr marL="171450" indent="-171450">
              <a:spcBef>
                <a:spcPts val="300"/>
              </a:spcBef>
              <a:buFont typeface="Arial" panose="020B0604020202020204" pitchFamily="34" charset="0"/>
              <a:buChar char="•"/>
            </a:pPr>
            <a:r>
              <a:rPr lang="en-US" sz="1100" dirty="0"/>
              <a:t>have paid an amount in child support in 2023 at least equal to the amount of current child support the taxpayer was required to pay by all court orders.</a:t>
            </a:r>
          </a:p>
          <a:p>
            <a:endParaRPr lang="en-US" dirty="0"/>
          </a:p>
        </p:txBody>
      </p:sp>
    </p:spTree>
    <p:extLst>
      <p:ext uri="{BB962C8B-B14F-4D97-AF65-F5344CB8AC3E}">
        <p14:creationId xmlns:p14="http://schemas.microsoft.com/office/powerpoint/2010/main" val="38511551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31"/>
          <p:cNvSpPr>
            <a:spLocks noGrp="1" noChangeArrowheads="1"/>
          </p:cNvSpPr>
          <p:nvPr>
            <p:ph type="sldNum" sz="quarter" idx="5"/>
          </p:nvPr>
        </p:nvSpPr>
        <p:spPr>
          <a:noFill/>
        </p:spPr>
        <p:txBody>
          <a:bodyPr/>
          <a:lstStyle/>
          <a:p>
            <a:fld id="{395687E9-C59F-4BAA-978E-EB7C4B59F2C0}" type="slidenum">
              <a:rPr lang="en-US" smtClean="0"/>
              <a:pPr/>
              <a:t>66</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marL="0" indent="0">
              <a:buNone/>
            </a:pPr>
            <a:r>
              <a:rPr lang="en-US" sz="1200" b="0" dirty="0">
                <a:solidFill>
                  <a:srgbClr val="007681"/>
                </a:solidFill>
              </a:rPr>
              <a:t>There are no changes in eligibility for 2023 for the Claim for Real Property Tax Credit for Home owners or renters.  To qualify, a taxpayer must:</a:t>
            </a:r>
          </a:p>
          <a:p>
            <a:pPr marL="0" indent="0">
              <a:buNone/>
            </a:pPr>
            <a:endParaRPr lang="en-US" sz="1200" b="0" dirty="0">
              <a:solidFill>
                <a:srgbClr val="007681"/>
              </a:solidFill>
            </a:endParaRPr>
          </a:p>
          <a:p>
            <a:pPr marL="171450" indent="-171450">
              <a:spcBef>
                <a:spcPts val="1000"/>
              </a:spcBef>
              <a:buFont typeface="Arial" panose="020B0604020202020204" pitchFamily="34" charset="0"/>
              <a:buChar char="•"/>
            </a:pPr>
            <a:r>
              <a:rPr lang="en-US" b="0" dirty="0"/>
              <a:t>Household gross income was $18,000 or less </a:t>
            </a:r>
          </a:p>
          <a:p>
            <a:pPr marL="171450" indent="-171450">
              <a:spcBef>
                <a:spcPts val="1000"/>
              </a:spcBef>
              <a:buFont typeface="Arial" panose="020B0604020202020204" pitchFamily="34" charset="0"/>
              <a:buChar char="•"/>
            </a:pPr>
            <a:r>
              <a:rPr lang="en-US" b="0" dirty="0"/>
              <a:t>Average rent was $450 or less </a:t>
            </a:r>
          </a:p>
          <a:p>
            <a:pPr marL="171450" indent="-171450">
              <a:spcBef>
                <a:spcPts val="1000"/>
              </a:spcBef>
              <a:buFont typeface="Arial" panose="020B0604020202020204" pitchFamily="34" charset="0"/>
              <a:buChar char="•"/>
            </a:pPr>
            <a:r>
              <a:rPr lang="en-US" b="0" dirty="0"/>
              <a:t>Must have paid real property taxes or rent on their residence</a:t>
            </a:r>
          </a:p>
          <a:p>
            <a:pPr marL="171450" indent="-171450">
              <a:spcBef>
                <a:spcPts val="1000"/>
              </a:spcBef>
              <a:buFont typeface="Arial" panose="020B0604020202020204" pitchFamily="34" charset="0"/>
              <a:buChar char="•"/>
            </a:pPr>
            <a:r>
              <a:rPr lang="en-US" b="0" dirty="0"/>
              <a:t>Market value of all real property owned was $85,000 or less</a:t>
            </a:r>
          </a:p>
          <a:p>
            <a:pPr marL="171450" indent="-171450">
              <a:spcBef>
                <a:spcPts val="1000"/>
              </a:spcBef>
              <a:buFont typeface="Arial" panose="020B0604020202020204" pitchFamily="34" charset="0"/>
              <a:buChar char="•"/>
            </a:pPr>
            <a:r>
              <a:rPr lang="en-US" b="0" dirty="0"/>
              <a:t>Must be a New York State resident for the entire year</a:t>
            </a:r>
          </a:p>
          <a:p>
            <a:pPr marL="171450" indent="-171450">
              <a:spcBef>
                <a:spcPts val="1000"/>
              </a:spcBef>
              <a:buFont typeface="Arial" panose="020B0604020202020204" pitchFamily="34" charset="0"/>
              <a:buChar char="•"/>
            </a:pPr>
            <a:r>
              <a:rPr lang="en-US" b="0" dirty="0"/>
              <a:t>Can’t be claimed as a dependent  </a:t>
            </a:r>
            <a:endParaRPr lang="en-US" dirty="0"/>
          </a:p>
        </p:txBody>
      </p:sp>
    </p:spTree>
    <p:extLst>
      <p:ext uri="{BB962C8B-B14F-4D97-AF65-F5344CB8AC3E}">
        <p14:creationId xmlns:p14="http://schemas.microsoft.com/office/powerpoint/2010/main" val="16479769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31"/>
          <p:cNvSpPr>
            <a:spLocks noGrp="1" noChangeArrowheads="1"/>
          </p:cNvSpPr>
          <p:nvPr>
            <p:ph type="sldNum" sz="quarter" idx="5"/>
          </p:nvPr>
        </p:nvSpPr>
        <p:spPr>
          <a:noFill/>
        </p:spPr>
        <p:txBody>
          <a:bodyPr/>
          <a:lstStyle/>
          <a:p>
            <a:fld id="{620D812C-F7E2-44FA-8764-7FF23CBFAFAA}" type="slidenum">
              <a:rPr lang="en-US" smtClean="0"/>
              <a:pPr/>
              <a:t>67</a:t>
            </a:fld>
            <a:endParaRPr 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marL="0" indent="0">
              <a:buNone/>
            </a:pPr>
            <a:r>
              <a:rPr lang="en-US" sz="1100" b="1" dirty="0">
                <a:solidFill>
                  <a:srgbClr val="007681"/>
                </a:solidFill>
              </a:rPr>
              <a:t>Some key definitions for this credit:</a:t>
            </a:r>
          </a:p>
          <a:p>
            <a:pPr marL="0" indent="0">
              <a:buNone/>
            </a:pPr>
            <a:endParaRPr lang="en-US" sz="1100" b="1" dirty="0">
              <a:solidFill>
                <a:srgbClr val="007681"/>
              </a:solidFill>
            </a:endParaRPr>
          </a:p>
          <a:p>
            <a:pPr marL="0" indent="0">
              <a:buNone/>
            </a:pPr>
            <a:r>
              <a:rPr lang="en-US" sz="1100" b="1" dirty="0">
                <a:solidFill>
                  <a:srgbClr val="007681"/>
                </a:solidFill>
              </a:rPr>
              <a:t>Members of household</a:t>
            </a:r>
          </a:p>
          <a:p>
            <a:pPr marL="0" indent="0">
              <a:spcBef>
                <a:spcPts val="600"/>
              </a:spcBef>
              <a:buNone/>
            </a:pPr>
            <a:r>
              <a:rPr lang="en-US" sz="1100" dirty="0"/>
              <a:t>All who share your residence and its furnishings, facilities, and accommodations, whether they are related to you or not.  </a:t>
            </a:r>
          </a:p>
          <a:p>
            <a:pPr marL="0" indent="0">
              <a:spcBef>
                <a:spcPts val="600"/>
              </a:spcBef>
              <a:buNone/>
            </a:pPr>
            <a:endParaRPr lang="en-US" sz="1100" dirty="0"/>
          </a:p>
          <a:p>
            <a:pPr marL="0" indent="0">
              <a:spcBef>
                <a:spcPts val="2400"/>
              </a:spcBef>
              <a:buNone/>
            </a:pPr>
            <a:r>
              <a:rPr lang="en-US" sz="1100" b="1" dirty="0">
                <a:solidFill>
                  <a:srgbClr val="007681"/>
                </a:solidFill>
              </a:rPr>
              <a:t>Household gross income</a:t>
            </a:r>
          </a:p>
          <a:p>
            <a:pPr marL="0" indent="0">
              <a:spcBef>
                <a:spcPts val="600"/>
              </a:spcBef>
              <a:buNone/>
            </a:pPr>
            <a:r>
              <a:rPr lang="en-US" sz="1100" dirty="0"/>
              <a:t>Income from all sources that you and members of your household receive. It does not include food stamps, Medicare, Medicaid, scholarships, grants, surplus food, or other relief. </a:t>
            </a:r>
          </a:p>
          <a:p>
            <a:endParaRPr lang="en-US" dirty="0"/>
          </a:p>
        </p:txBody>
      </p:sp>
    </p:spTree>
    <p:extLst>
      <p:ext uri="{BB962C8B-B14F-4D97-AF65-F5344CB8AC3E}">
        <p14:creationId xmlns:p14="http://schemas.microsoft.com/office/powerpoint/2010/main" val="7585371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31"/>
          <p:cNvSpPr>
            <a:spLocks noGrp="1" noChangeArrowheads="1"/>
          </p:cNvSpPr>
          <p:nvPr>
            <p:ph type="sldNum" sz="quarter" idx="5"/>
          </p:nvPr>
        </p:nvSpPr>
        <p:spPr>
          <a:noFill/>
        </p:spPr>
        <p:txBody>
          <a:bodyPr/>
          <a:lstStyle/>
          <a:p>
            <a:fld id="{620D812C-F7E2-44FA-8764-7FF23CBFAFAA}" type="slidenum">
              <a:rPr lang="en-US" smtClean="0"/>
              <a:pPr/>
              <a:t>68</a:t>
            </a:fld>
            <a:endParaRPr 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marL="0" indent="0">
              <a:buNone/>
            </a:pPr>
            <a:r>
              <a:rPr lang="en-US" sz="1100" b="1" dirty="0">
                <a:solidFill>
                  <a:srgbClr val="007681"/>
                </a:solidFill>
              </a:rPr>
              <a:t>Adjusted rent</a:t>
            </a:r>
          </a:p>
          <a:p>
            <a:pPr marL="0" indent="0">
              <a:spcBef>
                <a:spcPts val="600"/>
              </a:spcBef>
              <a:buNone/>
            </a:pPr>
            <a:r>
              <a:rPr lang="en-US" sz="1100" dirty="0"/>
              <a:t>The rent paid after subtracting any charges for heat, gas, electricity, furnishings, or board.  Don’t include any subsidized part of your rental charges in adjusted rent.</a:t>
            </a:r>
          </a:p>
          <a:p>
            <a:pPr marL="0" indent="0">
              <a:spcBef>
                <a:spcPts val="600"/>
              </a:spcBef>
              <a:buNone/>
            </a:pPr>
            <a:endParaRPr lang="en-US" sz="1100" dirty="0"/>
          </a:p>
          <a:p>
            <a:pPr marL="0" indent="0">
              <a:spcBef>
                <a:spcPts val="1800"/>
              </a:spcBef>
              <a:buNone/>
            </a:pPr>
            <a:r>
              <a:rPr lang="en-US" sz="1100" b="1" dirty="0">
                <a:solidFill>
                  <a:srgbClr val="007681"/>
                </a:solidFill>
              </a:rPr>
              <a:t>Property taxes paid</a:t>
            </a:r>
            <a:endParaRPr lang="en-US" sz="1100" dirty="0"/>
          </a:p>
          <a:p>
            <a:pPr marL="0" indent="0">
              <a:spcBef>
                <a:spcPts val="600"/>
              </a:spcBef>
              <a:buNone/>
            </a:pPr>
            <a:r>
              <a:rPr lang="en-US" sz="1100" dirty="0"/>
              <a:t>In computing the amount of real property taxes paid, include those actually paid to a county, city, town, village or school district. You must reduce the amount of taxes by any school tax relief credit received.</a:t>
            </a:r>
          </a:p>
          <a:p>
            <a:endParaRPr lang="en-US" dirty="0"/>
          </a:p>
        </p:txBody>
      </p:sp>
    </p:spTree>
    <p:extLst>
      <p:ext uri="{BB962C8B-B14F-4D97-AF65-F5344CB8AC3E}">
        <p14:creationId xmlns:p14="http://schemas.microsoft.com/office/powerpoint/2010/main" val="28041832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1" dirty="0">
                <a:solidFill>
                  <a:srgbClr val="007681"/>
                </a:solidFill>
              </a:rPr>
              <a:t>The claim for college tuition credit.</a:t>
            </a:r>
          </a:p>
          <a:p>
            <a:pPr marL="0" indent="0">
              <a:buNone/>
            </a:pPr>
            <a:r>
              <a:rPr lang="en-US" b="0" dirty="0">
                <a:solidFill>
                  <a:srgbClr val="007681"/>
                </a:solidFill>
              </a:rPr>
              <a:t>Only qualified tuition expenses paid for undergraduate enrollment or attendance at an institution of higher education qualify for the credit.  </a:t>
            </a:r>
            <a:r>
              <a:rPr lang="en-US" sz="1100" b="0" dirty="0"/>
              <a:t>Up to $10,000 of tuition expenses per eligible student can be used to calculate the credit.  Taxpayers can claim a 4% refundable credit or use the tuition expense amount as an added itemized deduction.  For tuition expense under $5,000, the credit is the lesser of $200 or the tuition expense.</a:t>
            </a:r>
          </a:p>
          <a:p>
            <a:endParaRPr lang="en-US" dirty="0"/>
          </a:p>
        </p:txBody>
      </p:sp>
      <p:sp>
        <p:nvSpPr>
          <p:cNvPr id="4" name="Slide Number Placeholder 3"/>
          <p:cNvSpPr>
            <a:spLocks noGrp="1"/>
          </p:cNvSpPr>
          <p:nvPr>
            <p:ph type="sldNum" sz="quarter" idx="10"/>
          </p:nvPr>
        </p:nvSpPr>
        <p:spPr/>
        <p:txBody>
          <a:bodyPr/>
          <a:lstStyle/>
          <a:p>
            <a:pPr>
              <a:defRPr/>
            </a:pPr>
            <a:fld id="{52243CE4-5306-43C2-8D0F-B5BCBD28CDA9}" type="slidenum">
              <a:rPr lang="en-US" smtClean="0"/>
              <a:pPr>
                <a:defRPr/>
              </a:pPr>
              <a:t>69</a:t>
            </a:fld>
            <a:endParaRPr lang="en-US" dirty="0"/>
          </a:p>
        </p:txBody>
      </p:sp>
    </p:spTree>
    <p:extLst>
      <p:ext uri="{BB962C8B-B14F-4D97-AF65-F5344CB8AC3E}">
        <p14:creationId xmlns:p14="http://schemas.microsoft.com/office/powerpoint/2010/main" val="3916496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now that you know what training is required, let’s get into where you can find the information you need.</a:t>
            </a: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603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2400"/>
              </a:spcBef>
            </a:pPr>
            <a:r>
              <a:rPr lang="en-US" dirty="0"/>
              <a:t>Expenses may be paid by cash, check, credit card, or with borrowed funds.  The eligible student doesn’t need to be enrolled in a degree program or to attend full time for the expenses to qualify.  If the student is claimed as a dependent, these payments are treated as paid by the taxpayer.</a:t>
            </a:r>
          </a:p>
          <a:p>
            <a:endParaRPr lang="en-US" dirty="0"/>
          </a:p>
        </p:txBody>
      </p:sp>
      <p:sp>
        <p:nvSpPr>
          <p:cNvPr id="4" name="Slide Number Placeholder 3"/>
          <p:cNvSpPr>
            <a:spLocks noGrp="1"/>
          </p:cNvSpPr>
          <p:nvPr>
            <p:ph type="sldNum" sz="quarter" idx="10"/>
          </p:nvPr>
        </p:nvSpPr>
        <p:spPr/>
        <p:txBody>
          <a:bodyPr/>
          <a:lstStyle/>
          <a:p>
            <a:pPr>
              <a:defRPr/>
            </a:pPr>
            <a:fld id="{52243CE4-5306-43C2-8D0F-B5BCBD28CDA9}" type="slidenum">
              <a:rPr lang="en-US" smtClean="0"/>
              <a:pPr>
                <a:defRPr/>
              </a:pPr>
              <a:t>70</a:t>
            </a:fld>
            <a:endParaRPr lang="en-US" dirty="0"/>
          </a:p>
        </p:txBody>
      </p:sp>
    </p:spTree>
    <p:extLst>
      <p:ext uri="{BB962C8B-B14F-4D97-AF65-F5344CB8AC3E}">
        <p14:creationId xmlns:p14="http://schemas.microsoft.com/office/powerpoint/2010/main" val="13074456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600" b="0" dirty="0">
                <a:solidFill>
                  <a:srgbClr val="007681"/>
                </a:solidFill>
              </a:rPr>
              <a:t>Let’s review the college tuition credit or deduction.  The qualified expenses for this credit and the itemized deduction are listed on the on the IT-272.  However, a taxpayer can not take both the credit and the deduction.  There is a worksheet included to help determine which is more beneficial.  Do not claim the following as qualified expenses: </a:t>
            </a:r>
          </a:p>
          <a:p>
            <a:pPr marL="171450" indent="-171450">
              <a:spcBef>
                <a:spcPts val="600"/>
              </a:spcBef>
              <a:buFont typeface="Arial" panose="020B0604020202020204" pitchFamily="34" charset="0"/>
              <a:buChar char="•"/>
            </a:pPr>
            <a:r>
              <a:rPr lang="en-US" dirty="0"/>
              <a:t>graduate-level tuition expenses </a:t>
            </a:r>
          </a:p>
          <a:p>
            <a:pPr marL="171450" indent="-171450">
              <a:spcBef>
                <a:spcPts val="600"/>
              </a:spcBef>
              <a:buFont typeface="Arial" panose="020B0604020202020204" pitchFamily="34" charset="0"/>
              <a:buChar char="•"/>
            </a:pPr>
            <a:r>
              <a:rPr lang="en-US" dirty="0"/>
              <a:t>tuition expenses that were paid by scholarships, grants and/or an employer</a:t>
            </a:r>
          </a:p>
          <a:p>
            <a:pPr marL="171450" indent="-171450">
              <a:spcBef>
                <a:spcPts val="600"/>
              </a:spcBef>
              <a:buFont typeface="Arial" panose="020B0604020202020204" pitchFamily="34" charset="0"/>
              <a:buChar char="•"/>
            </a:pPr>
            <a:r>
              <a:rPr lang="en-US" dirty="0"/>
              <a:t>expenses for:</a:t>
            </a:r>
          </a:p>
          <a:p>
            <a:pPr marL="782488" lvl="1" indent="-342900" algn="l" defTabSz="879176" rtl="0" eaLnBrk="1" latinLnBrk="0" hangingPunct="1">
              <a:spcBef>
                <a:spcPts val="600"/>
              </a:spcBef>
              <a:buFont typeface="Calibri" panose="020F0502020204030204" pitchFamily="34" charset="0"/>
              <a:buChar char="–"/>
            </a:pPr>
            <a:r>
              <a:rPr lang="en-US" sz="2200" kern="1200" dirty="0">
                <a:solidFill>
                  <a:schemeClr val="tx1"/>
                </a:solidFill>
                <a:latin typeface="+mn-lt"/>
                <a:ea typeface="+mn-ea"/>
                <a:cs typeface="+mn-cs"/>
              </a:rPr>
              <a:t>room/board, insurance, medical expenses, and transportation;</a:t>
            </a:r>
          </a:p>
          <a:p>
            <a:pPr marL="782488" lvl="1" indent="-342900">
              <a:spcBef>
                <a:spcPts val="600"/>
              </a:spcBef>
              <a:buFont typeface="Calibri" panose="020F0502020204030204" pitchFamily="34" charset="0"/>
              <a:buChar char="–"/>
            </a:pPr>
            <a:r>
              <a:rPr lang="en-US" sz="2200" dirty="0"/>
              <a:t>course related books, supplies, or equipment; and </a:t>
            </a:r>
          </a:p>
          <a:p>
            <a:pPr marL="782488" lvl="1" indent="-342900">
              <a:spcBef>
                <a:spcPts val="600"/>
              </a:spcBef>
              <a:buFont typeface="Calibri" panose="020F0502020204030204" pitchFamily="34" charset="0"/>
              <a:buChar char="–"/>
            </a:pPr>
            <a:r>
              <a:rPr lang="en-US" sz="2200" dirty="0"/>
              <a:t>fees paid as a condition of enrollment, attendance, or non-academic activities</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67714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rgbClr val="007681"/>
                </a:solidFill>
              </a:rPr>
              <a:t>Additionally, do not claim t</a:t>
            </a:r>
            <a:r>
              <a:rPr lang="en-US" b="0" dirty="0"/>
              <a:t>uition expenses in a different tax year than they were paid or a college tuition credit for someone who is not the taxpayer or a dependent.  </a:t>
            </a:r>
            <a:r>
              <a:rPr lang="en-US" sz="1200" b="0" dirty="0">
                <a:solidFill>
                  <a:srgbClr val="007681"/>
                </a:solidFill>
              </a:rPr>
              <a:t>Remember, be sure to provide t</a:t>
            </a:r>
            <a:r>
              <a:rPr lang="en-US" b="0" dirty="0"/>
              <a:t>he correct student SSN and correct college EIN on Form IT-272.</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3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1D3600BF-80D4-4AB6-BCBE-A22FAE08D734}" type="slidenum">
              <a:rPr lang="en-US" smtClean="0"/>
              <a:pPr/>
              <a:t>73</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dirty="0"/>
              <a:t>The claim for volunteer firefighter and Ambulance worker credit is a </a:t>
            </a:r>
            <a:r>
              <a:rPr lang="en-US" sz="2400" dirty="0"/>
              <a:t>$200 refundable credit or $400 if married filing jointly and both spouses qualify.  </a:t>
            </a:r>
            <a:r>
              <a:rPr lang="en-US" sz="2200" dirty="0"/>
              <a:t>The taxpayer must be a full-year resident and active volunteer firefighters or ambulance workers for the entire year for which the credit is claimed.   </a:t>
            </a:r>
            <a:r>
              <a:rPr lang="en-US" sz="2400" dirty="0"/>
              <a:t>Use IT-201-ATT - Code 354 on line 12.  A taxpayer cannot claim the volunteer </a:t>
            </a:r>
            <a:r>
              <a:rPr lang="en-US" dirty="0"/>
              <a:t>f</a:t>
            </a:r>
            <a:r>
              <a:rPr lang="en-US" sz="2400" dirty="0"/>
              <a:t>irefighter and ambulance </a:t>
            </a:r>
            <a:r>
              <a:rPr lang="en-US" dirty="0"/>
              <a:t>w</a:t>
            </a:r>
            <a:r>
              <a:rPr lang="en-US" sz="2400" dirty="0"/>
              <a:t>orker </a:t>
            </a:r>
            <a:r>
              <a:rPr lang="en-US" dirty="0"/>
              <a:t>c</a:t>
            </a:r>
            <a:r>
              <a:rPr lang="en-US" sz="2400" dirty="0"/>
              <a:t>redit if the taxpayer receives a real </a:t>
            </a:r>
            <a:r>
              <a:rPr lang="en-US" sz="2400" spc="-70" dirty="0"/>
              <a:t>property tax exemption that relates to their volunteer service.</a:t>
            </a:r>
          </a:p>
          <a:p>
            <a:endParaRPr lang="en-US" dirty="0"/>
          </a:p>
        </p:txBody>
      </p:sp>
    </p:spTree>
    <p:extLst>
      <p:ext uri="{BB962C8B-B14F-4D97-AF65-F5344CB8AC3E}">
        <p14:creationId xmlns:p14="http://schemas.microsoft.com/office/powerpoint/2010/main" val="3964267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2400"/>
              </a:spcBef>
            </a:pPr>
            <a:r>
              <a:rPr lang="en-US" dirty="0"/>
              <a:t>The claim for long term care insurance credit is for premiums paid for qualified long-term care insurance.  The credit is equal to 20% of the premiums paid during the tax year for the purchase of or for continuing coverage under a qualifying long-term care insurance policy.</a:t>
            </a:r>
          </a:p>
          <a:p>
            <a:endParaRPr lang="en-US" dirty="0"/>
          </a:p>
        </p:txBody>
      </p:sp>
      <p:sp>
        <p:nvSpPr>
          <p:cNvPr id="4" name="Slide Number Placeholder 3"/>
          <p:cNvSpPr>
            <a:spLocks noGrp="1"/>
          </p:cNvSpPr>
          <p:nvPr>
            <p:ph type="sldNum" sz="quarter" idx="10"/>
          </p:nvPr>
        </p:nvSpPr>
        <p:spPr/>
        <p:txBody>
          <a:bodyPr/>
          <a:lstStyle/>
          <a:p>
            <a:pPr>
              <a:defRPr/>
            </a:pPr>
            <a:fld id="{52243CE4-5306-43C2-8D0F-B5BCBD28CDA9}" type="slidenum">
              <a:rPr lang="en-US" smtClean="0"/>
              <a:pPr>
                <a:defRPr/>
              </a:pPr>
              <a:t>74</a:t>
            </a:fld>
            <a:endParaRPr lang="en-US" dirty="0"/>
          </a:p>
        </p:txBody>
      </p:sp>
    </p:spTree>
    <p:extLst>
      <p:ext uri="{BB962C8B-B14F-4D97-AF65-F5344CB8AC3E}">
        <p14:creationId xmlns:p14="http://schemas.microsoft.com/office/powerpoint/2010/main" val="17308648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t>Remember, health and life insurance premiums do </a:t>
            </a:r>
            <a:r>
              <a:rPr lang="en-US" b="1" dirty="0"/>
              <a:t>not</a:t>
            </a:r>
            <a:r>
              <a:rPr lang="en-US" b="0" dirty="0"/>
              <a:t> qualify for the credit.  The credit is only available to taxpayers with NYAGI of less than $250,000 and is capped at $1,500 per return for taxable years beginning on or after January 1, 2020</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75</a:t>
            </a:fld>
            <a:endParaRPr lang="en-US" dirty="0">
              <a:solidFill>
                <a:prstClr val="black"/>
              </a:solidFill>
              <a:latin typeface="Calibri"/>
            </a:endParaRPr>
          </a:p>
        </p:txBody>
      </p:sp>
    </p:spTree>
    <p:extLst>
      <p:ext uri="{BB962C8B-B14F-4D97-AF65-F5344CB8AC3E}">
        <p14:creationId xmlns:p14="http://schemas.microsoft.com/office/powerpoint/2010/main" val="16439288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31BE9C40-AE81-4823-B0D6-371A9444974F}" type="slidenum">
              <a:rPr lang="en-US" smtClean="0"/>
              <a:pPr/>
              <a:t>76</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ts val="1000"/>
              </a:spcBef>
            </a:pPr>
            <a:r>
              <a:rPr lang="en-US" dirty="0"/>
              <a:t>The refundable nursing home credit is available for the amount of assessment imposed on a residential health care facility.</a:t>
            </a:r>
          </a:p>
          <a:p>
            <a:pPr>
              <a:spcBef>
                <a:spcPts val="1000"/>
              </a:spcBef>
            </a:pPr>
            <a:r>
              <a:rPr lang="en-US" spc="-30" dirty="0"/>
              <a:t>The assessment must be separately stated and must be paid directly by the individual taxpayer claiming the credit.  The c</a:t>
            </a:r>
            <a:r>
              <a:rPr lang="en-US" dirty="0"/>
              <a:t>redit equals the assessment amount (not expenses) separately stated and accounted for on the billing statement.  Use IT-201-ATT - Code 258 on line 12 or IT-203-ATT - Code 258 on line 12.</a:t>
            </a:r>
          </a:p>
          <a:p>
            <a:endParaRPr lang="en-US" dirty="0"/>
          </a:p>
        </p:txBody>
      </p:sp>
    </p:spTree>
    <p:extLst>
      <p:ext uri="{BB962C8B-B14F-4D97-AF65-F5344CB8AC3E}">
        <p14:creationId xmlns:p14="http://schemas.microsoft.com/office/powerpoint/2010/main" val="11590129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The child and dependent care credit can be claimed if qualified to claim the federal child and dependent credit (whether it was claimed it or not).  </a:t>
            </a:r>
          </a:p>
          <a:p>
            <a:pPr>
              <a:spcBef>
                <a:spcPts val="0"/>
              </a:spcBef>
            </a:pPr>
            <a:endParaRPr lang="en-US" sz="1100" dirty="0"/>
          </a:p>
          <a:p>
            <a:pPr>
              <a:spcBef>
                <a:spcPts val="0"/>
              </a:spcBef>
            </a:pPr>
            <a:r>
              <a:rPr lang="en-US" sz="1100" dirty="0"/>
              <a:t>The credit is computed based on the amount of the New York State adjusted gross income, the number of qualifying persons, and the amount of qualified expenses paid</a:t>
            </a:r>
          </a:p>
          <a:p>
            <a:pPr>
              <a:spcBef>
                <a:spcPts val="0"/>
              </a:spcBef>
            </a:pPr>
            <a:endParaRPr lang="en-US" sz="1100" dirty="0"/>
          </a:p>
          <a:p>
            <a:pPr>
              <a:spcBef>
                <a:spcPts val="0"/>
              </a:spcBef>
            </a:pPr>
            <a:r>
              <a:rPr lang="en-US" sz="1100" dirty="0"/>
              <a:t>The credit is fully refundable for resident, nonrefundable for nonresidents, and partially refundable for part year residents.  The New York City credit can be as much as 75% of the New York State credit.</a:t>
            </a:r>
          </a:p>
        </p:txBody>
      </p:sp>
      <p:sp>
        <p:nvSpPr>
          <p:cNvPr id="4" name="Slide Number Placeholder 3"/>
          <p:cNvSpPr>
            <a:spLocks noGrp="1"/>
          </p:cNvSpPr>
          <p:nvPr>
            <p:ph type="sldNum" sz="quarter" idx="10"/>
          </p:nvPr>
        </p:nvSpPr>
        <p:spPr/>
        <p:txBody>
          <a:bodyPr/>
          <a:lstStyle/>
          <a:p>
            <a:fld id="{91A0B44D-A91D-47A7-878F-B25D0A2D7B65}" type="slidenum">
              <a:rPr lang="en-US" smtClean="0"/>
              <a:pPr/>
              <a:t>77</a:t>
            </a:fld>
            <a:endParaRPr lang="en-US" dirty="0"/>
          </a:p>
        </p:txBody>
      </p:sp>
    </p:spTree>
    <p:extLst>
      <p:ext uri="{BB962C8B-B14F-4D97-AF65-F5344CB8AC3E}">
        <p14:creationId xmlns:p14="http://schemas.microsoft.com/office/powerpoint/2010/main" val="14558199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2400" dirty="0"/>
              <a:t>Qualified expense limit increased for taxpayers with more than two qualifying persons as follows:</a:t>
            </a:r>
          </a:p>
          <a:p>
            <a:pPr>
              <a:spcBef>
                <a:spcPts val="1200"/>
              </a:spcBef>
            </a:pPr>
            <a:endParaRPr lang="en-US" sz="2400" dirty="0"/>
          </a:p>
          <a:p>
            <a:pPr marL="171450" indent="-171450">
              <a:spcBef>
                <a:spcPts val="1200"/>
              </a:spcBef>
              <a:buFont typeface="Arial" panose="020B0604020202020204" pitchFamily="34" charset="0"/>
              <a:buChar char="•"/>
            </a:pPr>
            <a:r>
              <a:rPr lang="en-US" dirty="0"/>
              <a:t>$7,500 for </a:t>
            </a:r>
            <a:r>
              <a:rPr lang="en-US" b="1" dirty="0"/>
              <a:t>three</a:t>
            </a:r>
            <a:r>
              <a:rPr lang="en-US" dirty="0"/>
              <a:t>,</a:t>
            </a:r>
          </a:p>
          <a:p>
            <a:pPr marL="171450" indent="-171450">
              <a:spcBef>
                <a:spcPts val="1200"/>
              </a:spcBef>
              <a:buFont typeface="Arial" panose="020B0604020202020204" pitchFamily="34" charset="0"/>
              <a:buChar char="•"/>
            </a:pPr>
            <a:r>
              <a:rPr lang="en-US" dirty="0"/>
              <a:t>$8,500 for </a:t>
            </a:r>
            <a:r>
              <a:rPr lang="en-US" b="1" dirty="0"/>
              <a:t>four</a:t>
            </a:r>
            <a:r>
              <a:rPr lang="en-US" dirty="0"/>
              <a:t>, and</a:t>
            </a:r>
          </a:p>
          <a:p>
            <a:pPr marL="171450" indent="-171450">
              <a:spcBef>
                <a:spcPts val="1200"/>
              </a:spcBef>
              <a:buFont typeface="Arial" panose="020B0604020202020204" pitchFamily="34" charset="0"/>
              <a:buChar char="•"/>
            </a:pPr>
            <a:r>
              <a:rPr lang="en-US" dirty="0"/>
              <a:t>$9,000 for </a:t>
            </a:r>
            <a:r>
              <a:rPr lang="en-US" b="1" dirty="0"/>
              <a:t>five or more </a:t>
            </a:r>
            <a:r>
              <a:rPr lang="en-US" dirty="0"/>
              <a:t>qualified persons.</a:t>
            </a:r>
            <a:endParaRPr lang="en-US" b="1" dirty="0">
              <a:solidFill>
                <a:srgbClr val="007681"/>
              </a:solidFill>
            </a:endParaRP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78</a:t>
            </a:fld>
            <a:endParaRPr lang="en-US" dirty="0"/>
          </a:p>
        </p:txBody>
      </p:sp>
    </p:spTree>
    <p:extLst>
      <p:ext uri="{BB962C8B-B14F-4D97-AF65-F5344CB8AC3E}">
        <p14:creationId xmlns:p14="http://schemas.microsoft.com/office/powerpoint/2010/main" val="14558199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one new credit that you might see this year.  The Geothermal energy systems credit.</a:t>
            </a:r>
          </a:p>
          <a:p>
            <a:pPr>
              <a:spcBef>
                <a:spcPts val="600"/>
              </a:spcBef>
            </a:pPr>
            <a:r>
              <a:rPr lang="en-US" dirty="0"/>
              <a:t>This new credit is for qualified geothermal energy system equipment and expenditures installed at residential property located in New York state and placed in service after January 1, 2022.</a:t>
            </a:r>
          </a:p>
          <a:p>
            <a:pPr>
              <a:spcBef>
                <a:spcPts val="600"/>
              </a:spcBef>
            </a:pPr>
            <a:r>
              <a:rPr lang="en-US" dirty="0"/>
              <a:t>To qualify for the credit, the property where the geothermal system is installed must be the taxpayer's residence at the time the system is originally placed in service. </a:t>
            </a:r>
          </a:p>
          <a:p>
            <a:pPr marL="0" marR="0" lvl="0" indent="0" algn="l" defTabSz="879176" rtl="0" eaLnBrk="1" fontAlgn="auto" latinLnBrk="0" hangingPunct="1">
              <a:lnSpc>
                <a:spcPct val="100000"/>
              </a:lnSpc>
              <a:spcBef>
                <a:spcPts val="600"/>
              </a:spcBef>
              <a:spcAft>
                <a:spcPts val="0"/>
              </a:spcAft>
              <a:buClrTx/>
              <a:buSzTx/>
              <a:buFontTx/>
              <a:buNone/>
              <a:tabLst/>
              <a:defRPr/>
            </a:pPr>
            <a:r>
              <a:rPr lang="en-US" dirty="0"/>
              <a:t>The credit is equal to 25% of the qualified geothermal energy system expenditures and is limited to $5,000. </a:t>
            </a:r>
          </a:p>
          <a:p>
            <a:pPr>
              <a:spcBef>
                <a:spcPts val="600"/>
              </a:spcBef>
            </a:pPr>
            <a:endParaRPr lang="en-US" dirty="0"/>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79</a:t>
            </a:fld>
            <a:endParaRPr lang="en-US" dirty="0"/>
          </a:p>
        </p:txBody>
      </p:sp>
    </p:spTree>
    <p:extLst>
      <p:ext uri="{BB962C8B-B14F-4D97-AF65-F5344CB8AC3E}">
        <p14:creationId xmlns:p14="http://schemas.microsoft.com/office/powerpoint/2010/main" val="250869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information you need to be a volunteer working on a New York State tax return can be found in our Volunteer Resource Center at www.tax.ny.gov/volunteer.   The page has an opening paragraph but the key information you need can be found in these topic lists of training materials, popular forms and publications, resources for taxpayers and get help.  </a:t>
            </a:r>
          </a:p>
          <a:p>
            <a:r>
              <a:rPr lang="en-US" dirty="0"/>
              <a:t>Let’s go over what you will find in each section. </a:t>
            </a:r>
          </a:p>
          <a:p>
            <a:endParaRPr lang="en-US" dirty="0"/>
          </a:p>
          <a:p>
            <a:r>
              <a:rPr lang="en-US" b="1" dirty="0"/>
              <a:t>RS: Add new screen shot after page is updated</a:t>
            </a:r>
          </a:p>
        </p:txBody>
      </p:sp>
      <p:sp>
        <p:nvSpPr>
          <p:cNvPr id="4" name="Slide Number Placeholder 3"/>
          <p:cNvSpPr>
            <a:spLocks noGrp="1"/>
          </p:cNvSpPr>
          <p:nvPr>
            <p:ph type="sldNum" sz="quarter" idx="10"/>
          </p:nvPr>
        </p:nvSpPr>
        <p:spPr/>
        <p:txBody>
          <a:bodyPr/>
          <a:lstStyle/>
          <a:p>
            <a:fld id="{91A0B44D-A91D-47A7-878F-B25D0A2D7B65}" type="slidenum">
              <a:rPr lang="en-US" smtClean="0"/>
              <a:pPr/>
              <a:t>8</a:t>
            </a:fld>
            <a:endParaRPr lang="en-US" dirty="0"/>
          </a:p>
        </p:txBody>
      </p:sp>
    </p:spTree>
    <p:extLst>
      <p:ext uri="{BB962C8B-B14F-4D97-AF65-F5344CB8AC3E}">
        <p14:creationId xmlns:p14="http://schemas.microsoft.com/office/powerpoint/2010/main" val="18497672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spc="-50" dirty="0"/>
              <a:t>If the residential property is rented at any time during the year in which the credit is claimed, you may not claim this credit </a:t>
            </a:r>
          </a:p>
          <a:p>
            <a:pPr>
              <a:spcBef>
                <a:spcPts val="1800"/>
              </a:spcBef>
            </a:pPr>
            <a:r>
              <a:rPr lang="en-US" dirty="0"/>
              <a:t>Taxpayers may only claim the credit for one geothermal energy system in a tax year. (Note: credit is allowed for leased systems but only for the first 15 years.)</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80</a:t>
            </a:fld>
            <a:endParaRPr lang="en-US" dirty="0"/>
          </a:p>
        </p:txBody>
      </p:sp>
    </p:spTree>
    <p:extLst>
      <p:ext uri="{BB962C8B-B14F-4D97-AF65-F5344CB8AC3E}">
        <p14:creationId xmlns:p14="http://schemas.microsoft.com/office/powerpoint/2010/main" val="3234894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 have gone over the basics of the return and some of the common credits, it is time to finish it up so the return can be e-filed.</a:t>
            </a: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9904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New York State has a Personal income tax e-file mandate.  We support both linked and unlinked returns.  Even if the IRS will not accept a return, the state return can be filed as an unlinked return.  Most software allows unlinked returns.  All forms can be e-filed, either directly through software or by PDF attachment to the filing.</a:t>
            </a:r>
          </a:p>
          <a:p>
            <a:endParaRPr lang="en-US" dirty="0"/>
          </a:p>
        </p:txBody>
      </p:sp>
      <p:sp>
        <p:nvSpPr>
          <p:cNvPr id="4" name="Slide Number Placeholder 3"/>
          <p:cNvSpPr>
            <a:spLocks noGrp="1"/>
          </p:cNvSpPr>
          <p:nvPr>
            <p:ph type="sldNum" sz="quarter" idx="10"/>
          </p:nvPr>
        </p:nvSpPr>
        <p:spPr/>
        <p:txBody>
          <a:bodyPr/>
          <a:lstStyle/>
          <a:p>
            <a:pPr defTabSz="917235"/>
            <a:fld id="{91A0B44D-A91D-47A7-878F-B25D0A2D7B65}" type="slidenum">
              <a:rPr lang="en-US" sz="1800" kern="0">
                <a:solidFill>
                  <a:sysClr val="windowText" lastClr="000000"/>
                </a:solidFill>
              </a:rPr>
              <a:pPr defTabSz="917235"/>
              <a:t>82</a:t>
            </a:fld>
            <a:endParaRPr lang="en-US" sz="1800" kern="0" dirty="0">
              <a:solidFill>
                <a:sysClr val="windowText" lastClr="000000"/>
              </a:solidFill>
            </a:endParaRPr>
          </a:p>
        </p:txBody>
      </p:sp>
    </p:spTree>
    <p:extLst>
      <p:ext uri="{BB962C8B-B14F-4D97-AF65-F5344CB8AC3E}">
        <p14:creationId xmlns:p14="http://schemas.microsoft.com/office/powerpoint/2010/main" val="3880213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9080">
              <a:defRPr/>
            </a:pPr>
            <a:r>
              <a:rPr lang="en-US" dirty="0">
                <a:solidFill>
                  <a:srgbClr val="FF0000"/>
                </a:solidFill>
              </a:rPr>
              <a:t>While tax return preparers that filed returns for more than 10 different taxpayers during the year fall under the E-file mandate, volunteer preparers are not subject to the e-filing mandate.  You should make sure to use the 09 - </a:t>
            </a:r>
            <a:r>
              <a:rPr lang="en-US" i="1" dirty="0">
                <a:solidFill>
                  <a:srgbClr val="FF0000"/>
                </a:solidFill>
              </a:rPr>
              <a:t>volunteer tax preparer </a:t>
            </a:r>
            <a:r>
              <a:rPr lang="en-US" dirty="0">
                <a:solidFill>
                  <a:srgbClr val="FF0000"/>
                </a:solidFill>
              </a:rPr>
              <a:t>code in your program.</a:t>
            </a:r>
          </a:p>
        </p:txBody>
      </p:sp>
      <p:sp>
        <p:nvSpPr>
          <p:cNvPr id="4" name="Slide Number Placeholder 3"/>
          <p:cNvSpPr>
            <a:spLocks noGrp="1"/>
          </p:cNvSpPr>
          <p:nvPr>
            <p:ph type="sldNum" sz="quarter" idx="10"/>
          </p:nvPr>
        </p:nvSpPr>
        <p:spPr/>
        <p:txBody>
          <a:bodyPr/>
          <a:lstStyle/>
          <a:p>
            <a:fld id="{91A0B44D-A91D-47A7-878F-B25D0A2D7B65}" type="slidenum">
              <a:rPr lang="en-US" smtClean="0"/>
              <a:pPr/>
              <a:t>83</a:t>
            </a:fld>
            <a:endParaRPr lang="en-US" dirty="0"/>
          </a:p>
        </p:txBody>
      </p:sp>
    </p:spTree>
    <p:extLst>
      <p:ext uri="{BB962C8B-B14F-4D97-AF65-F5344CB8AC3E}">
        <p14:creationId xmlns:p14="http://schemas.microsoft.com/office/powerpoint/2010/main" val="6744843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spc="-30" dirty="0"/>
              <a:t>Drivers license ID information is used to protect taxpayers from fraud and identity theft.  The document number for the primary taxpayer and spouse are required.  </a:t>
            </a:r>
            <a:r>
              <a:rPr lang="en-US" sz="1100" b="0" dirty="0"/>
              <a:t>Only the first three characters of the document number are required.  </a:t>
            </a:r>
            <a:r>
              <a:rPr lang="en-US" sz="1200" b="0" dirty="0">
                <a:solidFill>
                  <a:srgbClr val="007681"/>
                </a:solidFill>
              </a:rPr>
              <a:t>If the taxpayer won’t disclose their ID information, y</a:t>
            </a:r>
            <a:r>
              <a:rPr lang="en-US" sz="1100" b="0" dirty="0"/>
              <a:t>ou may check the box to indicate the taxpayer does not have an ID; and you must document you used due diligence to obtain the information and the taxpayer refused.</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6505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18DC1776-F71C-485E-A9F7-03B2F879F86C}" type="slidenum">
              <a:rPr lang="en-US" smtClean="0"/>
              <a:pPr/>
              <a:t>85</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b="0" dirty="0"/>
              <a:t>You must ask taxpayers if they have any sales tax owed.  </a:t>
            </a:r>
            <a:r>
              <a:rPr lang="en-US" b="0" dirty="0">
                <a:solidFill>
                  <a:srgbClr val="007681"/>
                </a:solidFill>
              </a:rPr>
              <a:t>New York State sales tax is owed if the taxpayer purchased property or a service delivered to them in New York State without payment of sales and use tax.  </a:t>
            </a:r>
            <a:r>
              <a:rPr lang="en-US" b="0" dirty="0"/>
              <a:t>This includes purchases through the internet, by catalog, or from shopping channels on the television.  Most tangible personal property is subject to tax.  Do not leave the line blank.  Do not set software to auto fill with zero amount.</a:t>
            </a:r>
          </a:p>
          <a:p>
            <a:endParaRPr lang="en-US" dirty="0"/>
          </a:p>
        </p:txBody>
      </p:sp>
    </p:spTree>
    <p:extLst>
      <p:ext uri="{BB962C8B-B14F-4D97-AF65-F5344CB8AC3E}">
        <p14:creationId xmlns:p14="http://schemas.microsoft.com/office/powerpoint/2010/main" val="3631362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0"/>
              </a:spcBef>
            </a:pPr>
            <a:r>
              <a:rPr lang="en-US" dirty="0"/>
              <a:t>Towards the end of the return filing there will be questions to see if taxpayers want</a:t>
            </a:r>
            <a:r>
              <a:rPr lang="en-US" i="1" dirty="0"/>
              <a:t> </a:t>
            </a:r>
            <a:r>
              <a:rPr lang="en-US" dirty="0"/>
              <a:t>to allocate all or a portion of their refund into up to three New York State 529 College Savings Plan accounts. This is for Form IT-195, </a:t>
            </a:r>
            <a:r>
              <a:rPr lang="en-US" i="1" dirty="0"/>
              <a:t>Allocation of Refund.  </a:t>
            </a:r>
            <a:r>
              <a:rPr lang="en-US" i="0" dirty="0"/>
              <a:t>Please note that if a refund claim is reduced or denied, the disbursements to the NYS-529 will </a:t>
            </a:r>
            <a:r>
              <a:rPr lang="en-US" b="1" i="0" dirty="0"/>
              <a:t>not</a:t>
            </a:r>
            <a:r>
              <a:rPr lang="en-US" i="0" dirty="0"/>
              <a:t> be processed.</a:t>
            </a:r>
          </a:p>
          <a:p>
            <a:endParaRPr lang="en-US" dirty="0"/>
          </a:p>
        </p:txBody>
      </p:sp>
      <p:sp>
        <p:nvSpPr>
          <p:cNvPr id="4" name="Slide Number Placeholder 3"/>
          <p:cNvSpPr>
            <a:spLocks noGrp="1"/>
          </p:cNvSpPr>
          <p:nvPr>
            <p:ph type="sldNum" sz="quarter" idx="10"/>
          </p:nvPr>
        </p:nvSpPr>
        <p:spPr/>
        <p:txBody>
          <a:bodyPr/>
          <a:lstStyle/>
          <a:p>
            <a:pPr defTabSz="917235"/>
            <a:fld id="{91A0B44D-A91D-47A7-878F-B25D0A2D7B65}" type="slidenum">
              <a:rPr lang="en-US" sz="1800" kern="0">
                <a:solidFill>
                  <a:sysClr val="windowText" lastClr="000000"/>
                </a:solidFill>
              </a:rPr>
              <a:pPr defTabSz="917235"/>
              <a:t>86</a:t>
            </a:fld>
            <a:endParaRPr lang="en-US" sz="1800" kern="0" dirty="0">
              <a:solidFill>
                <a:sysClr val="windowText" lastClr="000000"/>
              </a:solidFill>
            </a:endParaRPr>
          </a:p>
        </p:txBody>
      </p:sp>
    </p:spTree>
    <p:extLst>
      <p:ext uri="{BB962C8B-B14F-4D97-AF65-F5344CB8AC3E}">
        <p14:creationId xmlns:p14="http://schemas.microsoft.com/office/powerpoint/2010/main" val="11411273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we want to cover a few other reminders for return filings.</a:t>
            </a: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5957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rgbClr val="007681"/>
                </a:solidFill>
              </a:rPr>
              <a:t>You should always enter the date of birth if a form requires the information.  </a:t>
            </a:r>
            <a:r>
              <a:rPr lang="en-US" b="0" dirty="0"/>
              <a:t>If not provided, taxpayers may not receive credit amounts they are entitled to based on age.  This can lead to adjusted refunds and refund denials.</a:t>
            </a:r>
          </a:p>
          <a:p>
            <a:endParaRPr lang="en-US" b="0" dirty="0"/>
          </a:p>
        </p:txBody>
      </p:sp>
      <p:sp>
        <p:nvSpPr>
          <p:cNvPr id="4" name="Slide Number Placeholder 3"/>
          <p:cNvSpPr>
            <a:spLocks noGrp="1"/>
          </p:cNvSpPr>
          <p:nvPr>
            <p:ph type="sldNum" sz="quarter" idx="10"/>
          </p:nvPr>
        </p:nvSpPr>
        <p:spPr/>
        <p:txBody>
          <a:bodyPr/>
          <a:lstStyle/>
          <a:p>
            <a:pPr defTabSz="917235"/>
            <a:fld id="{91A0B44D-A91D-47A7-878F-B25D0A2D7B65}" type="slidenum">
              <a:rPr lang="en-US" sz="1800" kern="0">
                <a:solidFill>
                  <a:sysClr val="windowText" lastClr="000000"/>
                </a:solidFill>
              </a:rPr>
              <a:pPr defTabSz="917235"/>
              <a:t>88</a:t>
            </a:fld>
            <a:endParaRPr lang="en-US" sz="1800" kern="0" dirty="0">
              <a:solidFill>
                <a:sysClr val="windowText" lastClr="000000"/>
              </a:solidFill>
            </a:endParaRPr>
          </a:p>
        </p:txBody>
      </p:sp>
    </p:spTree>
    <p:extLst>
      <p:ext uri="{BB962C8B-B14F-4D97-AF65-F5344CB8AC3E}">
        <p14:creationId xmlns:p14="http://schemas.microsoft.com/office/powerpoint/2010/main" val="2687814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200"/>
              </a:spcBef>
              <a:buNone/>
            </a:pPr>
            <a:r>
              <a:rPr lang="en-US" sz="1200" b="0" dirty="0">
                <a:solidFill>
                  <a:srgbClr val="007681"/>
                </a:solidFill>
              </a:rPr>
              <a:t>In addition, make sure to include relationship information.  This information is included on forms </a:t>
            </a:r>
            <a:r>
              <a:rPr lang="en-US" sz="1100" dirty="0"/>
              <a:t>IT-215, </a:t>
            </a:r>
            <a:r>
              <a:rPr lang="en-US" sz="1100" i="1" dirty="0"/>
              <a:t>Claim for Earned Income Credit </a:t>
            </a:r>
            <a:r>
              <a:rPr lang="en-US" sz="1100" dirty="0"/>
              <a:t> and IT-209, </a:t>
            </a:r>
            <a:r>
              <a:rPr lang="en-US" sz="1100" i="1" dirty="0"/>
              <a:t>Claim for Noncustodial Parent New York State Earned Income Credit</a:t>
            </a:r>
            <a:r>
              <a:rPr lang="en-US" sz="1100" dirty="0"/>
              <a:t>. </a:t>
            </a:r>
          </a:p>
          <a:p>
            <a:endParaRPr lang="en-US" dirty="0"/>
          </a:p>
        </p:txBody>
      </p:sp>
      <p:sp>
        <p:nvSpPr>
          <p:cNvPr id="4" name="Slide Number Placeholder 3"/>
          <p:cNvSpPr>
            <a:spLocks noGrp="1"/>
          </p:cNvSpPr>
          <p:nvPr>
            <p:ph type="sldNum" sz="quarter" idx="10"/>
          </p:nvPr>
        </p:nvSpPr>
        <p:spPr/>
        <p:txBody>
          <a:bodyPr/>
          <a:lstStyle/>
          <a:p>
            <a:pPr defTabSz="917235"/>
            <a:fld id="{91A0B44D-A91D-47A7-878F-B25D0A2D7B65}" type="slidenum">
              <a:rPr lang="en-US" sz="1800" kern="0">
                <a:solidFill>
                  <a:sysClr val="windowText" lastClr="000000"/>
                </a:solidFill>
              </a:rPr>
              <a:pPr defTabSz="917235"/>
              <a:t>89</a:t>
            </a:fld>
            <a:endParaRPr lang="en-US" sz="1800" kern="0" dirty="0">
              <a:solidFill>
                <a:sysClr val="windowText" lastClr="000000"/>
              </a:solidFill>
            </a:endParaRPr>
          </a:p>
        </p:txBody>
      </p:sp>
    </p:spTree>
    <p:extLst>
      <p:ext uri="{BB962C8B-B14F-4D97-AF65-F5344CB8AC3E}">
        <p14:creationId xmlns:p14="http://schemas.microsoft.com/office/powerpoint/2010/main" val="118844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Materials section includes all the training items that will help you throughout the season.  Obviously, it houses this training and the recorded version;  a military personnel training which has specifics for those serving in the military; a link to the materials in the 2023 free file assistance volunteer packet, The TP-301 updated for 2023, the pension subtraction handout which helps answer questions on how taxation of pensions work and finally a link to a page which houses all of our older training presentations.</a:t>
            </a:r>
          </a:p>
        </p:txBody>
      </p:sp>
      <p:sp>
        <p:nvSpPr>
          <p:cNvPr id="4" name="Slide Number Placeholder 3"/>
          <p:cNvSpPr>
            <a:spLocks noGrp="1"/>
          </p:cNvSpPr>
          <p:nvPr>
            <p:ph type="sldNum" sz="quarter" idx="10"/>
          </p:nvPr>
        </p:nvSpPr>
        <p:spPr/>
        <p:txBody>
          <a:bodyPr/>
          <a:lstStyle/>
          <a:p>
            <a:fld id="{91A0B44D-A91D-47A7-878F-B25D0A2D7B65}" type="slidenum">
              <a:rPr lang="en-US" smtClean="0"/>
              <a:pPr/>
              <a:t>9</a:t>
            </a:fld>
            <a:endParaRPr lang="en-US" dirty="0"/>
          </a:p>
        </p:txBody>
      </p:sp>
    </p:spTree>
    <p:extLst>
      <p:ext uri="{BB962C8B-B14F-4D97-AF65-F5344CB8AC3E}">
        <p14:creationId xmlns:p14="http://schemas.microsoft.com/office/powerpoint/2010/main" val="1717392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200"/>
              </a:spcBef>
            </a:pPr>
            <a:r>
              <a:rPr lang="en-US" dirty="0"/>
              <a:t>With regard to attachments to returns: </a:t>
            </a:r>
          </a:p>
          <a:p>
            <a:pPr>
              <a:spcBef>
                <a:spcPts val="4200"/>
              </a:spcBef>
            </a:pPr>
            <a:endParaRPr lang="en-US" dirty="0"/>
          </a:p>
          <a:p>
            <a:pPr marL="171450" indent="-171450">
              <a:spcBef>
                <a:spcPts val="4200"/>
              </a:spcBef>
              <a:buFont typeface="Arial" panose="020B0604020202020204" pitchFamily="34" charset="0"/>
              <a:buChar char="•"/>
            </a:pPr>
            <a:r>
              <a:rPr lang="en-US" dirty="0"/>
              <a:t>They must be in PDF format.</a:t>
            </a:r>
          </a:p>
          <a:p>
            <a:pPr marL="171450" indent="-171450">
              <a:spcBef>
                <a:spcPts val="4200"/>
              </a:spcBef>
              <a:buFont typeface="Arial" panose="020B0604020202020204" pitchFamily="34" charset="0"/>
              <a:buChar char="•"/>
            </a:pPr>
            <a:r>
              <a:rPr lang="en-US" dirty="0"/>
              <a:t>Your Software should provide assistance on how to attach.</a:t>
            </a:r>
          </a:p>
          <a:p>
            <a:pPr marL="171450" indent="-171450">
              <a:spcBef>
                <a:spcPts val="4200"/>
              </a:spcBef>
              <a:buFont typeface="Arial" panose="020B0604020202020204" pitchFamily="34" charset="0"/>
              <a:buChar char="•"/>
            </a:pPr>
            <a:r>
              <a:rPr lang="en-US" dirty="0"/>
              <a:t>Don’t password protect, encrypt, or in any way document-protect PDF attachments.</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90</a:t>
            </a:fld>
            <a:endParaRPr lang="en-US" dirty="0"/>
          </a:p>
        </p:txBody>
      </p:sp>
    </p:spTree>
    <p:extLst>
      <p:ext uri="{BB962C8B-B14F-4D97-AF65-F5344CB8AC3E}">
        <p14:creationId xmlns:p14="http://schemas.microsoft.com/office/powerpoint/2010/main" val="37299412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b="0" spc="-50" dirty="0"/>
              <a:t>For both the federal and New York State returns, worksheets </a:t>
            </a:r>
            <a:r>
              <a:rPr lang="en-US" b="0" dirty="0"/>
              <a:t>must be completed to support the information on a return.  A copy of the return should be printed and maintained for at least three years.  It’s important that all worksheets be printed and kept with a copy of the return. Taxpayers must maintain all documents that substantiate entries on a return.  Worksheets are part of their supporting documentation.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91</a:t>
            </a:fld>
            <a:endParaRPr lang="en-US" dirty="0">
              <a:solidFill>
                <a:prstClr val="black"/>
              </a:solidFill>
              <a:latin typeface="Calibri"/>
            </a:endParaRPr>
          </a:p>
        </p:txBody>
      </p:sp>
    </p:spTree>
    <p:extLst>
      <p:ext uri="{BB962C8B-B14F-4D97-AF65-F5344CB8AC3E}">
        <p14:creationId xmlns:p14="http://schemas.microsoft.com/office/powerpoint/2010/main" val="11223211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500"/>
              </a:spcBef>
            </a:pPr>
            <a:r>
              <a:rPr lang="en-US" sz="1100" dirty="0"/>
              <a:t>It’s important to mention to your clients that Taxpayers must file an amended New York State return to report any changes made to their federal return within 90 days of the federal change.  Even if the item of omission is not taxable to New York State, it should be included on an amended return since it could result in reductions to itemized deductions and credits.  If New York State issues a bill for unreported federal changes, an amended return should not be filed.  Follow the instructions on the billing notice instead.</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9467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go over some key information on department programs and initiatives.</a:t>
            </a:r>
          </a:p>
        </p:txBody>
      </p:sp>
      <p:sp>
        <p:nvSpPr>
          <p:cNvPr id="4" name="Slide Number Placeholder 3"/>
          <p:cNvSpPr>
            <a:spLocks noGrp="1"/>
          </p:cNvSpPr>
          <p:nvPr>
            <p:ph type="sldNum" sz="quarter" idx="10"/>
          </p:nvPr>
        </p:nvSpPr>
        <p:spPr/>
        <p:txBody>
          <a:bodyPr/>
          <a:lstStyle/>
          <a:p>
            <a:fld id="{91A0B44D-A91D-47A7-878F-B25D0A2D7B65}" type="slidenum">
              <a:rPr lang="en-US" smtClean="0"/>
              <a:pPr/>
              <a:t>93</a:t>
            </a:fld>
            <a:endParaRPr lang="en-US" dirty="0"/>
          </a:p>
        </p:txBody>
      </p:sp>
    </p:spTree>
    <p:extLst>
      <p:ext uri="{BB962C8B-B14F-4D97-AF65-F5344CB8AC3E}">
        <p14:creationId xmlns:p14="http://schemas.microsoft.com/office/powerpoint/2010/main" val="37053952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95</a:t>
            </a:fld>
            <a:endParaRPr lang="en-US" dirty="0"/>
          </a:p>
        </p:txBody>
      </p:sp>
    </p:spTree>
    <p:extLst>
      <p:ext uri="{BB962C8B-B14F-4D97-AF65-F5344CB8AC3E}">
        <p14:creationId xmlns:p14="http://schemas.microsoft.com/office/powerpoint/2010/main" val="1050271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Clients may have received notices related to wage and withholding information. The reason taxpayers may receive one of these notices are:</a:t>
            </a:r>
          </a:p>
          <a:p>
            <a:endParaRPr lang="en-US" dirty="0"/>
          </a:p>
          <a:p>
            <a:pPr marL="171450" indent="-171450">
              <a:spcBef>
                <a:spcPts val="1200"/>
              </a:spcBef>
              <a:buFont typeface="Arial" panose="020B0604020202020204" pitchFamily="34" charset="0"/>
              <a:buChar char="•"/>
            </a:pPr>
            <a:r>
              <a:rPr lang="en-US" sz="1100" dirty="0"/>
              <a:t>the wage and withholding information on the tax return may not be consistent with the information the department received from their employer;</a:t>
            </a:r>
          </a:p>
          <a:p>
            <a:pPr marL="171450" indent="-171450">
              <a:spcBef>
                <a:spcPts val="800"/>
              </a:spcBef>
              <a:buFont typeface="Arial" panose="020B0604020202020204" pitchFamily="34" charset="0"/>
              <a:buChar char="•"/>
            </a:pPr>
            <a:r>
              <a:rPr lang="en-US" sz="1100" dirty="0"/>
              <a:t>the employer may not have filed the wage and withholding form timely; </a:t>
            </a:r>
          </a:p>
          <a:p>
            <a:pPr marL="171450" indent="-171450">
              <a:spcBef>
                <a:spcPts val="800"/>
              </a:spcBef>
              <a:buFont typeface="Arial" panose="020B0604020202020204" pitchFamily="34" charset="0"/>
              <a:buChar char="•"/>
            </a:pPr>
            <a:r>
              <a:rPr lang="en-US" sz="1100" spc="-50" dirty="0"/>
              <a:t>the client has multiple jobs, and we didn’t receive information from all employers;</a:t>
            </a:r>
          </a:p>
          <a:p>
            <a:pPr marL="171450" indent="-171450">
              <a:spcBef>
                <a:spcPts val="800"/>
              </a:spcBef>
              <a:buFont typeface="Arial" panose="020B0604020202020204" pitchFamily="34" charset="0"/>
              <a:buChar char="•"/>
            </a:pPr>
            <a:r>
              <a:rPr lang="en-US" sz="1100" dirty="0"/>
              <a:t>there is an error on the withholding information and/or on the tax return; or</a:t>
            </a:r>
          </a:p>
          <a:p>
            <a:pPr marL="171450" indent="-171450">
              <a:spcBef>
                <a:spcPts val="800"/>
              </a:spcBef>
              <a:buFont typeface="Arial" panose="020B0604020202020204" pitchFamily="34" charset="0"/>
              <a:buChar char="•"/>
            </a:pPr>
            <a:r>
              <a:rPr lang="en-US" sz="1100" dirty="0"/>
              <a:t>its fraud related.</a:t>
            </a:r>
            <a:endParaRPr lang="en-US" dirty="0"/>
          </a:p>
          <a:p>
            <a:endParaRPr lang="en-US" dirty="0"/>
          </a:p>
        </p:txBody>
      </p:sp>
      <p:sp>
        <p:nvSpPr>
          <p:cNvPr id="4" name="Slide Number Placeholder 3"/>
          <p:cNvSpPr>
            <a:spLocks noGrp="1"/>
          </p:cNvSpPr>
          <p:nvPr>
            <p:ph type="sldNum" sz="quarter" idx="5"/>
          </p:nvPr>
        </p:nvSpPr>
        <p:spPr/>
        <p:txBody>
          <a:bodyPr/>
          <a:lstStyle/>
          <a:p>
            <a:fld id="{4958D803-5317-4F20-A313-A13521A6002F}" type="slidenum">
              <a:rPr lang="en-US" smtClean="0"/>
              <a:t>96</a:t>
            </a:fld>
            <a:endParaRPr lang="en-US" dirty="0"/>
          </a:p>
        </p:txBody>
      </p:sp>
    </p:spTree>
    <p:extLst>
      <p:ext uri="{BB962C8B-B14F-4D97-AF65-F5344CB8AC3E}">
        <p14:creationId xmlns:p14="http://schemas.microsoft.com/office/powerpoint/2010/main" val="10119975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b="0" i="0" dirty="0">
                <a:solidFill>
                  <a:srgbClr val="222222"/>
                </a:solidFill>
                <a:effectLst/>
                <a:latin typeface="Proxima Nova"/>
              </a:rPr>
              <a:t>Taxpayers have the right to dispute any Tax Department bill or notice they disagree with.</a:t>
            </a:r>
          </a:p>
          <a:p>
            <a:r>
              <a:rPr lang="en-US" sz="2100" dirty="0">
                <a:solidFill>
                  <a:srgbClr val="222222"/>
                </a:solidFill>
                <a:latin typeface="Proxima Nova"/>
              </a:rPr>
              <a:t>It is important to follow the printed instructions on the document, including the deadline to respond. </a:t>
            </a:r>
          </a:p>
          <a:p>
            <a:r>
              <a:rPr lang="en-US" sz="2100" dirty="0">
                <a:solidFill>
                  <a:srgbClr val="222222"/>
                </a:solidFill>
                <a:latin typeface="Proxima Nova"/>
              </a:rPr>
              <a:t>Taxpayers can respond online through their Online Services account and use the </a:t>
            </a:r>
            <a:r>
              <a:rPr lang="en-US" sz="2100" i="1" dirty="0">
                <a:solidFill>
                  <a:srgbClr val="222222"/>
                </a:solidFill>
                <a:latin typeface="Proxima Nova"/>
              </a:rPr>
              <a:t>Respond to Department Notice </a:t>
            </a:r>
            <a:r>
              <a:rPr lang="en-US" sz="2100" dirty="0">
                <a:solidFill>
                  <a:srgbClr val="222222"/>
                </a:solidFill>
                <a:latin typeface="Proxima Nova"/>
              </a:rPr>
              <a:t>application</a:t>
            </a:r>
          </a:p>
          <a:p>
            <a:r>
              <a:rPr lang="en-US" sz="2100" b="0" i="0" dirty="0">
                <a:solidFill>
                  <a:srgbClr val="222222"/>
                </a:solidFill>
                <a:effectLst/>
                <a:latin typeface="Proxima Nova"/>
              </a:rPr>
              <a:t>Common notices to request additional information or support what was claimed on the return are: </a:t>
            </a:r>
          </a:p>
          <a:p>
            <a:pPr lvl="1"/>
            <a:r>
              <a:rPr lang="en-US" sz="2100" b="0" i="0" dirty="0">
                <a:solidFill>
                  <a:srgbClr val="222222"/>
                </a:solidFill>
                <a:effectLst/>
                <a:latin typeface="Proxima Nova"/>
              </a:rPr>
              <a:t>Form DTF-948 or DTF-948-O, </a:t>
            </a:r>
            <a:r>
              <a:rPr lang="en-US" sz="2100" b="0" i="1" dirty="0">
                <a:solidFill>
                  <a:srgbClr val="222222"/>
                </a:solidFill>
                <a:effectLst/>
                <a:latin typeface="Proxima Nova"/>
              </a:rPr>
              <a:t>Request for Information </a:t>
            </a:r>
            <a:r>
              <a:rPr lang="en-US" sz="2100" b="0" i="0" dirty="0">
                <a:solidFill>
                  <a:srgbClr val="222222"/>
                </a:solidFill>
                <a:effectLst/>
                <a:latin typeface="Proxima Nova"/>
              </a:rPr>
              <a:t>(RFI), which is used to request additional information. </a:t>
            </a:r>
            <a:endParaRPr lang="en-US" sz="2100" dirty="0">
              <a:solidFill>
                <a:srgbClr val="222222"/>
              </a:solidFill>
              <a:latin typeface="Proxima Nova"/>
            </a:endParaRPr>
          </a:p>
          <a:p>
            <a:pPr lvl="1"/>
            <a:r>
              <a:rPr lang="en-US" sz="2100" dirty="0">
                <a:solidFill>
                  <a:srgbClr val="222222"/>
                </a:solidFill>
                <a:latin typeface="Proxima Nova"/>
              </a:rPr>
              <a:t>Form DTF-160 or Form DTF-161, </a:t>
            </a:r>
            <a:r>
              <a:rPr lang="en-US" sz="2100" i="1" dirty="0">
                <a:solidFill>
                  <a:srgbClr val="222222"/>
                </a:solidFill>
                <a:latin typeface="Proxima Nova"/>
              </a:rPr>
              <a:t>Account Adjustment Notice, </a:t>
            </a:r>
            <a:r>
              <a:rPr lang="en-US" sz="2100" i="0" dirty="0">
                <a:solidFill>
                  <a:srgbClr val="222222"/>
                </a:solidFill>
                <a:latin typeface="Proxima Nova"/>
              </a:rPr>
              <a:t>which is used to </a:t>
            </a:r>
            <a:r>
              <a:rPr lang="en-US" sz="2400" dirty="0">
                <a:solidFill>
                  <a:srgbClr val="222222"/>
                </a:solidFill>
                <a:latin typeface="Proxima Nova"/>
              </a:rPr>
              <a:t>explain a refund adjustment or denial. </a:t>
            </a:r>
            <a:endParaRPr lang="en-US" sz="2100" dirty="0">
              <a:solidFill>
                <a:srgbClr val="222222"/>
              </a:solidFill>
              <a:latin typeface="Proxima Nova"/>
            </a:endParaRP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97</a:t>
            </a:fld>
            <a:endParaRPr lang="en-US" dirty="0"/>
          </a:p>
        </p:txBody>
      </p:sp>
    </p:spTree>
    <p:extLst>
      <p:ext uri="{BB962C8B-B14F-4D97-AF65-F5344CB8AC3E}">
        <p14:creationId xmlns:p14="http://schemas.microsoft.com/office/powerpoint/2010/main" val="36546023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advise taxpayers to respond to the department notices. The Tax Department has a webpage dedicated to assist taxpayers in responding to their notice. This page includes a list of the various notices that we send and checklist of the documentation and records that we need in a response. </a:t>
            </a:r>
          </a:p>
        </p:txBody>
      </p:sp>
      <p:sp>
        <p:nvSpPr>
          <p:cNvPr id="4" name="Slide Number Placeholder 3"/>
          <p:cNvSpPr>
            <a:spLocks noGrp="1"/>
          </p:cNvSpPr>
          <p:nvPr>
            <p:ph type="sldNum" sz="quarter" idx="5"/>
          </p:nvPr>
        </p:nvSpPr>
        <p:spPr/>
        <p:txBody>
          <a:bodyPr/>
          <a:lstStyle/>
          <a:p>
            <a:fld id="{91A0B44D-A91D-47A7-878F-B25D0A2D7B65}" type="slidenum">
              <a:rPr lang="en-US" smtClean="0"/>
              <a:t>98</a:t>
            </a:fld>
            <a:endParaRPr lang="en-US" dirty="0"/>
          </a:p>
        </p:txBody>
      </p:sp>
    </p:spTree>
    <p:extLst>
      <p:ext uri="{BB962C8B-B14F-4D97-AF65-F5344CB8AC3E}">
        <p14:creationId xmlns:p14="http://schemas.microsoft.com/office/powerpoint/2010/main" val="31779181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slide shows the various check lists for additional information that we request.  </a:t>
            </a:r>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99</a:t>
            </a:fld>
            <a:endParaRPr lang="en-US" dirty="0"/>
          </a:p>
        </p:txBody>
      </p:sp>
    </p:spTree>
    <p:extLst>
      <p:ext uri="{BB962C8B-B14F-4D97-AF65-F5344CB8AC3E}">
        <p14:creationId xmlns:p14="http://schemas.microsoft.com/office/powerpoint/2010/main" val="26833647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solidFill>
                  <a:srgbClr val="222222"/>
                </a:solidFill>
                <a:effectLst/>
                <a:latin typeface="Proxima Nova"/>
              </a:rPr>
              <a:t>Certain Tax Department notices have protest rights where the taxpayer can challenge th</a:t>
            </a:r>
            <a:r>
              <a:rPr lang="en-US" sz="2200" dirty="0">
                <a:solidFill>
                  <a:srgbClr val="222222"/>
                </a:solidFill>
                <a:latin typeface="Proxima Nova"/>
              </a:rPr>
              <a:t>e notice in either of the following ways: </a:t>
            </a:r>
          </a:p>
          <a:p>
            <a:pPr lvl="1"/>
            <a:r>
              <a:rPr lang="en-US" b="0" i="0" dirty="0">
                <a:solidFill>
                  <a:srgbClr val="222222"/>
                </a:solidFill>
                <a:effectLst/>
                <a:latin typeface="Proxima Nova"/>
              </a:rPr>
              <a:t>file a request for a conciliation conference (Form CMS-1), </a:t>
            </a:r>
            <a:r>
              <a:rPr lang="en-US" b="1" i="0" dirty="0">
                <a:solidFill>
                  <a:srgbClr val="222222"/>
                </a:solidFill>
                <a:effectLst/>
                <a:latin typeface="Proxima Nova"/>
              </a:rPr>
              <a:t>or</a:t>
            </a:r>
            <a:endParaRPr lang="en-US" b="0" i="0" dirty="0">
              <a:solidFill>
                <a:srgbClr val="222222"/>
              </a:solidFill>
              <a:effectLst/>
              <a:latin typeface="Proxima Nova"/>
            </a:endParaRPr>
          </a:p>
          <a:p>
            <a:pPr lvl="1"/>
            <a:r>
              <a:rPr lang="en-US" b="0" i="0" dirty="0">
                <a:solidFill>
                  <a:srgbClr val="222222"/>
                </a:solidFill>
                <a:effectLst/>
                <a:latin typeface="Proxima Nova"/>
              </a:rPr>
              <a:t>file a petition for a Tax Appeals hearing (Form TA-100).</a:t>
            </a:r>
          </a:p>
          <a:p>
            <a:r>
              <a:rPr lang="en-US" sz="2200" dirty="0">
                <a:solidFill>
                  <a:srgbClr val="222222"/>
                </a:solidFill>
                <a:latin typeface="Proxima Nova"/>
              </a:rPr>
              <a:t>A</a:t>
            </a:r>
            <a:r>
              <a:rPr lang="en-US" sz="2200" b="0" i="0" dirty="0">
                <a:solidFill>
                  <a:srgbClr val="222222"/>
                </a:solidFill>
                <a:effectLst/>
                <a:latin typeface="Proxima Nova"/>
              </a:rPr>
              <a:t> conciliation conference through the Bureau of Conciliation and Mediation Services (BCMS) is more timely and less expensive than a Division of Tax Appeals hearing. Tax Appeals is a more formal process before an administrative law judge who will make a determination in the case.</a:t>
            </a:r>
          </a:p>
          <a:p>
            <a:r>
              <a:rPr lang="en-US" sz="2200" b="0" i="0" dirty="0">
                <a:solidFill>
                  <a:srgbClr val="222222"/>
                </a:solidFill>
                <a:effectLst/>
                <a:latin typeface="Proxima Nova"/>
              </a:rPr>
              <a:t>Taxpayers initially file more than 98% of all protests as a request for a conciliation conference. Over 90% of these protests are resolved through this process.</a:t>
            </a:r>
          </a:p>
          <a:p>
            <a:endParaRPr lang="en-US" sz="2300" b="0" dirty="0">
              <a:solidFill>
                <a:srgbClr val="222222"/>
              </a:solidFill>
              <a:effectLst/>
              <a:latin typeface="Proxima Nova"/>
            </a:endParaRP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100</a:t>
            </a:fld>
            <a:endParaRPr lang="en-US" dirty="0"/>
          </a:p>
        </p:txBody>
      </p:sp>
    </p:spTree>
    <p:extLst>
      <p:ext uri="{BB962C8B-B14F-4D97-AF65-F5344CB8AC3E}">
        <p14:creationId xmlns:p14="http://schemas.microsoft.com/office/powerpoint/2010/main" val="1929939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04800" y="2100262"/>
            <a:ext cx="7772400" cy="745808"/>
          </a:xfrm>
        </p:spPr>
        <p:txBody>
          <a:bodyPr anchor="b" anchorCtr="0">
            <a:noAutofit/>
          </a:bodyPr>
          <a:lstStyle>
            <a:lvl1pPr algn="l">
              <a:defRPr>
                <a:solidFill>
                  <a:srgbClr val="00768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304800" y="2846070"/>
            <a:ext cx="6400800" cy="617220"/>
          </a:xfrm>
        </p:spPr>
        <p:txBody>
          <a:bodyPr>
            <a:noAutofit/>
          </a:bodyPr>
          <a:lstStyle>
            <a:lvl1pPr marL="0" indent="0" algn="l">
              <a:buNone/>
              <a:defRPr sz="2300">
                <a:solidFill>
                  <a:schemeClr val="tx1">
                    <a:tint val="75000"/>
                  </a:schemeClr>
                </a:solidFill>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822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8600" y="2223613"/>
            <a:ext cx="5638800" cy="1102519"/>
          </a:xfrm>
        </p:spPr>
        <p:txBody>
          <a:bodyPr anchor="b" anchorCtr="0">
            <a:noAutofit/>
          </a:bodyPr>
          <a:lstStyle>
            <a:lvl1pPr algn="l">
              <a:defRPr>
                <a:solidFill>
                  <a:srgbClr val="00768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1" y="3383280"/>
            <a:ext cx="5486400" cy="1245870"/>
          </a:xfrm>
        </p:spPr>
        <p:txBody>
          <a:bodyPr/>
          <a:lstStyle>
            <a:lvl1pPr marL="0" indent="0" algn="l">
              <a:buNone/>
              <a:defRPr>
                <a:solidFill>
                  <a:schemeClr val="accent4"/>
                </a:solidFill>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8423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a:buClr>
                <a:schemeClr val="tx2"/>
              </a:buClr>
              <a:defRPr sz="2400">
                <a:latin typeface="Arial" panose="020B0604020202020204" pitchFamily="34" charset="0"/>
                <a:cs typeface="Arial" panose="020B0604020202020204" pitchFamily="34" charset="0"/>
              </a:defRPr>
            </a:lvl1pPr>
            <a:lvl2pPr>
              <a:spcBef>
                <a:spcPts val="577"/>
              </a:spcBef>
              <a:buClr>
                <a:schemeClr val="tx2"/>
              </a:buClr>
              <a:defRPr sz="2200">
                <a:latin typeface="Arial" panose="020B0604020202020204" pitchFamily="34" charset="0"/>
                <a:cs typeface="Arial" panose="020B0604020202020204" pitchFamily="34" charset="0"/>
              </a:defRPr>
            </a:lvl2pPr>
            <a:lvl3pPr>
              <a:buClr>
                <a:schemeClr val="tx2"/>
              </a:buClr>
              <a:defRPr sz="2000">
                <a:latin typeface="Arial" panose="020B0604020202020204" pitchFamily="34" charset="0"/>
                <a:cs typeface="Arial" panose="020B0604020202020204" pitchFamily="34" charset="0"/>
              </a:defRPr>
            </a:lvl3pPr>
            <a:lvl4pPr>
              <a:buClr>
                <a:schemeClr val="tx2"/>
              </a:buClr>
              <a:defRPr sz="1800">
                <a:latin typeface="Arial" panose="020B0604020202020204" pitchFamily="34" charset="0"/>
                <a:cs typeface="Arial" panose="020B0604020202020204" pitchFamily="34" charset="0"/>
              </a:defRPr>
            </a:lvl4pPr>
            <a:lvl5pPr>
              <a:buClr>
                <a:schemeClr val="tx2"/>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26273" y="4858882"/>
            <a:ext cx="2133600" cy="273844"/>
          </a:xfrm>
        </p:spPr>
        <p:txBody>
          <a:bodyPr/>
          <a:lstStyle>
            <a:lvl1pPr>
              <a:defRPr sz="1000">
                <a:solidFill>
                  <a:schemeClr val="bg1"/>
                </a:solidFill>
              </a:defRPr>
            </a:lvl1pPr>
          </a:lstStyle>
          <a:p>
            <a:fld id="{985B826A-CB54-4FCF-89A1-2DE553B9FEE7}" type="datetime1">
              <a:rPr lang="en-US" smtClean="0"/>
              <a:t>1/2/2024</a:t>
            </a:fld>
            <a:endParaRPr lang="en-US" dirty="0"/>
          </a:p>
        </p:txBody>
      </p:sp>
      <p:sp>
        <p:nvSpPr>
          <p:cNvPr id="6" name="Slide Number Placeholder 5"/>
          <p:cNvSpPr>
            <a:spLocks noGrp="1"/>
          </p:cNvSpPr>
          <p:nvPr>
            <p:ph type="sldNum" sz="quarter" idx="12"/>
          </p:nvPr>
        </p:nvSpPr>
        <p:spPr>
          <a:xfrm>
            <a:off x="6562344" y="4858406"/>
            <a:ext cx="2581656" cy="273844"/>
          </a:xfrm>
        </p:spPr>
        <p:txBody>
          <a:bodyPr vert="horz" lIns="87918" tIns="43959" rIns="87918" bIns="43959" rtlCol="0" anchor="ctr"/>
          <a:lstStyle>
            <a:lvl1pPr algn="r">
              <a:defRPr lang="en-US" sz="1000" smtClean="0">
                <a:solidFill>
                  <a:schemeClr val="bg1"/>
                </a:solidFill>
              </a:defRPr>
            </a:lvl1p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110216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02473" y="171450"/>
            <a:ext cx="8686800" cy="617220"/>
          </a:xfrm>
        </p:spPr>
        <p:txBody>
          <a:bodyPr>
            <a:normAutofit/>
          </a:bodyPr>
          <a:lstStyle>
            <a:lvl1pPr>
              <a:defRPr sz="2700">
                <a:solidFill>
                  <a:srgbClr val="007681"/>
                </a:solidFill>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C329C-DEBC-4B0B-BF19-EA240C821328}" type="datetime1">
              <a:rPr lang="en-US" smtClean="0"/>
              <a:t>1/2/2024</a:t>
            </a:fld>
            <a:endParaRPr lang="en-US" dirty="0"/>
          </a:p>
        </p:txBody>
      </p:sp>
      <p:sp>
        <p:nvSpPr>
          <p:cNvPr id="4" name="Slide Number Placeholder 3"/>
          <p:cNvSpPr>
            <a:spLocks noGrp="1"/>
          </p:cNvSpPr>
          <p:nvPr>
            <p:ph type="sldNum" sz="quarter" idx="11"/>
          </p:nvPr>
        </p:nvSpPr>
        <p:spPr/>
        <p:txBody>
          <a:body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301723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28700"/>
            <a:ext cx="42291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2291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43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47625"/>
            <a:ext cx="8839200" cy="514350"/>
          </a:xfrm>
        </p:spPr>
        <p:txBody>
          <a:bodyPr/>
          <a:lstStyle/>
          <a:p>
            <a:r>
              <a:rPr lang="en-US"/>
              <a:t>Click to edit Master title style</a:t>
            </a:r>
          </a:p>
        </p:txBody>
      </p:sp>
      <p:sp>
        <p:nvSpPr>
          <p:cNvPr id="3" name="Text Placeholder 2"/>
          <p:cNvSpPr>
            <a:spLocks noGrp="1"/>
          </p:cNvSpPr>
          <p:nvPr>
            <p:ph type="body" sz="half" idx="1"/>
          </p:nvPr>
        </p:nvSpPr>
        <p:spPr>
          <a:xfrm>
            <a:off x="228600" y="1028700"/>
            <a:ext cx="4229100" cy="3226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028701"/>
            <a:ext cx="4229100" cy="1556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2699147"/>
            <a:ext cx="4229100" cy="1556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585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1" y="-26452"/>
            <a:ext cx="8229600" cy="720090"/>
          </a:xfrm>
          <a:prstGeom prst="rect">
            <a:avLst/>
          </a:prstGeom>
        </p:spPr>
        <p:txBody>
          <a:bodyPr vert="horz" lIns="87918" tIns="43959" rIns="87918" bIns="43959" rtlCol="0" anchor="ctr">
            <a:normAutofit/>
          </a:bodyPr>
          <a:lstStyle/>
          <a:p>
            <a:pPr lvl="0" algn="l"/>
            <a:r>
              <a:rPr lang="en-US" dirty="0"/>
              <a:t>Click to edit Master title style</a:t>
            </a:r>
          </a:p>
        </p:txBody>
      </p:sp>
      <p:sp>
        <p:nvSpPr>
          <p:cNvPr id="3" name="Text Placeholder 2"/>
          <p:cNvSpPr>
            <a:spLocks noGrp="1"/>
          </p:cNvSpPr>
          <p:nvPr>
            <p:ph type="body" idx="1"/>
          </p:nvPr>
        </p:nvSpPr>
        <p:spPr>
          <a:xfrm>
            <a:off x="304800" y="925831"/>
            <a:ext cx="8229600" cy="3394472"/>
          </a:xfrm>
          <a:prstGeom prst="rect">
            <a:avLst/>
          </a:prstGeom>
        </p:spPr>
        <p:txBody>
          <a:bodyPr vert="horz" lIns="87918" tIns="43959" rIns="87918" bIns="4395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4910" y="4843206"/>
            <a:ext cx="2133600" cy="273844"/>
          </a:xfrm>
          <a:prstGeom prst="rect">
            <a:avLst/>
          </a:prstGeom>
        </p:spPr>
        <p:txBody>
          <a:bodyPr vert="horz" lIns="87918" tIns="43959" rIns="87918" bIns="43959" rtlCol="0" anchor="ctr"/>
          <a:lstStyle>
            <a:lvl1pPr algn="l">
              <a:defRPr sz="1000">
                <a:solidFill>
                  <a:schemeClr val="bg1"/>
                </a:solidFill>
              </a:defRPr>
            </a:lvl1pPr>
          </a:lstStyle>
          <a:p>
            <a:fld id="{4727B20E-A503-413B-B557-AFCA41FCB2CC}" type="datetime1">
              <a:rPr lang="en-US" smtClean="0"/>
              <a:t>1/2/2024</a:t>
            </a:fld>
            <a:endParaRPr lang="en-US" dirty="0"/>
          </a:p>
        </p:txBody>
      </p:sp>
      <p:sp>
        <p:nvSpPr>
          <p:cNvPr id="6" name="Slide Number Placeholder 5"/>
          <p:cNvSpPr>
            <a:spLocks noGrp="1"/>
          </p:cNvSpPr>
          <p:nvPr>
            <p:ph type="sldNum" sz="quarter" idx="4"/>
          </p:nvPr>
        </p:nvSpPr>
        <p:spPr>
          <a:xfrm>
            <a:off x="8686802" y="4850568"/>
            <a:ext cx="456483" cy="273844"/>
          </a:xfrm>
          <a:prstGeom prst="rect">
            <a:avLst/>
          </a:prstGeom>
        </p:spPr>
        <p:txBody>
          <a:bodyPr vert="horz" lIns="87918" tIns="43959" rIns="87918" bIns="43959" rtlCol="0" anchor="ctr"/>
          <a:lstStyle>
            <a:lvl1pPr algn="r">
              <a:defRPr sz="1000">
                <a:solidFill>
                  <a:schemeClr val="bg1"/>
                </a:solidFill>
              </a:defRPr>
            </a:lvl1p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4265238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8" r:id="rId5"/>
    <p:sldLayoutId id="2147483659" r:id="rId6"/>
  </p:sldLayoutIdLst>
  <p:hf sldNum="0" hdr="0" ftr="0" dt="0"/>
  <p:txStyles>
    <p:titleStyle>
      <a:lvl1pPr algn="ctr" defTabSz="879176" rtl="0" eaLnBrk="1" latinLnBrk="0" hangingPunct="1">
        <a:spcBef>
          <a:spcPct val="0"/>
        </a:spcBef>
        <a:buNone/>
        <a:defRPr lang="en-US" sz="35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29691" indent="-329691" algn="l" defTabSz="879176" rtl="0" eaLnBrk="1" latinLnBrk="0" hangingPunct="1">
        <a:spcBef>
          <a:spcPts val="1154"/>
        </a:spcBef>
        <a:buClr>
          <a:srgbClr val="007681"/>
        </a:buClr>
        <a:buSzPct val="12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14330" indent="-274742" algn="l" defTabSz="879176" rtl="0" eaLnBrk="1" latinLnBrk="0" hangingPunct="1">
        <a:spcBef>
          <a:spcPts val="962"/>
        </a:spcBef>
        <a:buClr>
          <a:srgbClr val="007681"/>
        </a:buClr>
        <a:buSzPct val="110000"/>
        <a:buFont typeface="Arial" panose="020B0604020202020204" pitchFamily="34" charset="0"/>
        <a:buChar char="•"/>
        <a:defRPr lang="en-US" sz="2200" kern="1200" dirty="0" smtClean="0">
          <a:solidFill>
            <a:schemeClr val="tx1"/>
          </a:solidFill>
          <a:latin typeface="Arial" panose="020B0604020202020204" pitchFamily="34" charset="0"/>
          <a:ea typeface="+mn-ea"/>
          <a:cs typeface="Arial" panose="020B0604020202020204" pitchFamily="34" charset="0"/>
        </a:defRPr>
      </a:lvl2pPr>
      <a:lvl3pPr marL="1155445" indent="-276269" algn="l" defTabSz="879176" rtl="0" eaLnBrk="1" latinLnBrk="0" hangingPunct="1">
        <a:spcBef>
          <a:spcPts val="769"/>
        </a:spcBef>
        <a:buClr>
          <a:srgbClr val="007681"/>
        </a:buClr>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3pPr>
      <a:lvl4pPr marL="1538557" indent="-219794" algn="l" defTabSz="879176" rtl="0" eaLnBrk="1" latinLnBrk="0" hangingPunct="1">
        <a:spcBef>
          <a:spcPts val="577"/>
        </a:spcBef>
        <a:buClr>
          <a:srgbClr val="007681"/>
        </a:buClr>
        <a:buSzPct val="85000"/>
        <a:buFont typeface="Arial" panose="020B0604020202020204" pitchFamily="34" charset="0"/>
        <a:buChar char="&gt;"/>
        <a:defRPr lang="en-US" sz="1800" kern="1200" dirty="0" smtClean="0">
          <a:solidFill>
            <a:schemeClr val="tx1"/>
          </a:solidFill>
          <a:latin typeface="Arial" panose="020B0604020202020204" pitchFamily="34" charset="0"/>
          <a:ea typeface="+mn-ea"/>
          <a:cs typeface="Arial" panose="020B0604020202020204" pitchFamily="34" charset="0"/>
        </a:defRPr>
      </a:lvl4pPr>
      <a:lvl5pPr marL="1978145" indent="-219794" algn="l" defTabSz="879176" rtl="0" eaLnBrk="1" latinLnBrk="0" hangingPunct="1">
        <a:spcBef>
          <a:spcPts val="289"/>
        </a:spcBef>
        <a:buClr>
          <a:srgbClr val="007681"/>
        </a:buClr>
        <a:buFont typeface="Arial" panose="020B0604020202020204" pitchFamily="34" charset="0"/>
        <a:buChar char="»"/>
        <a:defRPr lang="en-US" sz="1600" kern="1200" dirty="0">
          <a:solidFill>
            <a:schemeClr val="tx1"/>
          </a:solidFill>
          <a:latin typeface="Arial" panose="020B0604020202020204" pitchFamily="34" charset="0"/>
          <a:ea typeface="+mn-ea"/>
          <a:cs typeface="Arial" panose="020B0604020202020204" pitchFamily="34" charset="0"/>
        </a:defRPr>
      </a:lvl5pPr>
      <a:lvl6pPr marL="2417733"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857321"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96909"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736496"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79176" rtl="0" eaLnBrk="1" latinLnBrk="0" hangingPunct="1">
        <a:defRPr sz="1700" kern="1200">
          <a:solidFill>
            <a:schemeClr val="tx1"/>
          </a:solidFill>
          <a:latin typeface="+mn-lt"/>
          <a:ea typeface="+mn-ea"/>
          <a:cs typeface="+mn-cs"/>
        </a:defRPr>
      </a:lvl1pPr>
      <a:lvl2pPr marL="439588" algn="l" defTabSz="879176" rtl="0" eaLnBrk="1" latinLnBrk="0" hangingPunct="1">
        <a:defRPr sz="1700" kern="1200">
          <a:solidFill>
            <a:schemeClr val="tx1"/>
          </a:solidFill>
          <a:latin typeface="+mn-lt"/>
          <a:ea typeface="+mn-ea"/>
          <a:cs typeface="+mn-cs"/>
        </a:defRPr>
      </a:lvl2pPr>
      <a:lvl3pPr marL="879176" algn="l" defTabSz="879176" rtl="0" eaLnBrk="1" latinLnBrk="0" hangingPunct="1">
        <a:defRPr sz="1700" kern="1200">
          <a:solidFill>
            <a:schemeClr val="tx1"/>
          </a:solidFill>
          <a:latin typeface="+mn-lt"/>
          <a:ea typeface="+mn-ea"/>
          <a:cs typeface="+mn-cs"/>
        </a:defRPr>
      </a:lvl3pPr>
      <a:lvl4pPr marL="1318764" algn="l" defTabSz="879176" rtl="0" eaLnBrk="1" latinLnBrk="0" hangingPunct="1">
        <a:defRPr sz="1700" kern="1200">
          <a:solidFill>
            <a:schemeClr val="tx1"/>
          </a:solidFill>
          <a:latin typeface="+mn-lt"/>
          <a:ea typeface="+mn-ea"/>
          <a:cs typeface="+mn-cs"/>
        </a:defRPr>
      </a:lvl4pPr>
      <a:lvl5pPr marL="1758351" algn="l" defTabSz="879176" rtl="0" eaLnBrk="1" latinLnBrk="0" hangingPunct="1">
        <a:defRPr sz="1700" kern="1200">
          <a:solidFill>
            <a:schemeClr val="tx1"/>
          </a:solidFill>
          <a:latin typeface="+mn-lt"/>
          <a:ea typeface="+mn-ea"/>
          <a:cs typeface="+mn-cs"/>
        </a:defRPr>
      </a:lvl5pPr>
      <a:lvl6pPr marL="2197939" algn="l" defTabSz="879176" rtl="0" eaLnBrk="1" latinLnBrk="0" hangingPunct="1">
        <a:defRPr sz="1700" kern="1200">
          <a:solidFill>
            <a:schemeClr val="tx1"/>
          </a:solidFill>
          <a:latin typeface="+mn-lt"/>
          <a:ea typeface="+mn-ea"/>
          <a:cs typeface="+mn-cs"/>
        </a:defRPr>
      </a:lvl6pPr>
      <a:lvl7pPr marL="2637527" algn="l" defTabSz="879176" rtl="0" eaLnBrk="1" latinLnBrk="0" hangingPunct="1">
        <a:defRPr sz="1700" kern="1200">
          <a:solidFill>
            <a:schemeClr val="tx1"/>
          </a:solidFill>
          <a:latin typeface="+mn-lt"/>
          <a:ea typeface="+mn-ea"/>
          <a:cs typeface="+mn-cs"/>
        </a:defRPr>
      </a:lvl7pPr>
      <a:lvl8pPr marL="3077115" algn="l" defTabSz="879176" rtl="0" eaLnBrk="1" latinLnBrk="0" hangingPunct="1">
        <a:defRPr sz="1700" kern="1200">
          <a:solidFill>
            <a:schemeClr val="tx1"/>
          </a:solidFill>
          <a:latin typeface="+mn-lt"/>
          <a:ea typeface="+mn-ea"/>
          <a:cs typeface="+mn-cs"/>
        </a:defRPr>
      </a:lvl8pPr>
      <a:lvl9pPr marL="3516703" algn="l" defTabSz="87917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http://www.tax.ny.gov/pdf/current_forms/misc/dtf275_fill_in.pdf"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tax.ny.gov/pdf/memos/income/m06_5i.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tax.ny.gov/pit/file/nonresident-faqs.ht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links.govdelivery.com/track?type=click&amp;enid=ZWFzPTEmbXNpZD0mYXVpZD0mbWFpbGluZ2lkPTIwMTgxMjIxLjk5Mzk1MDgxJm1lc3NhZ2VpZD1NREItUFJELUJVTC0yMDE4MTIyMS45OTM5NTA4MSZkYXRhYmFzZWlkPTEwMDEmc2VyaWFsPTE3MDczNTA3JmVtYWlsaWQ9cm9iZXJ0LnNtaXRoQHRheC5ueS5nb3YmdXNlcmlkPXJvYmVydC5zbWl0aEB0YXgubnkuZ292JnRhcmdldGlkPSZmbD0mZXh0cmE9TXVsdGl2YXJpYXRlSWQ9JiYm&amp;&amp;&amp;103&amp;&amp;&amp;https://www.tax.ny.gov/pit/file/itemized-deductions.htm"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p:txBody>
          <a:bodyPr/>
          <a:lstStyle/>
          <a:p>
            <a:r>
              <a:rPr lang="en-US" dirty="0"/>
              <a:t>Income Tax Assistance </a:t>
            </a:r>
            <a:br>
              <a:rPr lang="en-US" dirty="0"/>
            </a:br>
            <a:r>
              <a:rPr lang="en-US" dirty="0"/>
              <a:t>Volunteer Training</a:t>
            </a:r>
          </a:p>
        </p:txBody>
      </p:sp>
      <p:sp>
        <p:nvSpPr>
          <p:cNvPr id="4" name="Subtitle 3">
            <a:extLst>
              <a:ext uri="{FF2B5EF4-FFF2-40B4-BE49-F238E27FC236}">
                <a16:creationId xmlns:a16="http://schemas.microsoft.com/office/drawing/2014/main" id="{F5D0E6A7-9026-C4CF-23A8-78C9BB663B1E}"/>
              </a:ext>
            </a:extLst>
          </p:cNvPr>
          <p:cNvSpPr>
            <a:spLocks noGrp="1"/>
          </p:cNvSpPr>
          <p:nvPr>
            <p:ph type="subTitle" idx="1"/>
          </p:nvPr>
        </p:nvSpPr>
        <p:spPr/>
        <p:txBody>
          <a:bodyPr/>
          <a:lstStyle/>
          <a:p>
            <a:r>
              <a:rPr lang="en-US" dirty="0"/>
              <a:t>Tax Year 2023</a:t>
            </a:r>
          </a:p>
        </p:txBody>
      </p:sp>
    </p:spTree>
    <p:extLst>
      <p:ext uri="{BB962C8B-B14F-4D97-AF65-F5344CB8AC3E}">
        <p14:creationId xmlns:p14="http://schemas.microsoft.com/office/powerpoint/2010/main" val="362273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839199" cy="720090"/>
          </a:xfrm>
        </p:spPr>
        <p:txBody>
          <a:bodyPr/>
          <a:lstStyle/>
          <a:p>
            <a:r>
              <a:rPr lang="en-US" sz="3200" spc="-30" dirty="0"/>
              <a:t>2023 Free Filing Assistance Volunteer Packet</a:t>
            </a:r>
          </a:p>
        </p:txBody>
      </p:sp>
      <p:sp>
        <p:nvSpPr>
          <p:cNvPr id="3" name="Content Placeholder 2"/>
          <p:cNvSpPr>
            <a:spLocks noGrp="1"/>
          </p:cNvSpPr>
          <p:nvPr>
            <p:ph idx="1"/>
          </p:nvPr>
        </p:nvSpPr>
        <p:spPr>
          <a:xfrm>
            <a:off x="266699" y="1073945"/>
            <a:ext cx="8610600" cy="3555205"/>
          </a:xfrm>
        </p:spPr>
        <p:txBody>
          <a:bodyPr/>
          <a:lstStyle/>
          <a:p>
            <a:pPr lvl="0">
              <a:spcBef>
                <a:spcPts val="2400"/>
              </a:spcBef>
            </a:pPr>
            <a:r>
              <a:rPr lang="en-US" dirty="0"/>
              <a:t>IT-201, </a:t>
            </a:r>
            <a:r>
              <a:rPr lang="en-US" i="1" dirty="0"/>
              <a:t>Full-Year Resident Income Tax Return packet for New York State, New York City, Yonkers and MCTMT*</a:t>
            </a:r>
            <a:r>
              <a:rPr lang="en-US" dirty="0"/>
              <a:t> </a:t>
            </a:r>
          </a:p>
          <a:p>
            <a:pPr lvl="0">
              <a:spcBef>
                <a:spcPts val="2400"/>
              </a:spcBef>
            </a:pPr>
            <a:r>
              <a:rPr lang="en-US" dirty="0"/>
              <a:t>Form IT-196, </a:t>
            </a:r>
            <a:r>
              <a:rPr lang="en-US" i="1" dirty="0"/>
              <a:t>New York Resident, Nonresident, and</a:t>
            </a:r>
            <a:br>
              <a:rPr lang="en-US" i="1" dirty="0"/>
            </a:br>
            <a:r>
              <a:rPr lang="en-US" i="1" dirty="0"/>
              <a:t>Part-Year Resident Itemized Deductions</a:t>
            </a:r>
            <a:r>
              <a:rPr lang="en-US" dirty="0"/>
              <a:t>*</a:t>
            </a:r>
          </a:p>
          <a:p>
            <a:pPr lvl="0">
              <a:spcBef>
                <a:spcPts val="2400"/>
              </a:spcBef>
            </a:pPr>
            <a:r>
              <a:rPr lang="en-US" dirty="0"/>
              <a:t>IT-225, </a:t>
            </a:r>
            <a:r>
              <a:rPr lang="en-US" i="1" dirty="0"/>
              <a:t>New York State Modifications</a:t>
            </a:r>
            <a:r>
              <a:rPr lang="en-US" dirty="0"/>
              <a:t>*</a:t>
            </a:r>
          </a:p>
          <a:p>
            <a:pPr>
              <a:spcBef>
                <a:spcPts val="2400"/>
              </a:spcBef>
            </a:pPr>
            <a:r>
              <a:rPr lang="en-US" dirty="0"/>
              <a:t>IT-195, </a:t>
            </a:r>
            <a:r>
              <a:rPr lang="en-US" i="1" dirty="0"/>
              <a:t>Allocation of Refund</a:t>
            </a:r>
            <a:endParaRPr lang="en-US" dirty="0"/>
          </a:p>
          <a:p>
            <a:pPr>
              <a:spcBef>
                <a:spcPts val="2400"/>
              </a:spcBef>
            </a:pPr>
            <a:endParaRPr lang="en-US" dirty="0"/>
          </a:p>
        </p:txBody>
      </p:sp>
      <p:sp>
        <p:nvSpPr>
          <p:cNvPr id="4" name="TextBox 3">
            <a:extLst>
              <a:ext uri="{FF2B5EF4-FFF2-40B4-BE49-F238E27FC236}">
                <a16:creationId xmlns:a16="http://schemas.microsoft.com/office/drawing/2014/main" id="{097C0F5E-D5F5-B629-0F93-98F972A6E931}"/>
              </a:ext>
            </a:extLst>
          </p:cNvPr>
          <p:cNvSpPr txBox="1"/>
          <p:nvPr/>
        </p:nvSpPr>
        <p:spPr>
          <a:xfrm>
            <a:off x="152400" y="4747796"/>
            <a:ext cx="2971800" cy="338554"/>
          </a:xfrm>
          <a:prstGeom prst="rect">
            <a:avLst/>
          </a:prstGeom>
          <a:noFill/>
        </p:spPr>
        <p:txBody>
          <a:bodyPr wrap="square" rtlCol="0">
            <a:spAutoFit/>
          </a:bodyPr>
          <a:lstStyle/>
          <a:p>
            <a:r>
              <a:rPr lang="en-US" sz="1600" dirty="0">
                <a:solidFill>
                  <a:schemeClr val="bg1"/>
                </a:solidFill>
              </a:rPr>
              <a:t>* with instructions</a:t>
            </a:r>
          </a:p>
        </p:txBody>
      </p:sp>
    </p:spTree>
    <p:extLst>
      <p:ext uri="{BB962C8B-B14F-4D97-AF65-F5344CB8AC3E}">
        <p14:creationId xmlns:p14="http://schemas.microsoft.com/office/powerpoint/2010/main" val="158082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5312-0A47-90D1-3E3F-35150EBBE761}"/>
              </a:ext>
            </a:extLst>
          </p:cNvPr>
          <p:cNvSpPr>
            <a:spLocks noGrp="1"/>
          </p:cNvSpPr>
          <p:nvPr>
            <p:ph type="title"/>
          </p:nvPr>
        </p:nvSpPr>
        <p:spPr/>
        <p:txBody>
          <a:bodyPr/>
          <a:lstStyle/>
          <a:p>
            <a:r>
              <a:rPr lang="en-US" dirty="0"/>
              <a:t>Protest A Department Notice</a:t>
            </a:r>
          </a:p>
        </p:txBody>
      </p:sp>
      <p:sp>
        <p:nvSpPr>
          <p:cNvPr id="3" name="Content Placeholder 2">
            <a:extLst>
              <a:ext uri="{FF2B5EF4-FFF2-40B4-BE49-F238E27FC236}">
                <a16:creationId xmlns:a16="http://schemas.microsoft.com/office/drawing/2014/main" id="{912B6ACA-A09B-7B4A-E049-5884573D9B6B}"/>
              </a:ext>
            </a:extLst>
          </p:cNvPr>
          <p:cNvSpPr>
            <a:spLocks noGrp="1"/>
          </p:cNvSpPr>
          <p:nvPr>
            <p:ph idx="1"/>
          </p:nvPr>
        </p:nvSpPr>
        <p:spPr>
          <a:xfrm>
            <a:off x="152401" y="791442"/>
            <a:ext cx="8839199" cy="3809627"/>
          </a:xfrm>
        </p:spPr>
        <p:txBody>
          <a:bodyPr/>
          <a:lstStyle/>
          <a:p>
            <a:r>
              <a:rPr lang="en-US" sz="2200" b="0" i="0" dirty="0">
                <a:solidFill>
                  <a:srgbClr val="222222"/>
                </a:solidFill>
                <a:effectLst/>
                <a:latin typeface="Proxima Nova"/>
              </a:rPr>
              <a:t>Certain Tax Department notices have protest rights where the taxpayer can challenge th</a:t>
            </a:r>
            <a:r>
              <a:rPr lang="en-US" sz="2200" dirty="0">
                <a:solidFill>
                  <a:srgbClr val="222222"/>
                </a:solidFill>
                <a:latin typeface="Proxima Nova"/>
              </a:rPr>
              <a:t>e notice in either of the following ways: </a:t>
            </a:r>
          </a:p>
          <a:p>
            <a:pPr lvl="1"/>
            <a:r>
              <a:rPr lang="en-US" b="0" i="0" dirty="0">
                <a:solidFill>
                  <a:srgbClr val="222222"/>
                </a:solidFill>
                <a:effectLst/>
                <a:latin typeface="Proxima Nova"/>
              </a:rPr>
              <a:t>file a request for a conciliation conference (Form CMS-1), </a:t>
            </a:r>
            <a:r>
              <a:rPr lang="en-US" b="1" i="0" dirty="0">
                <a:solidFill>
                  <a:srgbClr val="222222"/>
                </a:solidFill>
                <a:effectLst/>
                <a:latin typeface="Proxima Nova"/>
              </a:rPr>
              <a:t>or</a:t>
            </a:r>
            <a:endParaRPr lang="en-US" b="0" i="0" dirty="0">
              <a:solidFill>
                <a:srgbClr val="222222"/>
              </a:solidFill>
              <a:effectLst/>
              <a:latin typeface="Proxima Nova"/>
            </a:endParaRPr>
          </a:p>
          <a:p>
            <a:pPr lvl="1">
              <a:spcBef>
                <a:spcPts val="300"/>
              </a:spcBef>
            </a:pPr>
            <a:r>
              <a:rPr lang="en-US" b="0" i="0" dirty="0">
                <a:solidFill>
                  <a:srgbClr val="222222"/>
                </a:solidFill>
                <a:effectLst/>
                <a:latin typeface="Proxima Nova"/>
              </a:rPr>
              <a:t>file a petition for a Tax Appeals hearing (Form TA-100).</a:t>
            </a:r>
          </a:p>
          <a:p>
            <a:pPr>
              <a:spcBef>
                <a:spcPts val="900"/>
              </a:spcBef>
            </a:pPr>
            <a:r>
              <a:rPr lang="en-US" sz="2200" dirty="0">
                <a:solidFill>
                  <a:srgbClr val="222222"/>
                </a:solidFill>
                <a:latin typeface="Proxima Nova"/>
              </a:rPr>
              <a:t>A</a:t>
            </a:r>
            <a:r>
              <a:rPr lang="en-US" sz="2200" b="0" i="0" dirty="0">
                <a:solidFill>
                  <a:srgbClr val="222222"/>
                </a:solidFill>
                <a:effectLst/>
                <a:latin typeface="Proxima Nova"/>
              </a:rPr>
              <a:t> conciliation conference through the Bureau of Conciliation and Mediation Services (BCMS) is more timely and less expensive than a Division of Tax Appeals hearing. </a:t>
            </a:r>
          </a:p>
          <a:p>
            <a:pPr>
              <a:spcBef>
                <a:spcPts val="900"/>
              </a:spcBef>
            </a:pPr>
            <a:r>
              <a:rPr lang="en-US" sz="2200" b="0" i="0" dirty="0">
                <a:solidFill>
                  <a:srgbClr val="222222"/>
                </a:solidFill>
                <a:effectLst/>
                <a:latin typeface="Proxima Nova"/>
              </a:rPr>
              <a:t>Taxpayers initially file more than 98% of all protests as a request for a conciliation conference. Over 90% of these protests are resolved through this process.</a:t>
            </a:r>
          </a:p>
          <a:p>
            <a:endParaRPr lang="en-US" b="0" i="0" dirty="0">
              <a:solidFill>
                <a:srgbClr val="222222"/>
              </a:solidFill>
              <a:effectLst/>
              <a:latin typeface="Proxima Nova"/>
            </a:endParaRPr>
          </a:p>
          <a:p>
            <a:endParaRPr lang="en-US" b="0" i="0" dirty="0">
              <a:solidFill>
                <a:srgbClr val="222222"/>
              </a:solidFill>
              <a:effectLst/>
              <a:latin typeface="Proxima Nova"/>
            </a:endParaRPr>
          </a:p>
          <a:p>
            <a:endParaRPr lang="en-US" sz="2300" b="0" dirty="0">
              <a:solidFill>
                <a:srgbClr val="222222"/>
              </a:solidFill>
              <a:effectLst/>
              <a:latin typeface="Proxima Nova"/>
            </a:endParaRPr>
          </a:p>
          <a:p>
            <a:endParaRPr lang="en-US" dirty="0"/>
          </a:p>
        </p:txBody>
      </p:sp>
    </p:spTree>
    <p:extLst>
      <p:ext uri="{BB962C8B-B14F-4D97-AF65-F5344CB8AC3E}">
        <p14:creationId xmlns:p14="http://schemas.microsoft.com/office/powerpoint/2010/main" val="282066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AD572-36B4-5F19-E113-81B39004860B}"/>
              </a:ext>
            </a:extLst>
          </p:cNvPr>
          <p:cNvSpPr>
            <a:spLocks noGrp="1"/>
          </p:cNvSpPr>
          <p:nvPr>
            <p:ph type="title"/>
          </p:nvPr>
        </p:nvSpPr>
        <p:spPr/>
        <p:txBody>
          <a:bodyPr/>
          <a:lstStyle/>
          <a:p>
            <a:r>
              <a:rPr lang="en-US" dirty="0"/>
              <a:t>Protest Rights</a:t>
            </a:r>
          </a:p>
        </p:txBody>
      </p:sp>
      <p:sp>
        <p:nvSpPr>
          <p:cNvPr id="3" name="Content Placeholder 2">
            <a:extLst>
              <a:ext uri="{FF2B5EF4-FFF2-40B4-BE49-F238E27FC236}">
                <a16:creationId xmlns:a16="http://schemas.microsoft.com/office/drawing/2014/main" id="{8C6727EC-BA93-17C2-DD84-4775376121AF}"/>
              </a:ext>
            </a:extLst>
          </p:cNvPr>
          <p:cNvSpPr>
            <a:spLocks noGrp="1"/>
          </p:cNvSpPr>
          <p:nvPr>
            <p:ph idx="1"/>
          </p:nvPr>
        </p:nvSpPr>
        <p:spPr>
          <a:xfrm>
            <a:off x="304800" y="874569"/>
            <a:ext cx="8458200" cy="3733799"/>
          </a:xfrm>
        </p:spPr>
        <p:txBody>
          <a:bodyPr/>
          <a:lstStyle/>
          <a:p>
            <a:r>
              <a:rPr lang="en-US" b="0" i="0" dirty="0">
                <a:solidFill>
                  <a:srgbClr val="222222"/>
                </a:solidFill>
                <a:effectLst/>
                <a:latin typeface="Proxima Nova"/>
              </a:rPr>
              <a:t>The most common types of notices with protest rights are:</a:t>
            </a:r>
          </a:p>
          <a:p>
            <a:pPr lvl="1"/>
            <a:r>
              <a:rPr lang="en-US" sz="2400" b="0" i="1" dirty="0">
                <a:solidFill>
                  <a:srgbClr val="222222"/>
                </a:solidFill>
                <a:effectLst/>
                <a:latin typeface="Proxima Nova"/>
              </a:rPr>
              <a:t>Notice of Determination </a:t>
            </a:r>
            <a:r>
              <a:rPr lang="en-US" sz="2400" b="0" dirty="0">
                <a:solidFill>
                  <a:srgbClr val="222222"/>
                </a:solidFill>
                <a:effectLst/>
                <a:latin typeface="Proxima Nova"/>
              </a:rPr>
              <a:t>(additional tax due)</a:t>
            </a:r>
          </a:p>
          <a:p>
            <a:pPr lvl="1"/>
            <a:r>
              <a:rPr lang="en-US" sz="2400" b="0" i="1" dirty="0">
                <a:solidFill>
                  <a:srgbClr val="222222"/>
                </a:solidFill>
                <a:effectLst/>
                <a:latin typeface="Proxima Nova"/>
              </a:rPr>
              <a:t>Notice of Deficiency </a:t>
            </a:r>
            <a:r>
              <a:rPr lang="en-US" sz="2400" b="0" dirty="0">
                <a:solidFill>
                  <a:srgbClr val="222222"/>
                </a:solidFill>
                <a:effectLst/>
                <a:latin typeface="Proxima Nova"/>
              </a:rPr>
              <a:t>(additional tax due)</a:t>
            </a:r>
          </a:p>
          <a:p>
            <a:r>
              <a:rPr lang="en-US" dirty="0">
                <a:solidFill>
                  <a:srgbClr val="222222"/>
                </a:solidFill>
                <a:latin typeface="Proxima Nova"/>
              </a:rPr>
              <a:t>Notices are sent via certified mail to the </a:t>
            </a:r>
            <a:br>
              <a:rPr lang="en-US" dirty="0">
                <a:solidFill>
                  <a:srgbClr val="222222"/>
                </a:solidFill>
                <a:latin typeface="Proxima Nova"/>
              </a:rPr>
            </a:br>
            <a:r>
              <a:rPr lang="en-US" dirty="0">
                <a:solidFill>
                  <a:srgbClr val="222222"/>
                </a:solidFill>
                <a:latin typeface="Proxima Nova"/>
              </a:rPr>
              <a:t>last known address.</a:t>
            </a:r>
            <a:endParaRPr lang="en-US" b="0" dirty="0">
              <a:solidFill>
                <a:srgbClr val="222222"/>
              </a:solidFill>
              <a:effectLst/>
              <a:latin typeface="Proxima Nova"/>
            </a:endParaRPr>
          </a:p>
          <a:p>
            <a:r>
              <a:rPr lang="en-US" dirty="0"/>
              <a:t>The protest date is 90 days from the mail date of the letter.</a:t>
            </a:r>
          </a:p>
          <a:p>
            <a:r>
              <a:rPr lang="en-US" dirty="0"/>
              <a:t>For more information, visit </a:t>
            </a:r>
            <a:r>
              <a:rPr lang="en-US" i="1" dirty="0">
                <a:hlinkClick r:id="rId3"/>
              </a:rPr>
              <a:t>www.tax.ny.gov</a:t>
            </a:r>
            <a:r>
              <a:rPr lang="en-US" i="1" dirty="0"/>
              <a:t> </a:t>
            </a:r>
            <a:br>
              <a:rPr lang="en-US" i="1" dirty="0"/>
            </a:br>
            <a:r>
              <a:rPr lang="en-US" dirty="0"/>
              <a:t>(search: </a:t>
            </a:r>
            <a:r>
              <a:rPr lang="en-US" i="1" dirty="0"/>
              <a:t>protes</a:t>
            </a:r>
            <a:r>
              <a:rPr lang="en-US" dirty="0"/>
              <a:t>t).</a:t>
            </a:r>
          </a:p>
          <a:p>
            <a:endParaRPr lang="en-US" dirty="0"/>
          </a:p>
        </p:txBody>
      </p:sp>
    </p:spTree>
    <p:extLst>
      <p:ext uri="{BB962C8B-B14F-4D97-AF65-F5344CB8AC3E}">
        <p14:creationId xmlns:p14="http://schemas.microsoft.com/office/powerpoint/2010/main" val="188539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Theft</a:t>
            </a:r>
          </a:p>
        </p:txBody>
      </p:sp>
      <p:sp>
        <p:nvSpPr>
          <p:cNvPr id="3" name="Content Placeholder 2"/>
          <p:cNvSpPr>
            <a:spLocks noGrp="1"/>
          </p:cNvSpPr>
          <p:nvPr>
            <p:ph idx="1"/>
          </p:nvPr>
        </p:nvSpPr>
        <p:spPr>
          <a:xfrm>
            <a:off x="304800" y="945611"/>
            <a:ext cx="8610600" cy="3657599"/>
          </a:xfrm>
        </p:spPr>
        <p:txBody>
          <a:bodyPr>
            <a:normAutofit fontScale="55000" lnSpcReduction="20000"/>
          </a:bodyPr>
          <a:lstStyle/>
          <a:p>
            <a:pPr>
              <a:lnSpc>
                <a:spcPct val="120000"/>
              </a:lnSpc>
              <a:spcBef>
                <a:spcPts val="1000"/>
              </a:spcBef>
            </a:pPr>
            <a:r>
              <a:rPr lang="en-US" sz="4400" dirty="0"/>
              <a:t>Visit our website </a:t>
            </a:r>
            <a:r>
              <a:rPr lang="en-US" sz="4400" b="1" i="1" dirty="0">
                <a:solidFill>
                  <a:srgbClr val="007681"/>
                </a:solidFill>
              </a:rPr>
              <a:t>www.tax.ny.gov </a:t>
            </a:r>
            <a:r>
              <a:rPr lang="en-US" sz="4400" dirty="0"/>
              <a:t>(search: </a:t>
            </a:r>
            <a:r>
              <a:rPr lang="en-US" sz="4400" i="1" dirty="0"/>
              <a:t>Identity Theft</a:t>
            </a:r>
            <a:r>
              <a:rPr lang="en-US" sz="4400" dirty="0"/>
              <a:t>)</a:t>
            </a:r>
            <a:endParaRPr lang="en-US" sz="4400" dirty="0">
              <a:hlinkClick r:id="rId3" action="ppaction://hlinkfile"/>
            </a:endParaRPr>
          </a:p>
          <a:p>
            <a:pPr>
              <a:lnSpc>
                <a:spcPct val="120000"/>
              </a:lnSpc>
              <a:spcBef>
                <a:spcPts val="1000"/>
              </a:spcBef>
            </a:pPr>
            <a:r>
              <a:rPr lang="en-US" sz="4400" dirty="0"/>
              <a:t>Complete Form DTF-275, </a:t>
            </a:r>
            <a:r>
              <a:rPr lang="en-US" sz="4400" i="1" dirty="0"/>
              <a:t>Identity Theft Declaration</a:t>
            </a:r>
            <a:endParaRPr lang="en-US" sz="4400" dirty="0"/>
          </a:p>
          <a:p>
            <a:pPr marL="329691" lvl="1" indent="-329691">
              <a:lnSpc>
                <a:spcPct val="120000"/>
              </a:lnSpc>
              <a:spcBef>
                <a:spcPts val="1000"/>
              </a:spcBef>
              <a:buSzPct val="125000"/>
              <a:buFont typeface="Wingdings" panose="05000000000000000000" pitchFamily="2" charset="2"/>
              <a:buChar char="§"/>
            </a:pPr>
            <a:r>
              <a:rPr lang="en-US" sz="4400" dirty="0"/>
              <a:t>Fax documents to: 518-435-2990  Attention: Identity Theft</a:t>
            </a:r>
          </a:p>
          <a:p>
            <a:pPr marL="329691" lvl="1" indent="-329691">
              <a:lnSpc>
                <a:spcPct val="120000"/>
              </a:lnSpc>
              <a:spcBef>
                <a:spcPts val="1000"/>
              </a:spcBef>
              <a:buSzPct val="125000"/>
              <a:buFont typeface="Wingdings" panose="05000000000000000000" pitchFamily="2" charset="2"/>
              <a:buChar char="§"/>
            </a:pPr>
            <a:r>
              <a:rPr lang="en-US" sz="4400" dirty="0"/>
              <a:t>Mail to: </a:t>
            </a:r>
            <a:r>
              <a:rPr lang="en-US" sz="4000" dirty="0"/>
              <a:t>NYS Assessment Receivables</a:t>
            </a:r>
          </a:p>
          <a:p>
            <a:pPr marL="1427163" lvl="1" indent="0">
              <a:lnSpc>
                <a:spcPct val="120000"/>
              </a:lnSpc>
              <a:spcBef>
                <a:spcPts val="300"/>
              </a:spcBef>
              <a:buSzPct val="125000"/>
              <a:buNone/>
              <a:tabLst>
                <a:tab pos="1427163" algn="l"/>
              </a:tabLst>
            </a:pPr>
            <a:r>
              <a:rPr lang="en-US" sz="4000" dirty="0"/>
              <a:t>Attn: Identity Theft</a:t>
            </a:r>
            <a:br>
              <a:rPr lang="en-US" sz="4000" dirty="0"/>
            </a:br>
            <a:r>
              <a:rPr lang="en-US" sz="4000" dirty="0"/>
              <a:t>PO Box 4128</a:t>
            </a:r>
            <a:br>
              <a:rPr lang="en-US" sz="4000" dirty="0"/>
            </a:br>
            <a:r>
              <a:rPr lang="en-US" sz="4000" dirty="0"/>
              <a:t>Binghamton, NY 13902-4128 </a:t>
            </a:r>
          </a:p>
          <a:p>
            <a:pPr>
              <a:lnSpc>
                <a:spcPct val="120000"/>
              </a:lnSpc>
              <a:spcBef>
                <a:spcPts val="1000"/>
              </a:spcBef>
            </a:pPr>
            <a:r>
              <a:rPr lang="en-US" sz="4400" dirty="0"/>
              <a:t>Call 518-457-5181 for more information. </a:t>
            </a:r>
          </a:p>
          <a:p>
            <a:endParaRPr lang="en-US" dirty="0"/>
          </a:p>
        </p:txBody>
      </p:sp>
    </p:spTree>
    <p:extLst>
      <p:ext uri="{BB962C8B-B14F-4D97-AF65-F5344CB8AC3E}">
        <p14:creationId xmlns:p14="http://schemas.microsoft.com/office/powerpoint/2010/main" val="40133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Theft</a:t>
            </a:r>
          </a:p>
        </p:txBody>
      </p:sp>
      <p:sp>
        <p:nvSpPr>
          <p:cNvPr id="3" name="Content Placeholder 2"/>
          <p:cNvSpPr>
            <a:spLocks noGrp="1"/>
          </p:cNvSpPr>
          <p:nvPr>
            <p:ph idx="1"/>
          </p:nvPr>
        </p:nvSpPr>
        <p:spPr>
          <a:xfrm>
            <a:off x="212559" y="1123950"/>
            <a:ext cx="8915399" cy="3197645"/>
          </a:xfrm>
        </p:spPr>
        <p:txBody>
          <a:bodyPr/>
          <a:lstStyle/>
          <a:p>
            <a:pPr>
              <a:spcAft>
                <a:spcPts val="600"/>
              </a:spcAft>
            </a:pPr>
            <a:r>
              <a:rPr lang="en-US" spc="-50" dirty="0"/>
              <a:t>Submit </a:t>
            </a:r>
            <a:r>
              <a:rPr lang="en-US" dirty="0"/>
              <a:t>IRS Form 14039, </a:t>
            </a:r>
            <a:r>
              <a:rPr lang="en-US" i="1" dirty="0"/>
              <a:t>Identity Theft Affidavit</a:t>
            </a:r>
            <a:endParaRPr lang="en-US" sz="800" dirty="0"/>
          </a:p>
          <a:p>
            <a:pPr marL="183686" indent="-198438">
              <a:spcBef>
                <a:spcPts val="1800"/>
              </a:spcBef>
            </a:pPr>
            <a:r>
              <a:rPr lang="en-US" spc="-50" dirty="0"/>
              <a:t> Report to the Federal Trade Commission at </a:t>
            </a:r>
            <a:r>
              <a:rPr lang="en-US" i="1" spc="-50" dirty="0"/>
              <a:t>www.identitytheft.gov</a:t>
            </a:r>
          </a:p>
          <a:p>
            <a:pPr>
              <a:spcBef>
                <a:spcPts val="1800"/>
              </a:spcBef>
              <a:spcAft>
                <a:spcPts val="600"/>
              </a:spcAft>
            </a:pPr>
            <a:r>
              <a:rPr lang="en-US" spc="-50" dirty="0"/>
              <a:t>Contact credit bureau to place “fraud alert” on credit record</a:t>
            </a:r>
          </a:p>
          <a:p>
            <a:pPr marL="568325" lvl="1" indent="-198438">
              <a:spcBef>
                <a:spcPts val="1200"/>
              </a:spcBef>
            </a:pPr>
            <a:r>
              <a:rPr lang="en-US" dirty="0"/>
              <a:t>Equifax: 800-685-1111</a:t>
            </a:r>
          </a:p>
          <a:p>
            <a:pPr marL="568325" lvl="1" indent="-198438">
              <a:spcBef>
                <a:spcPts val="900"/>
              </a:spcBef>
            </a:pPr>
            <a:r>
              <a:rPr lang="en-US" dirty="0"/>
              <a:t>Experian: 888-397-3742</a:t>
            </a:r>
          </a:p>
          <a:p>
            <a:pPr marL="568325" lvl="1" indent="-198438">
              <a:spcBef>
                <a:spcPts val="900"/>
              </a:spcBef>
            </a:pPr>
            <a:r>
              <a:rPr lang="en-US" dirty="0"/>
              <a:t>TransUnion: 888-909-8872</a:t>
            </a:r>
          </a:p>
        </p:txBody>
      </p:sp>
    </p:spTree>
    <p:extLst>
      <p:ext uri="{BB962C8B-B14F-4D97-AF65-F5344CB8AC3E}">
        <p14:creationId xmlns:p14="http://schemas.microsoft.com/office/powerpoint/2010/main" val="223223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Office of the Taxpayer Rights Advocate</a:t>
            </a:r>
          </a:p>
        </p:txBody>
      </p:sp>
      <p:sp>
        <p:nvSpPr>
          <p:cNvPr id="6" name="Content Placeholder 5"/>
          <p:cNvSpPr>
            <a:spLocks noGrp="1"/>
          </p:cNvSpPr>
          <p:nvPr>
            <p:ph idx="1"/>
          </p:nvPr>
        </p:nvSpPr>
        <p:spPr>
          <a:xfrm>
            <a:off x="199811" y="892002"/>
            <a:ext cx="5334000" cy="3772710"/>
          </a:xfrm>
        </p:spPr>
        <p:txBody>
          <a:bodyPr/>
          <a:lstStyle/>
          <a:p>
            <a:pPr marL="340699" indent="-285750">
              <a:spcBef>
                <a:spcPts val="1000"/>
              </a:spcBef>
            </a:pPr>
            <a:r>
              <a:rPr lang="en-US" sz="2200" dirty="0">
                <a:solidFill>
                  <a:prstClr val="black"/>
                </a:solidFill>
              </a:rPr>
              <a:t>Provides free and independent tax problem assistance</a:t>
            </a:r>
          </a:p>
          <a:p>
            <a:pPr marL="340699" indent="-285750">
              <a:spcBef>
                <a:spcPts val="1000"/>
              </a:spcBef>
            </a:pPr>
            <a:r>
              <a:rPr lang="en-US" sz="2200" dirty="0">
                <a:solidFill>
                  <a:prstClr val="black"/>
                </a:solidFill>
              </a:rPr>
              <a:t>Ensures that the taxpayer’s case is reviewed in a timely manner</a:t>
            </a:r>
          </a:p>
          <a:p>
            <a:pPr marL="340699" indent="-285750">
              <a:spcBef>
                <a:spcPts val="1000"/>
              </a:spcBef>
            </a:pPr>
            <a:r>
              <a:rPr lang="en-US" sz="2200" dirty="0">
                <a:solidFill>
                  <a:prstClr val="black"/>
                </a:solidFill>
              </a:rPr>
              <a:t>Helps the taxpayer understand important notices and deadlines</a:t>
            </a:r>
          </a:p>
          <a:p>
            <a:pPr marL="340699" indent="-285750">
              <a:spcBef>
                <a:spcPts val="1000"/>
              </a:spcBef>
            </a:pPr>
            <a:r>
              <a:rPr lang="en-US" sz="2200" dirty="0">
                <a:solidFill>
                  <a:prstClr val="black"/>
                </a:solidFill>
              </a:rPr>
              <a:t>Explains taxpayer rights and responsibilities under the law</a:t>
            </a:r>
          </a:p>
          <a:p>
            <a:pPr marL="340699" indent="-285750">
              <a:spcBef>
                <a:spcPts val="1000"/>
              </a:spcBef>
            </a:pPr>
            <a:r>
              <a:rPr lang="en-US" sz="2200" spc="-50" dirty="0">
                <a:solidFill>
                  <a:prstClr val="black"/>
                </a:solidFill>
              </a:rPr>
              <a:t>Helps resolve long standing tax issues</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53" t="8092" r="7553" b="8840"/>
          <a:stretch/>
        </p:blipFill>
        <p:spPr>
          <a:xfrm>
            <a:off x="5569085" y="758048"/>
            <a:ext cx="3270115" cy="3947160"/>
          </a:xfrm>
          <a:prstGeom prst="rect">
            <a:avLst/>
          </a:prstGeom>
        </p:spPr>
      </p:pic>
    </p:spTree>
    <p:extLst>
      <p:ext uri="{BB962C8B-B14F-4D97-AF65-F5344CB8AC3E}">
        <p14:creationId xmlns:p14="http://schemas.microsoft.com/office/powerpoint/2010/main" val="52154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0D8CA1-C316-4855-9843-8FA4D4F74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a:t>Individual Online Services Account</a:t>
            </a:r>
          </a:p>
        </p:txBody>
      </p:sp>
      <p:sp>
        <p:nvSpPr>
          <p:cNvPr id="3" name="Content Placeholder 2"/>
          <p:cNvSpPr>
            <a:spLocks noGrp="1"/>
          </p:cNvSpPr>
          <p:nvPr>
            <p:ph idx="1"/>
          </p:nvPr>
        </p:nvSpPr>
        <p:spPr>
          <a:xfrm>
            <a:off x="304800" y="971550"/>
            <a:ext cx="6248400" cy="3374726"/>
          </a:xfrm>
        </p:spPr>
        <p:txBody>
          <a:bodyPr/>
          <a:lstStyle/>
          <a:p>
            <a:pPr>
              <a:spcBef>
                <a:spcPts val="2200"/>
              </a:spcBef>
            </a:pPr>
            <a:r>
              <a:rPr lang="en-US" dirty="0"/>
              <a:t>View filing and payment history</a:t>
            </a:r>
          </a:p>
          <a:p>
            <a:pPr>
              <a:spcBef>
                <a:spcPts val="2200"/>
              </a:spcBef>
            </a:pPr>
            <a:r>
              <a:rPr lang="en-US" dirty="0"/>
              <a:t>Manage estimated income tax payments.</a:t>
            </a:r>
          </a:p>
          <a:p>
            <a:pPr>
              <a:spcBef>
                <a:spcPts val="2200"/>
              </a:spcBef>
            </a:pPr>
            <a:r>
              <a:rPr lang="en-US" dirty="0"/>
              <a:t>Choose to receive bills, notices, and refund notifications electronically.</a:t>
            </a:r>
          </a:p>
          <a:p>
            <a:pPr>
              <a:spcBef>
                <a:spcPts val="2200"/>
              </a:spcBef>
            </a:pPr>
            <a:r>
              <a:rPr lang="en-US" dirty="0"/>
              <a:t>Pay bills and respond to notices, and</a:t>
            </a:r>
          </a:p>
          <a:p>
            <a:pPr>
              <a:spcBef>
                <a:spcPts val="2200"/>
              </a:spcBef>
            </a:pPr>
            <a:r>
              <a:rPr lang="en-US" dirty="0"/>
              <a:t>Eliminate phone calls and hold time.</a:t>
            </a:r>
          </a:p>
        </p:txBody>
      </p:sp>
    </p:spTree>
    <p:extLst>
      <p:ext uri="{BB962C8B-B14F-4D97-AF65-F5344CB8AC3E}">
        <p14:creationId xmlns:p14="http://schemas.microsoft.com/office/powerpoint/2010/main" val="161214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610599" cy="720090"/>
          </a:xfrm>
        </p:spPr>
        <p:txBody>
          <a:bodyPr>
            <a:normAutofit fontScale="90000"/>
          </a:bodyPr>
          <a:lstStyle/>
          <a:p>
            <a:r>
              <a:rPr lang="en-US" sz="4000" dirty="0"/>
              <a:t>Tax Department Website</a:t>
            </a:r>
            <a:r>
              <a:rPr lang="en-US" dirty="0"/>
              <a:t> </a:t>
            </a:r>
            <a:r>
              <a:rPr lang="en-US" sz="3100" dirty="0"/>
              <a:t>(www.tax.ny.gov)</a:t>
            </a:r>
            <a:endParaRPr lang="en-US" dirty="0"/>
          </a:p>
        </p:txBody>
      </p:sp>
      <p:pic>
        <p:nvPicPr>
          <p:cNvPr id="8" name="Picture 7">
            <a:extLst>
              <a:ext uri="{FF2B5EF4-FFF2-40B4-BE49-F238E27FC236}">
                <a16:creationId xmlns:a16="http://schemas.microsoft.com/office/drawing/2014/main" id="{3FD98CC3-BEE8-B3A7-0B46-C3DCF8039129}"/>
              </a:ext>
            </a:extLst>
          </p:cNvPr>
          <p:cNvPicPr>
            <a:picLocks noChangeAspect="1"/>
          </p:cNvPicPr>
          <p:nvPr/>
        </p:nvPicPr>
        <p:blipFill>
          <a:blip r:embed="rId3"/>
          <a:stretch>
            <a:fillRect/>
          </a:stretch>
        </p:blipFill>
        <p:spPr>
          <a:xfrm>
            <a:off x="228600" y="1163923"/>
            <a:ext cx="8686800" cy="3048665"/>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150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Subscription Services - Signing Up</a:t>
            </a:r>
          </a:p>
        </p:txBody>
      </p:sp>
      <p:pic>
        <p:nvPicPr>
          <p:cNvPr id="5" name="Picture 4">
            <a:extLst>
              <a:ext uri="{FF2B5EF4-FFF2-40B4-BE49-F238E27FC236}">
                <a16:creationId xmlns:a16="http://schemas.microsoft.com/office/drawing/2014/main" id="{E06B5E35-AB92-4CE2-2F6C-1D278C58FC4C}"/>
              </a:ext>
            </a:extLst>
          </p:cNvPr>
          <p:cNvPicPr>
            <a:picLocks noChangeAspect="1"/>
          </p:cNvPicPr>
          <p:nvPr/>
        </p:nvPicPr>
        <p:blipFill rotWithShape="1">
          <a:blip r:embed="rId3"/>
          <a:srcRect b="-1024"/>
          <a:stretch/>
        </p:blipFill>
        <p:spPr>
          <a:xfrm>
            <a:off x="914400" y="951231"/>
            <a:ext cx="7315200" cy="2730516"/>
          </a:xfrm>
          <a:prstGeom prst="rect">
            <a:avLst/>
          </a:prstGeom>
          <a:ln>
            <a:solidFill>
              <a:schemeClr val="bg1">
                <a:lumMod val="50000"/>
              </a:schemeClr>
            </a:solidFill>
          </a:ln>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ACB73B07-37FF-0F93-4356-5A0518F6D68F}"/>
              </a:ext>
            </a:extLst>
          </p:cNvPr>
          <p:cNvPicPr>
            <a:picLocks noChangeAspect="1"/>
          </p:cNvPicPr>
          <p:nvPr/>
        </p:nvPicPr>
        <p:blipFill>
          <a:blip r:embed="rId4"/>
          <a:stretch>
            <a:fillRect/>
          </a:stretch>
        </p:blipFill>
        <p:spPr>
          <a:xfrm>
            <a:off x="914400" y="3928802"/>
            <a:ext cx="7315200" cy="541175"/>
          </a:xfrm>
          <a:prstGeom prst="rect">
            <a:avLst/>
          </a:prstGeom>
          <a:ln>
            <a:solidFill>
              <a:schemeClr val="bg1">
                <a:lumMod val="50000"/>
              </a:schemeClr>
            </a:solidFill>
          </a:ln>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37DBA06F-DFFD-66A5-FECF-74E13CE60E8B}"/>
              </a:ext>
            </a:extLst>
          </p:cNvPr>
          <p:cNvGrpSpPr/>
          <p:nvPr/>
        </p:nvGrpSpPr>
        <p:grpSpPr>
          <a:xfrm rot="299776">
            <a:off x="6859502" y="3805034"/>
            <a:ext cx="2104739" cy="720090"/>
            <a:chOff x="6448139" y="383780"/>
            <a:chExt cx="2362200" cy="914400"/>
          </a:xfrm>
        </p:grpSpPr>
        <p:sp>
          <p:nvSpPr>
            <p:cNvPr id="8" name="Rectangle: Rounded Corners 7">
              <a:extLst>
                <a:ext uri="{FF2B5EF4-FFF2-40B4-BE49-F238E27FC236}">
                  <a16:creationId xmlns:a16="http://schemas.microsoft.com/office/drawing/2014/main" id="{73F361ED-9ADE-336E-EF01-AB0ACBC9C0FE}"/>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77B1C7D-B377-37A0-2ED8-6379B852094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380528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757E02-A5EA-4968-B396-426761E2EFB8}"/>
              </a:ext>
            </a:extLst>
          </p:cNvPr>
          <p:cNvSpPr>
            <a:spLocks noGrp="1"/>
          </p:cNvSpPr>
          <p:nvPr>
            <p:ph type="title"/>
          </p:nvPr>
        </p:nvSpPr>
        <p:spPr/>
        <p:txBody>
          <a:bodyPr/>
          <a:lstStyle/>
          <a:p>
            <a:r>
              <a:rPr lang="en-US" dirty="0"/>
              <a:t>Financial Education Program</a:t>
            </a:r>
          </a:p>
        </p:txBody>
      </p:sp>
      <p:sp>
        <p:nvSpPr>
          <p:cNvPr id="5" name="Content Placeholder 4">
            <a:extLst>
              <a:ext uri="{FF2B5EF4-FFF2-40B4-BE49-F238E27FC236}">
                <a16:creationId xmlns:a16="http://schemas.microsoft.com/office/drawing/2014/main" id="{71ABCA45-B0E2-4EBB-B454-3D432E32D4E8}"/>
              </a:ext>
            </a:extLst>
          </p:cNvPr>
          <p:cNvSpPr>
            <a:spLocks noGrp="1"/>
          </p:cNvSpPr>
          <p:nvPr>
            <p:ph idx="1"/>
          </p:nvPr>
        </p:nvSpPr>
        <p:spPr>
          <a:xfrm>
            <a:off x="304800" y="978477"/>
            <a:ext cx="8229600" cy="3462701"/>
          </a:xfrm>
        </p:spPr>
        <p:txBody>
          <a:bodyPr/>
          <a:lstStyle/>
          <a:p>
            <a:r>
              <a:rPr lang="en-US" dirty="0"/>
              <a:t>The training is broken into seven modules to help taxpayers have a better understanding of taxes, </a:t>
            </a:r>
            <a:br>
              <a:rPr lang="en-US" dirty="0"/>
            </a:br>
            <a:r>
              <a:rPr lang="en-US" dirty="0"/>
              <a:t>credits and more.</a:t>
            </a:r>
          </a:p>
          <a:p>
            <a:r>
              <a:rPr lang="en-US" dirty="0"/>
              <a:t>One section focuses on self-employment resources, including a mileage log and tax deduction tracker! </a:t>
            </a:r>
          </a:p>
          <a:p>
            <a:r>
              <a:rPr lang="en-US" dirty="0"/>
              <a:t>A link is available on the volunteer page under the </a:t>
            </a:r>
            <a:br>
              <a:rPr lang="en-US" dirty="0"/>
            </a:br>
            <a:r>
              <a:rPr lang="en-US" i="1" dirty="0"/>
              <a:t>Find Resources for Taxpayers</a:t>
            </a:r>
            <a:r>
              <a:rPr lang="en-US" dirty="0"/>
              <a:t> section.  </a:t>
            </a:r>
          </a:p>
          <a:p>
            <a:r>
              <a:rPr lang="en-US" dirty="0"/>
              <a:t>Share it with the taxpayers you assist!</a:t>
            </a:r>
          </a:p>
        </p:txBody>
      </p:sp>
    </p:spTree>
    <p:extLst>
      <p:ext uri="{BB962C8B-B14F-4D97-AF65-F5344CB8AC3E}">
        <p14:creationId xmlns:p14="http://schemas.microsoft.com/office/powerpoint/2010/main" val="32682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0" y="1"/>
            <a:ext cx="9135541"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9176" rtl="0" eaLnBrk="1" fontAlgn="auto" latinLnBrk="0" hangingPunct="1">
              <a:lnSpc>
                <a:spcPct val="100000"/>
              </a:lnSpc>
              <a:spcBef>
                <a:spcPts val="0"/>
              </a:spcBef>
              <a:spcAft>
                <a:spcPts val="0"/>
              </a:spcAft>
              <a:buClrTx/>
              <a:buSzTx/>
              <a:buFontTx/>
              <a:buNone/>
              <a:tabLst/>
              <a:defRPr/>
            </a:pPr>
            <a:endParaRPr kumimoji="0" lang="en-US" sz="1698"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43" y="1271136"/>
            <a:ext cx="7003915" cy="1232035"/>
          </a:xfrm>
          <a:prstGeom prst="rect">
            <a:avLst/>
          </a:prstGeom>
        </p:spPr>
      </p:pic>
      <p:sp>
        <p:nvSpPr>
          <p:cNvPr id="6" name="TextBox 5"/>
          <p:cNvSpPr txBox="1"/>
          <p:nvPr/>
        </p:nvSpPr>
        <p:spPr>
          <a:xfrm>
            <a:off x="1070042" y="3205741"/>
            <a:ext cx="2207756" cy="584776"/>
          </a:xfrm>
          <a:prstGeom prst="rect">
            <a:avLst/>
          </a:prstGeom>
          <a:noFill/>
        </p:spPr>
        <p:txBody>
          <a:bodyPr wrap="square" rtlCol="0">
            <a:spAutoFit/>
          </a:bodyPr>
          <a:lstStyle/>
          <a:p>
            <a:pPr marL="0" marR="0" lvl="0" indent="0" algn="ctr" defTabSz="913577" rtl="0" eaLnBrk="1" fontAlgn="auto" latinLnBrk="0" hangingPunct="1">
              <a:lnSpc>
                <a:spcPct val="100000"/>
              </a:lnSpc>
              <a:spcBef>
                <a:spcPts val="0"/>
              </a:spcBef>
              <a:spcAft>
                <a:spcPts val="0"/>
              </a:spcAft>
              <a:buClrTx/>
              <a:buSzTx/>
              <a:buFontTx/>
              <a:buNone/>
              <a:tabLst/>
              <a:defRPr/>
            </a:pPr>
            <a:r>
              <a:rPr kumimoji="0" lang="en-US" sz="3197" b="1" i="0" u="none" strike="noStrike" kern="1200" cap="none" spc="30" normalizeH="0" baseline="0" noProof="0" dirty="0">
                <a:ln>
                  <a:noFill/>
                </a:ln>
                <a:solidFill>
                  <a:srgbClr val="B7CECF"/>
                </a:solidFill>
                <a:effectLst/>
                <a:uLnTx/>
                <a:uFillTx/>
                <a:latin typeface="Arial"/>
                <a:ea typeface="+mn-ea"/>
                <a:cs typeface="+mn-cs"/>
              </a:rPr>
              <a:t>Efficiency</a:t>
            </a:r>
          </a:p>
        </p:txBody>
      </p:sp>
      <p:sp>
        <p:nvSpPr>
          <p:cNvPr id="7" name="TextBox 6"/>
          <p:cNvSpPr txBox="1"/>
          <p:nvPr/>
        </p:nvSpPr>
        <p:spPr>
          <a:xfrm>
            <a:off x="2973280" y="3205741"/>
            <a:ext cx="2892921" cy="584776"/>
          </a:xfrm>
          <a:prstGeom prst="rect">
            <a:avLst/>
          </a:prstGeom>
          <a:noFill/>
        </p:spPr>
        <p:txBody>
          <a:bodyPr wrap="square" rtlCol="0">
            <a:spAutoFit/>
          </a:bodyPr>
          <a:lstStyle/>
          <a:p>
            <a:pPr marL="0" marR="0" lvl="0" indent="0" algn="ctr" defTabSz="913577" rtl="0" eaLnBrk="1" fontAlgn="auto" latinLnBrk="0" hangingPunct="1">
              <a:lnSpc>
                <a:spcPct val="100000"/>
              </a:lnSpc>
              <a:spcBef>
                <a:spcPts val="0"/>
              </a:spcBef>
              <a:spcAft>
                <a:spcPts val="0"/>
              </a:spcAft>
              <a:buClrTx/>
              <a:buSzTx/>
              <a:buFontTx/>
              <a:buNone/>
              <a:tabLst/>
              <a:defRPr/>
            </a:pPr>
            <a:r>
              <a:rPr kumimoji="0" lang="en-US" sz="3197" b="0" i="0" u="none" strike="noStrike" kern="1200" cap="none" spc="0" normalizeH="0" baseline="0" noProof="0" dirty="0">
                <a:ln>
                  <a:noFill/>
                </a:ln>
                <a:solidFill>
                  <a:srgbClr val="7FA9AE">
                    <a:lumMod val="60000"/>
                    <a:lumOff val="40000"/>
                  </a:srgbClr>
                </a:solidFill>
                <a:effectLst/>
                <a:uLnTx/>
                <a:uFillTx/>
                <a:latin typeface="Arial"/>
                <a:ea typeface="+mn-ea"/>
                <a:cs typeface="+mn-cs"/>
              </a:rPr>
              <a:t>●  </a:t>
            </a:r>
            <a:r>
              <a:rPr kumimoji="0" lang="en-US" sz="3197" b="1" i="0" u="none" strike="noStrike" kern="1200" cap="none" spc="30" normalizeH="0" baseline="0" noProof="0" dirty="0">
                <a:ln>
                  <a:noFill/>
                </a:ln>
                <a:solidFill>
                  <a:srgbClr val="B7CECF"/>
                </a:solidFill>
                <a:effectLst/>
                <a:uLnTx/>
                <a:uFillTx/>
                <a:latin typeface="Arial"/>
                <a:ea typeface="+mn-ea"/>
                <a:cs typeface="+mn-cs"/>
              </a:rPr>
              <a:t>Integrity</a:t>
            </a:r>
          </a:p>
        </p:txBody>
      </p:sp>
      <p:sp>
        <p:nvSpPr>
          <p:cNvPr id="8" name="TextBox 7"/>
          <p:cNvSpPr txBox="1"/>
          <p:nvPr/>
        </p:nvSpPr>
        <p:spPr>
          <a:xfrm>
            <a:off x="5561684" y="3205741"/>
            <a:ext cx="2512274" cy="584776"/>
          </a:xfrm>
          <a:prstGeom prst="rect">
            <a:avLst/>
          </a:prstGeom>
          <a:noFill/>
        </p:spPr>
        <p:txBody>
          <a:bodyPr wrap="square" rtlCol="0">
            <a:spAutoFit/>
          </a:bodyPr>
          <a:lstStyle/>
          <a:p>
            <a:pPr marL="0" marR="0" lvl="0" indent="0" algn="ctr" defTabSz="913577" rtl="0" eaLnBrk="1" fontAlgn="auto" latinLnBrk="0" hangingPunct="1">
              <a:lnSpc>
                <a:spcPct val="100000"/>
              </a:lnSpc>
              <a:spcBef>
                <a:spcPts val="0"/>
              </a:spcBef>
              <a:spcAft>
                <a:spcPts val="0"/>
              </a:spcAft>
              <a:buClrTx/>
              <a:buSzTx/>
              <a:buFontTx/>
              <a:buNone/>
              <a:tabLst/>
              <a:defRPr/>
            </a:pPr>
            <a:r>
              <a:rPr kumimoji="0" lang="en-US" sz="3197" b="0" i="0" u="none" strike="noStrike" kern="1200" cap="none" spc="0" normalizeH="0" baseline="0" noProof="0" dirty="0">
                <a:ln>
                  <a:noFill/>
                </a:ln>
                <a:solidFill>
                  <a:srgbClr val="7FA9AE">
                    <a:lumMod val="60000"/>
                    <a:lumOff val="40000"/>
                  </a:srgbClr>
                </a:solidFill>
                <a:effectLst/>
                <a:uLnTx/>
                <a:uFillTx/>
                <a:latin typeface="Arial"/>
                <a:ea typeface="+mn-ea"/>
                <a:cs typeface="+mn-cs"/>
              </a:rPr>
              <a:t>●  </a:t>
            </a:r>
            <a:r>
              <a:rPr kumimoji="0" lang="en-US" sz="3197" b="1" i="0" u="none" strike="noStrike" kern="1200" cap="none" spc="30" normalizeH="0" baseline="0" noProof="0" dirty="0">
                <a:ln>
                  <a:noFill/>
                </a:ln>
                <a:solidFill>
                  <a:srgbClr val="B7CECF"/>
                </a:solidFill>
                <a:effectLst/>
                <a:uLnTx/>
                <a:uFillTx/>
                <a:latin typeface="Arial"/>
                <a:ea typeface="+mn-ea"/>
                <a:cs typeface="+mn-cs"/>
              </a:rPr>
              <a:t>Fairness</a:t>
            </a:r>
          </a:p>
        </p:txBody>
      </p:sp>
    </p:spTree>
    <p:extLst>
      <p:ext uri="{BB962C8B-B14F-4D97-AF65-F5344CB8AC3E}">
        <p14:creationId xmlns:p14="http://schemas.microsoft.com/office/powerpoint/2010/main" val="142952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399" cy="720090"/>
          </a:xfrm>
        </p:spPr>
        <p:txBody>
          <a:bodyPr/>
          <a:lstStyle/>
          <a:p>
            <a:r>
              <a:rPr lang="en-US" sz="3200" spc="-30" dirty="0"/>
              <a:t>2023 Free Filing Assistance Volunteer Packet</a:t>
            </a:r>
            <a:endParaRPr lang="en-US" sz="3200" spc="-10" dirty="0"/>
          </a:p>
        </p:txBody>
      </p:sp>
      <p:sp>
        <p:nvSpPr>
          <p:cNvPr id="3" name="Content Placeholder 2"/>
          <p:cNvSpPr>
            <a:spLocks noGrp="1"/>
          </p:cNvSpPr>
          <p:nvPr>
            <p:ph idx="1"/>
          </p:nvPr>
        </p:nvSpPr>
        <p:spPr>
          <a:xfrm>
            <a:off x="304799" y="931446"/>
            <a:ext cx="8762999" cy="3886200"/>
          </a:xfrm>
        </p:spPr>
        <p:txBody>
          <a:bodyPr/>
          <a:lstStyle/>
          <a:p>
            <a:pPr>
              <a:spcBef>
                <a:spcPts val="1200"/>
              </a:spcBef>
            </a:pPr>
            <a:r>
              <a:rPr lang="en-US" sz="2200" dirty="0"/>
              <a:t>IT-227,</a:t>
            </a:r>
            <a:r>
              <a:rPr lang="en-US" sz="2200" i="1" dirty="0"/>
              <a:t> New York State Voluntary Contributions</a:t>
            </a:r>
          </a:p>
          <a:p>
            <a:pPr>
              <a:spcBef>
                <a:spcPts val="1200"/>
              </a:spcBef>
            </a:pPr>
            <a:r>
              <a:rPr lang="en-US" sz="2200" dirty="0"/>
              <a:t>IT-214, </a:t>
            </a:r>
            <a:r>
              <a:rPr lang="en-US" sz="2200" i="1" dirty="0"/>
              <a:t>Claim for Real Property Tax Credit for Homeowners</a:t>
            </a:r>
            <a:br>
              <a:rPr lang="en-US" sz="2200" i="1" dirty="0"/>
            </a:br>
            <a:r>
              <a:rPr lang="en-US" sz="2200" i="1" dirty="0"/>
              <a:t>and Renters</a:t>
            </a:r>
          </a:p>
          <a:p>
            <a:pPr>
              <a:spcBef>
                <a:spcPts val="1200"/>
              </a:spcBef>
            </a:pPr>
            <a:r>
              <a:rPr lang="en-US" sz="2200" dirty="0"/>
              <a:t>IT-229,</a:t>
            </a:r>
            <a:r>
              <a:rPr lang="en-US" sz="2200" i="1" dirty="0"/>
              <a:t> Real Property Tax Relief Credit </a:t>
            </a:r>
          </a:p>
          <a:p>
            <a:pPr>
              <a:spcBef>
                <a:spcPts val="1200"/>
              </a:spcBef>
            </a:pPr>
            <a:r>
              <a:rPr lang="en-US" sz="2200" spc="-50" dirty="0"/>
              <a:t>NYC-210 and NYC-210-I, </a:t>
            </a:r>
            <a:r>
              <a:rPr lang="en-US" sz="2200" i="1" spc="-50" dirty="0"/>
              <a:t>Claim for New York City School Tax Credit </a:t>
            </a:r>
          </a:p>
          <a:p>
            <a:pPr lvl="0">
              <a:spcBef>
                <a:spcPts val="1200"/>
              </a:spcBef>
            </a:pPr>
            <a:r>
              <a:rPr lang="en-US" sz="2200" dirty="0"/>
              <a:t>DTF-215, </a:t>
            </a:r>
            <a:r>
              <a:rPr lang="en-US" sz="2200" i="1" dirty="0"/>
              <a:t>The Earned Income Tax Credit - Recordkeeping Suggestions for Self-employed Persons</a:t>
            </a:r>
          </a:p>
          <a:p>
            <a:pPr>
              <a:spcBef>
                <a:spcPts val="1200"/>
              </a:spcBef>
            </a:pPr>
            <a:r>
              <a:rPr lang="en-US" sz="2200" spc="-50" dirty="0"/>
              <a:t>CO-309, </a:t>
            </a:r>
            <a:r>
              <a:rPr lang="en-US" sz="2200" i="1" spc="-50" dirty="0"/>
              <a:t>How are you paid for your work and services?</a:t>
            </a:r>
            <a:endParaRPr lang="en-US" sz="2200" spc="-50" dirty="0"/>
          </a:p>
        </p:txBody>
      </p:sp>
    </p:spTree>
    <p:extLst>
      <p:ext uri="{BB962C8B-B14F-4D97-AF65-F5344CB8AC3E}">
        <p14:creationId xmlns:p14="http://schemas.microsoft.com/office/powerpoint/2010/main" val="362242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0"/>
            <a:ext cx="8229600" cy="693638"/>
          </a:xfrm>
        </p:spPr>
        <p:txBody>
          <a:bodyPr/>
          <a:lstStyle/>
          <a:p>
            <a:r>
              <a:rPr lang="en-US" dirty="0"/>
              <a:t>Request Packets and Forms</a:t>
            </a:r>
          </a:p>
        </p:txBody>
      </p:sp>
      <p:sp>
        <p:nvSpPr>
          <p:cNvPr id="3" name="Content Placeholder 2"/>
          <p:cNvSpPr>
            <a:spLocks noGrp="1"/>
          </p:cNvSpPr>
          <p:nvPr>
            <p:ph idx="1"/>
          </p:nvPr>
        </p:nvSpPr>
        <p:spPr>
          <a:xfrm>
            <a:off x="304800" y="935454"/>
            <a:ext cx="8534400" cy="3590278"/>
          </a:xfrm>
        </p:spPr>
        <p:txBody>
          <a:bodyPr/>
          <a:lstStyle/>
          <a:p>
            <a:pPr marL="0" indent="0">
              <a:buNone/>
            </a:pPr>
            <a:r>
              <a:rPr lang="en-US" sz="2200" b="1" dirty="0">
                <a:solidFill>
                  <a:srgbClr val="007681"/>
                </a:solidFill>
              </a:rPr>
              <a:t>Request packets and forms from: </a:t>
            </a:r>
            <a:r>
              <a:rPr lang="en-US" sz="2200" b="1" i="1" dirty="0">
                <a:solidFill>
                  <a:srgbClr val="007681"/>
                </a:solidFill>
              </a:rPr>
              <a:t>taxpartners@tax.ny.gov    </a:t>
            </a:r>
            <a:r>
              <a:rPr lang="en-US" sz="2200" b="1" dirty="0">
                <a:solidFill>
                  <a:srgbClr val="007681"/>
                </a:solidFill>
              </a:rPr>
              <a:t> no later than December 22, 2023.</a:t>
            </a:r>
          </a:p>
          <a:p>
            <a:pPr lvl="0">
              <a:spcBef>
                <a:spcPts val="1800"/>
              </a:spcBef>
            </a:pPr>
            <a:r>
              <a:rPr lang="en-US" sz="2200" dirty="0"/>
              <a:t>Your name, email, and address (physical addresses only,</a:t>
            </a:r>
            <a:br>
              <a:rPr lang="en-US" sz="2200" dirty="0"/>
            </a:br>
            <a:r>
              <a:rPr lang="en-US" sz="2200" dirty="0"/>
              <a:t>no PO boxes)</a:t>
            </a:r>
          </a:p>
          <a:p>
            <a:pPr lvl="0">
              <a:spcBef>
                <a:spcPts val="1000"/>
              </a:spcBef>
            </a:pPr>
            <a:r>
              <a:rPr lang="en-US" sz="2200" dirty="0"/>
              <a:t>Number of </a:t>
            </a:r>
            <a:r>
              <a:rPr lang="en-US" sz="2200" i="1" dirty="0"/>
              <a:t>2023 Free Filing Assistance Volunteer Packets</a:t>
            </a:r>
            <a:br>
              <a:rPr lang="en-US" sz="2200" b="1" dirty="0"/>
            </a:br>
            <a:r>
              <a:rPr lang="en-US" sz="2200" dirty="0"/>
              <a:t>(5 maximum)</a:t>
            </a:r>
          </a:p>
          <a:p>
            <a:pPr lvl="0">
              <a:spcBef>
                <a:spcPts val="1000"/>
              </a:spcBef>
            </a:pPr>
            <a:r>
              <a:rPr lang="en-US" sz="2200" dirty="0"/>
              <a:t>Form type and quantity (TP-301, NYC-208, and NYC-210 only) </a:t>
            </a:r>
          </a:p>
          <a:p>
            <a:pPr marL="0" indent="0">
              <a:spcBef>
                <a:spcPts val="1800"/>
              </a:spcBef>
              <a:buNone/>
            </a:pPr>
            <a:r>
              <a:rPr lang="en-US" sz="2200" dirty="0"/>
              <a:t>Materials will ship no later than the week of </a:t>
            </a:r>
            <a:r>
              <a:rPr lang="en-US" sz="2200" b="1" dirty="0"/>
              <a:t>January 15, 2024</a:t>
            </a:r>
            <a:r>
              <a:rPr lang="en-US" sz="2200" dirty="0"/>
              <a:t>. </a:t>
            </a:r>
          </a:p>
          <a:p>
            <a:pPr>
              <a:spcBef>
                <a:spcPts val="1600"/>
              </a:spcBef>
            </a:pPr>
            <a:endParaRPr lang="en-US" dirty="0"/>
          </a:p>
        </p:txBody>
      </p:sp>
    </p:spTree>
    <p:extLst>
      <p:ext uri="{BB962C8B-B14F-4D97-AF65-F5344CB8AC3E}">
        <p14:creationId xmlns:p14="http://schemas.microsoft.com/office/powerpoint/2010/main" val="204443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399" cy="720090"/>
          </a:xfrm>
        </p:spPr>
        <p:txBody>
          <a:bodyPr/>
          <a:lstStyle/>
          <a:p>
            <a:r>
              <a:rPr lang="en-US" spc="-50" dirty="0"/>
              <a:t>TP-301, </a:t>
            </a:r>
            <a:r>
              <a:rPr lang="en-US" i="1" spc="-50" dirty="0"/>
              <a:t>Income Tax Worksheet</a:t>
            </a:r>
          </a:p>
        </p:txBody>
      </p:sp>
      <p:sp>
        <p:nvSpPr>
          <p:cNvPr id="3" name="Content Placeholder 2"/>
          <p:cNvSpPr>
            <a:spLocks noGrp="1"/>
          </p:cNvSpPr>
          <p:nvPr>
            <p:ph idx="1"/>
          </p:nvPr>
        </p:nvSpPr>
        <p:spPr>
          <a:xfrm>
            <a:off x="304800" y="988322"/>
            <a:ext cx="8229600" cy="3394472"/>
          </a:xfrm>
        </p:spPr>
        <p:txBody>
          <a:bodyPr/>
          <a:lstStyle/>
          <a:p>
            <a:pPr marL="0" indent="0">
              <a:buNone/>
            </a:pPr>
            <a:r>
              <a:rPr lang="en-US" b="1" dirty="0">
                <a:solidFill>
                  <a:srgbClr val="007681"/>
                </a:solidFill>
              </a:rPr>
              <a:t>Provides guidance on income, expenses, deductions and credits that do not automatically carry over from the federal return:</a:t>
            </a:r>
            <a:endParaRPr lang="en-US" dirty="0"/>
          </a:p>
          <a:p>
            <a:pPr>
              <a:spcBef>
                <a:spcPts val="1200"/>
              </a:spcBef>
            </a:pPr>
            <a:r>
              <a:rPr lang="en-US" dirty="0"/>
              <a:t>New York State additions and subtractions</a:t>
            </a:r>
          </a:p>
          <a:p>
            <a:pPr>
              <a:spcBef>
                <a:spcPts val="600"/>
              </a:spcBef>
            </a:pPr>
            <a:r>
              <a:rPr lang="en-US" dirty="0"/>
              <a:t>New York State only credits</a:t>
            </a:r>
          </a:p>
          <a:p>
            <a:pPr>
              <a:spcBef>
                <a:spcPts val="600"/>
              </a:spcBef>
            </a:pPr>
            <a:r>
              <a:rPr lang="en-US" dirty="0"/>
              <a:t>Pension exclusions</a:t>
            </a:r>
          </a:p>
          <a:p>
            <a:pPr>
              <a:spcBef>
                <a:spcPts val="600"/>
              </a:spcBef>
            </a:pPr>
            <a:r>
              <a:rPr lang="en-US" dirty="0"/>
              <a:t>New York State, New York City, and Yonkers</a:t>
            </a:r>
            <a:br>
              <a:rPr lang="en-US" dirty="0"/>
            </a:br>
            <a:r>
              <a:rPr lang="en-US" dirty="0"/>
              <a:t>residency questions</a:t>
            </a:r>
          </a:p>
        </p:txBody>
      </p:sp>
      <p:grpSp>
        <p:nvGrpSpPr>
          <p:cNvPr id="6" name="Group 5">
            <a:extLst>
              <a:ext uri="{FF2B5EF4-FFF2-40B4-BE49-F238E27FC236}">
                <a16:creationId xmlns:a16="http://schemas.microsoft.com/office/drawing/2014/main" id="{8142417E-63AB-46A6-A2A2-C7D386A6FCB7}"/>
              </a:ext>
            </a:extLst>
          </p:cNvPr>
          <p:cNvGrpSpPr/>
          <p:nvPr/>
        </p:nvGrpSpPr>
        <p:grpSpPr>
          <a:xfrm rot="299776">
            <a:off x="6839237" y="215944"/>
            <a:ext cx="2104739" cy="720090"/>
            <a:chOff x="6448139" y="383780"/>
            <a:chExt cx="2362200" cy="914400"/>
          </a:xfrm>
        </p:grpSpPr>
        <p:sp>
          <p:nvSpPr>
            <p:cNvPr id="5" name="Rectangle: Rounded Corners 4">
              <a:extLst>
                <a:ext uri="{FF2B5EF4-FFF2-40B4-BE49-F238E27FC236}">
                  <a16:creationId xmlns:a16="http://schemas.microsoft.com/office/drawing/2014/main" id="{2C60F1BC-2A33-45E9-8892-1220577F1402}"/>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8BD7078-1CD2-48A0-997D-B56BF8D8E5B4}"/>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84316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399" cy="720090"/>
          </a:xfrm>
        </p:spPr>
        <p:txBody>
          <a:bodyPr/>
          <a:lstStyle/>
          <a:p>
            <a:r>
              <a:rPr lang="en-US" spc="-50" dirty="0"/>
              <a:t>TP-301, </a:t>
            </a:r>
            <a:r>
              <a:rPr lang="en-US" i="1" spc="-50" dirty="0"/>
              <a:t>Income Tax Worksheet updates</a:t>
            </a:r>
          </a:p>
        </p:txBody>
      </p:sp>
      <p:sp>
        <p:nvSpPr>
          <p:cNvPr id="3" name="Content Placeholder 2"/>
          <p:cNvSpPr>
            <a:spLocks noGrp="1"/>
          </p:cNvSpPr>
          <p:nvPr>
            <p:ph idx="1"/>
          </p:nvPr>
        </p:nvSpPr>
        <p:spPr>
          <a:xfrm>
            <a:off x="304800" y="1047750"/>
            <a:ext cx="8229600" cy="3352800"/>
          </a:xfrm>
        </p:spPr>
        <p:txBody>
          <a:bodyPr/>
          <a:lstStyle/>
          <a:p>
            <a:pPr algn="l"/>
            <a:r>
              <a:rPr lang="en-US" dirty="0">
                <a:latin typeface="ArialMT"/>
              </a:rPr>
              <a:t>The section to enter the Town information was updated to enter </a:t>
            </a:r>
            <a:r>
              <a:rPr lang="en-US" b="1" dirty="0">
                <a:latin typeface="ArialMT"/>
              </a:rPr>
              <a:t>School District </a:t>
            </a:r>
            <a:r>
              <a:rPr lang="en-US" dirty="0">
                <a:latin typeface="ArialMT"/>
              </a:rPr>
              <a:t>information. Taxpayers can enter the Town if the School District is unknown.</a:t>
            </a:r>
          </a:p>
          <a:p>
            <a:pPr algn="l"/>
            <a:r>
              <a:rPr lang="en-US" dirty="0">
                <a:latin typeface="ArialMT"/>
              </a:rPr>
              <a:t>Q 9. Did you pay undergraduate college tuition expenses by cash, check, credit card, with borrowed funds</a:t>
            </a:r>
            <a:r>
              <a:rPr lang="en-US" b="1" dirty="0">
                <a:latin typeface="ArialMT"/>
              </a:rPr>
              <a:t>, or funds from a qualified state tuition program (such as 529 College Savings Program),</a:t>
            </a:r>
            <a:r>
              <a:rPr lang="en-US" dirty="0">
                <a:latin typeface="ArialMT"/>
              </a:rPr>
              <a:t> for yourself, your spouse, or your dependent(s)?</a:t>
            </a:r>
            <a:endParaRPr lang="en-US" b="1" i="0" u="none" strike="noStrike" baseline="0" dirty="0">
              <a:latin typeface="Arial-BoldMT"/>
            </a:endParaRPr>
          </a:p>
        </p:txBody>
      </p:sp>
      <p:grpSp>
        <p:nvGrpSpPr>
          <p:cNvPr id="4" name="Group 3">
            <a:extLst>
              <a:ext uri="{FF2B5EF4-FFF2-40B4-BE49-F238E27FC236}">
                <a16:creationId xmlns:a16="http://schemas.microsoft.com/office/drawing/2014/main" id="{C2502E46-88FB-F12F-4132-D35012F2C4CF}"/>
              </a:ext>
            </a:extLst>
          </p:cNvPr>
          <p:cNvGrpSpPr/>
          <p:nvPr/>
        </p:nvGrpSpPr>
        <p:grpSpPr>
          <a:xfrm rot="299776">
            <a:off x="6859502" y="3805034"/>
            <a:ext cx="2104739" cy="720090"/>
            <a:chOff x="6448139" y="383780"/>
            <a:chExt cx="2362200" cy="914400"/>
          </a:xfrm>
        </p:grpSpPr>
        <p:sp>
          <p:nvSpPr>
            <p:cNvPr id="5" name="Rectangle: Rounded Corners 4">
              <a:extLst>
                <a:ext uri="{FF2B5EF4-FFF2-40B4-BE49-F238E27FC236}">
                  <a16:creationId xmlns:a16="http://schemas.microsoft.com/office/drawing/2014/main" id="{FE261A3B-CE82-B847-0BD6-176E33EF3855}"/>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9E3FBB-B219-DE39-F3D7-EEB6165B6BF0}"/>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9060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Forms and Publications</a:t>
            </a:r>
          </a:p>
        </p:txBody>
      </p:sp>
      <p:sp>
        <p:nvSpPr>
          <p:cNvPr id="3" name="Content Placeholder 2"/>
          <p:cNvSpPr>
            <a:spLocks noGrp="1"/>
          </p:cNvSpPr>
          <p:nvPr>
            <p:ph idx="1"/>
          </p:nvPr>
        </p:nvSpPr>
        <p:spPr>
          <a:xfrm>
            <a:off x="304800" y="1059346"/>
            <a:ext cx="8229600" cy="3394472"/>
          </a:xfrm>
        </p:spPr>
        <p:txBody>
          <a:bodyPr/>
          <a:lstStyle/>
          <a:p>
            <a:pPr>
              <a:spcBef>
                <a:spcPts val="2400"/>
              </a:spcBef>
            </a:pPr>
            <a:r>
              <a:rPr lang="en-US" dirty="0"/>
              <a:t>You can download and print forms and publications from our website: </a:t>
            </a:r>
            <a:r>
              <a:rPr lang="en-US" sz="2400" b="1" i="1" dirty="0">
                <a:solidFill>
                  <a:srgbClr val="007681"/>
                </a:solidFill>
              </a:rPr>
              <a:t>www.tax.ny.gov/volunteer.</a:t>
            </a:r>
            <a:endParaRPr lang="en-US" dirty="0"/>
          </a:p>
          <a:p>
            <a:pPr>
              <a:spcBef>
                <a:spcPts val="2400"/>
              </a:spcBef>
            </a:pPr>
            <a:r>
              <a:rPr lang="en-US" dirty="0"/>
              <a:t>Select documents are available in languages other than English (search “language access”).</a:t>
            </a:r>
          </a:p>
          <a:p>
            <a:pPr>
              <a:spcBef>
                <a:spcPts val="2400"/>
              </a:spcBef>
            </a:pPr>
            <a:r>
              <a:rPr lang="en-US" dirty="0"/>
              <a:t>If necessary, limited additional quantities of some forms can be mailed to you during the filing season. Order by sending an email to </a:t>
            </a:r>
            <a:r>
              <a:rPr lang="en-US" b="1" i="1" dirty="0">
                <a:solidFill>
                  <a:srgbClr val="007681"/>
                </a:solidFill>
              </a:rPr>
              <a:t>NYStax.SpecReq@tax.ny.gov</a:t>
            </a:r>
            <a:r>
              <a:rPr lang="en-US" dirty="0"/>
              <a:t>. </a:t>
            </a:r>
          </a:p>
        </p:txBody>
      </p:sp>
    </p:spTree>
    <p:extLst>
      <p:ext uri="{BB962C8B-B14F-4D97-AF65-F5344CB8AC3E}">
        <p14:creationId xmlns:p14="http://schemas.microsoft.com/office/powerpoint/2010/main" val="308861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Practitioner Hotline</a:t>
            </a:r>
          </a:p>
        </p:txBody>
      </p:sp>
      <p:sp>
        <p:nvSpPr>
          <p:cNvPr id="3" name="Content Placeholder 2"/>
          <p:cNvSpPr>
            <a:spLocks noGrp="1"/>
          </p:cNvSpPr>
          <p:nvPr>
            <p:ph idx="1"/>
          </p:nvPr>
        </p:nvSpPr>
        <p:spPr>
          <a:xfrm>
            <a:off x="304800" y="939740"/>
            <a:ext cx="6324600" cy="2971800"/>
          </a:xfrm>
        </p:spPr>
        <p:txBody>
          <a:bodyPr/>
          <a:lstStyle/>
          <a:p>
            <a:pPr>
              <a:spcBef>
                <a:spcPts val="1200"/>
              </a:spcBef>
            </a:pPr>
            <a:r>
              <a:rPr lang="en-US" dirty="0"/>
              <a:t>Available to professionals </a:t>
            </a:r>
            <a:r>
              <a:rPr lang="en-US" b="1" dirty="0"/>
              <a:t>and</a:t>
            </a:r>
            <a:r>
              <a:rPr lang="en-US" dirty="0"/>
              <a:t> volunteers, (you must confirm the name of your VITA  or TCE site) </a:t>
            </a:r>
          </a:p>
          <a:p>
            <a:pPr>
              <a:spcBef>
                <a:spcPts val="1200"/>
              </a:spcBef>
            </a:pPr>
            <a:r>
              <a:rPr lang="en-US" dirty="0"/>
              <a:t>Limited or no wait time</a:t>
            </a:r>
          </a:p>
          <a:p>
            <a:pPr>
              <a:spcBef>
                <a:spcPts val="1200"/>
              </a:spcBef>
            </a:pPr>
            <a:r>
              <a:rPr lang="en-US" dirty="0"/>
              <a:t>Experienced staff to answer more technical questions</a:t>
            </a:r>
          </a:p>
          <a:p>
            <a:pPr>
              <a:spcBef>
                <a:spcPts val="1200"/>
              </a:spcBef>
            </a:pPr>
            <a:endParaRPr lang="en-US" dirty="0"/>
          </a:p>
        </p:txBody>
      </p:sp>
      <p:sp>
        <p:nvSpPr>
          <p:cNvPr id="5" name="Rectangle 4"/>
          <p:cNvSpPr/>
          <p:nvPr/>
        </p:nvSpPr>
        <p:spPr>
          <a:xfrm>
            <a:off x="607857" y="3638550"/>
            <a:ext cx="4852562" cy="830972"/>
          </a:xfrm>
          <a:prstGeom prst="rect">
            <a:avLst/>
          </a:prstGeom>
          <a:noFill/>
          <a:effectLst>
            <a:outerShdw blurRad="50800" dist="38100" dir="5400000" algn="t" rotWithShape="0">
              <a:prstClr val="black">
                <a:alpha val="40000"/>
              </a:prstClr>
            </a:outerShdw>
          </a:effectLst>
        </p:spPr>
        <p:txBody>
          <a:bodyPr wrap="none" lIns="91416" tIns="45708" rIns="91416" bIns="45708">
            <a:spAutoFit/>
          </a:bodyPr>
          <a:lstStyle/>
          <a:p>
            <a:pPr algn="ctr"/>
            <a:r>
              <a:rPr lang="en-US" sz="4800" b="1" dirty="0">
                <a:ln w="19050">
                  <a:solidFill>
                    <a:schemeClr val="accent1"/>
                  </a:solidFill>
                  <a:prstDash val="solid"/>
                </a:ln>
                <a:solidFill>
                  <a:srgbClr val="FFD100"/>
                </a:solidFill>
                <a:latin typeface="Arial Black" panose="020B0A04020102020204" pitchFamily="34" charset="0"/>
              </a:rPr>
              <a:t>518</a:t>
            </a:r>
            <a:r>
              <a:rPr lang="en-US" sz="4800" b="1" spc="500" dirty="0">
                <a:ln w="19050">
                  <a:solidFill>
                    <a:schemeClr val="accent1"/>
                  </a:solidFill>
                  <a:prstDash val="solid"/>
                </a:ln>
                <a:solidFill>
                  <a:srgbClr val="FFD100"/>
                </a:solidFill>
                <a:latin typeface="Arial Black" panose="020B0A04020102020204" pitchFamily="34" charset="0"/>
              </a:rPr>
              <a:t>-</a:t>
            </a:r>
            <a:r>
              <a:rPr lang="en-US" sz="4800" b="1" spc="200" dirty="0">
                <a:ln w="19050">
                  <a:solidFill>
                    <a:schemeClr val="accent1"/>
                  </a:solidFill>
                  <a:prstDash val="solid"/>
                </a:ln>
                <a:solidFill>
                  <a:srgbClr val="FFD100"/>
                </a:solidFill>
                <a:latin typeface="Arial Black" panose="020B0A04020102020204" pitchFamily="34" charset="0"/>
              </a:rPr>
              <a:t>4</a:t>
            </a:r>
            <a:r>
              <a:rPr lang="en-US" sz="4800" b="1" dirty="0">
                <a:ln w="19050">
                  <a:solidFill>
                    <a:schemeClr val="accent1"/>
                  </a:solidFill>
                  <a:prstDash val="solid"/>
                </a:ln>
                <a:solidFill>
                  <a:srgbClr val="FFD100"/>
                </a:solidFill>
                <a:latin typeface="Arial Black" panose="020B0A04020102020204" pitchFamily="34" charset="0"/>
              </a:rPr>
              <a:t>57</a:t>
            </a:r>
            <a:r>
              <a:rPr lang="en-US" sz="4800" b="1" spc="500" dirty="0">
                <a:ln w="19050">
                  <a:solidFill>
                    <a:schemeClr val="accent1"/>
                  </a:solidFill>
                  <a:prstDash val="solid"/>
                </a:ln>
                <a:solidFill>
                  <a:srgbClr val="FFD100"/>
                </a:solidFill>
                <a:latin typeface="Arial Black" panose="020B0A04020102020204" pitchFamily="34" charset="0"/>
              </a:rPr>
              <a:t>-</a:t>
            </a:r>
            <a:r>
              <a:rPr lang="en-US" sz="4800" b="1" dirty="0">
                <a:ln w="19050">
                  <a:solidFill>
                    <a:schemeClr val="accent1"/>
                  </a:solidFill>
                  <a:prstDash val="solid"/>
                </a:ln>
                <a:solidFill>
                  <a:srgbClr val="FFD100"/>
                </a:solidFill>
                <a:latin typeface="Arial Black" panose="020B0A04020102020204" pitchFamily="34" charset="0"/>
              </a:rPr>
              <a:t>5451</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099"/>
          <a:stretch/>
        </p:blipFill>
        <p:spPr>
          <a:xfrm>
            <a:off x="6404699" y="753345"/>
            <a:ext cx="2739301" cy="3924299"/>
          </a:xfrm>
          <a:prstGeom prst="rect">
            <a:avLst/>
          </a:prstGeom>
        </p:spPr>
      </p:pic>
    </p:spTree>
    <p:extLst>
      <p:ext uri="{BB962C8B-B14F-4D97-AF65-F5344CB8AC3E}">
        <p14:creationId xmlns:p14="http://schemas.microsoft.com/office/powerpoint/2010/main" val="38547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2023 Filing and Payment Due Date</a:t>
            </a:r>
          </a:p>
        </p:txBody>
      </p:sp>
      <p:sp>
        <p:nvSpPr>
          <p:cNvPr id="6" name="Rectangle 5"/>
          <p:cNvSpPr/>
          <p:nvPr/>
        </p:nvSpPr>
        <p:spPr>
          <a:xfrm>
            <a:off x="753203" y="2190750"/>
            <a:ext cx="7552601" cy="914074"/>
          </a:xfrm>
          <a:prstGeom prst="rect">
            <a:avLst/>
          </a:prstGeom>
          <a:noFill/>
          <a:effectLst>
            <a:outerShdw blurRad="50800" dist="38100" dir="5400000" algn="t" rotWithShape="0">
              <a:prstClr val="black">
                <a:alpha val="40000"/>
              </a:prstClr>
            </a:outerShdw>
          </a:effectLst>
        </p:spPr>
        <p:txBody>
          <a:bodyPr wrap="none" lIns="82274" tIns="41137" rIns="82274" bIns="41137">
            <a:spAutoFit/>
          </a:bodyPr>
          <a:lstStyle/>
          <a:p>
            <a:pPr marL="0" marR="0" lvl="0" indent="0" algn="ctr" defTabSz="879176" rtl="0" eaLnBrk="1" fontAlgn="auto" latinLnBrk="0" hangingPunct="1">
              <a:lnSpc>
                <a:spcPct val="100000"/>
              </a:lnSpc>
              <a:spcBef>
                <a:spcPts val="0"/>
              </a:spcBef>
              <a:spcAft>
                <a:spcPts val="0"/>
              </a:spcAft>
              <a:buClrTx/>
              <a:buSzTx/>
              <a:buFontTx/>
              <a:buNone/>
              <a:tabLst/>
              <a:defRPr/>
            </a:pPr>
            <a:r>
              <a:rPr lang="en-US" sz="5400" b="1" dirty="0">
                <a:ln w="22225">
                  <a:solidFill>
                    <a:srgbClr val="007681"/>
                  </a:solidFill>
                  <a:prstDash val="solid"/>
                </a:ln>
                <a:solidFill>
                  <a:srgbClr val="FFD100"/>
                </a:solidFill>
                <a:latin typeface="Arial"/>
              </a:rPr>
              <a:t>Monday,</a:t>
            </a:r>
            <a:r>
              <a:rPr kumimoji="0" lang="en-US" sz="5400" b="1" i="0" u="none" strike="noStrike" kern="1200" cap="none" spc="0" normalizeH="0" baseline="0" noProof="0" dirty="0">
                <a:ln w="22225">
                  <a:solidFill>
                    <a:srgbClr val="007681"/>
                  </a:solidFill>
                  <a:prstDash val="solid"/>
                </a:ln>
                <a:solidFill>
                  <a:srgbClr val="FFD100"/>
                </a:solidFill>
                <a:effectLst/>
                <a:uLnTx/>
                <a:uFillTx/>
                <a:latin typeface="Arial"/>
                <a:ea typeface="+mn-ea"/>
                <a:cs typeface="+mn-cs"/>
              </a:rPr>
              <a:t> April 15, 2024</a:t>
            </a:r>
          </a:p>
        </p:txBody>
      </p:sp>
      <p:grpSp>
        <p:nvGrpSpPr>
          <p:cNvPr id="7" name="Group 6">
            <a:extLst>
              <a:ext uri="{FF2B5EF4-FFF2-40B4-BE49-F238E27FC236}">
                <a16:creationId xmlns:a16="http://schemas.microsoft.com/office/drawing/2014/main" id="{CFA94FC9-5B27-78CC-DF50-1C1E2690095B}"/>
              </a:ext>
            </a:extLst>
          </p:cNvPr>
          <p:cNvGrpSpPr/>
          <p:nvPr/>
        </p:nvGrpSpPr>
        <p:grpSpPr>
          <a:xfrm rot="299776">
            <a:off x="6859502" y="3805034"/>
            <a:ext cx="2104739" cy="720090"/>
            <a:chOff x="6448139" y="383780"/>
            <a:chExt cx="2362200" cy="914400"/>
          </a:xfrm>
        </p:grpSpPr>
        <p:sp>
          <p:nvSpPr>
            <p:cNvPr id="8" name="Rectangle: Rounded Corners 7">
              <a:extLst>
                <a:ext uri="{FF2B5EF4-FFF2-40B4-BE49-F238E27FC236}">
                  <a16:creationId xmlns:a16="http://schemas.microsoft.com/office/drawing/2014/main" id="{D3008FF3-CED3-0D5E-F1EF-B89E36ADDC6F}"/>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E49BEE7-E115-7865-0794-162445A007B9}"/>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34558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4*#ppt_w"/>
                                          </p:val>
                                        </p:tav>
                                        <p:tav tm="100000">
                                          <p:val>
                                            <p:strVal val="#ppt_w"/>
                                          </p:val>
                                        </p:tav>
                                      </p:tavLst>
                                    </p:anim>
                                    <p:anim calcmode="lin" valueType="num">
                                      <p:cBhvr>
                                        <p:cTn id="14"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CB1B-3574-4E1C-95FC-0EAF69D7A587}"/>
              </a:ext>
            </a:extLst>
          </p:cNvPr>
          <p:cNvSpPr>
            <a:spLocks noGrp="1"/>
          </p:cNvSpPr>
          <p:nvPr>
            <p:ph type="title"/>
          </p:nvPr>
        </p:nvSpPr>
        <p:spPr/>
        <p:txBody>
          <a:bodyPr/>
          <a:lstStyle/>
          <a:p>
            <a:r>
              <a:rPr lang="en-US" dirty="0"/>
              <a:t>Summary of NYS Income Tax Return</a:t>
            </a:r>
          </a:p>
        </p:txBody>
      </p:sp>
      <p:graphicFrame>
        <p:nvGraphicFramePr>
          <p:cNvPr id="4" name="Content Placeholder 3">
            <a:extLst>
              <a:ext uri="{FF2B5EF4-FFF2-40B4-BE49-F238E27FC236}">
                <a16:creationId xmlns:a16="http://schemas.microsoft.com/office/drawing/2014/main" id="{7BC0A99E-BE8B-4D5E-8F6E-4EF8CC526B69}"/>
              </a:ext>
            </a:extLst>
          </p:cNvPr>
          <p:cNvGraphicFramePr>
            <a:graphicFrameLocks noGrp="1"/>
          </p:cNvGraphicFramePr>
          <p:nvPr>
            <p:ph idx="1"/>
            <p:extLst>
              <p:ext uri="{D42A27DB-BD31-4B8C-83A1-F6EECF244321}">
                <p14:modId xmlns:p14="http://schemas.microsoft.com/office/powerpoint/2010/main" val="3371828259"/>
              </p:ext>
            </p:extLst>
          </p:nvPr>
        </p:nvGraphicFramePr>
        <p:xfrm>
          <a:off x="433137" y="973639"/>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9C8EE917-FCDC-D34A-8E29-BD193459C8ED}"/>
              </a:ext>
            </a:extLst>
          </p:cNvPr>
          <p:cNvGrpSpPr/>
          <p:nvPr/>
        </p:nvGrpSpPr>
        <p:grpSpPr>
          <a:xfrm rot="299776">
            <a:off x="6859502" y="3805034"/>
            <a:ext cx="2104739" cy="720090"/>
            <a:chOff x="6448139" y="383780"/>
            <a:chExt cx="2362200" cy="914400"/>
          </a:xfrm>
        </p:grpSpPr>
        <p:sp>
          <p:nvSpPr>
            <p:cNvPr id="8" name="Rectangle: Rounded Corners 7">
              <a:extLst>
                <a:ext uri="{FF2B5EF4-FFF2-40B4-BE49-F238E27FC236}">
                  <a16:creationId xmlns:a16="http://schemas.microsoft.com/office/drawing/2014/main" id="{48826F37-5663-9717-4DEE-5C3709CB97ED}"/>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D013FC0-2FF2-128F-8144-8C728F2F344C}"/>
                </a:ext>
              </a:extLst>
            </p:cNvPr>
            <p:cNvPicPr>
              <a:picLocks noChangeAspect="1"/>
            </p:cNvPicPr>
            <p:nvPr/>
          </p:nvPicPr>
          <p:blipFill>
            <a:blip r:embed="rId8">
              <a:alphaModFix/>
              <a:extLst>
                <a:ext uri="{BEBA8EAE-BF5A-486C-A8C5-ECC9F3942E4B}">
                  <a14:imgProps xmlns:a14="http://schemas.microsoft.com/office/drawing/2010/main">
                    <a14:imgLayer r:embed="rId9">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8793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800A7A-2148-4C87-8506-505E871BD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04800" y="2564606"/>
            <a:ext cx="4267200" cy="1066800"/>
          </a:xfrm>
        </p:spPr>
        <p:txBody>
          <a:bodyPr/>
          <a:lstStyle/>
          <a:p>
            <a:r>
              <a:rPr lang="en-US" sz="3240" dirty="0"/>
              <a:t>New York State and New York City Filing Requirements</a:t>
            </a:r>
            <a:endParaRPr lang="en-US" dirty="0"/>
          </a:p>
        </p:txBody>
      </p:sp>
    </p:spTree>
    <p:extLst>
      <p:ext uri="{BB962C8B-B14F-4D97-AF65-F5344CB8AC3E}">
        <p14:creationId xmlns:p14="http://schemas.microsoft.com/office/powerpoint/2010/main" val="258533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Compliance Continuum</a:t>
            </a:r>
          </a:p>
        </p:txBody>
      </p:sp>
      <p:sp>
        <p:nvSpPr>
          <p:cNvPr id="6" name="Rectangle 5"/>
          <p:cNvSpPr/>
          <p:nvPr/>
        </p:nvSpPr>
        <p:spPr>
          <a:xfrm>
            <a:off x="443654" y="2897661"/>
            <a:ext cx="8263986" cy="1608133"/>
          </a:xfrm>
          <a:prstGeom prst="rect">
            <a:avLst/>
          </a:prstGeom>
        </p:spPr>
        <p:txBody>
          <a:bodyPr wrap="square">
            <a:spAutoFit/>
          </a:bodyPr>
          <a:lstStyle/>
          <a:p>
            <a:r>
              <a:rPr lang="en-US" sz="2400" b="1" dirty="0">
                <a:solidFill>
                  <a:srgbClr val="007681"/>
                </a:solidFill>
                <a:latin typeface="Arial"/>
              </a:rPr>
              <a:t>Our mission:</a:t>
            </a:r>
          </a:p>
          <a:p>
            <a:pPr>
              <a:spcBef>
                <a:spcPts val="270"/>
              </a:spcBef>
            </a:pPr>
            <a:r>
              <a:rPr lang="en-US" sz="2400" spc="-24" dirty="0">
                <a:solidFill>
                  <a:prstClr val="black"/>
                </a:solidFill>
                <a:latin typeface="Arial"/>
              </a:rPr>
              <a:t>To efficiently collect tax revenues in support of state services and programs, </a:t>
            </a:r>
            <a:r>
              <a:rPr lang="en-US" sz="2400" spc="-8" dirty="0">
                <a:solidFill>
                  <a:prstClr val="black"/>
                </a:solidFill>
                <a:latin typeface="Arial"/>
              </a:rPr>
              <a:t>while acting with integrity and fairness in the administration of the tax laws of New York State.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91869"/>
            <a:ext cx="8229600" cy="1764733"/>
          </a:xfrm>
          <a:prstGeom prst="rect">
            <a:avLst/>
          </a:prstGeom>
        </p:spPr>
      </p:pic>
    </p:spTree>
    <p:extLst>
      <p:ext uri="{BB962C8B-B14F-4D97-AF65-F5344CB8AC3E}">
        <p14:creationId xmlns:p14="http://schemas.microsoft.com/office/powerpoint/2010/main" val="38056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603" y="1504950"/>
            <a:ext cx="389619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New York State Residency</a:t>
            </a:r>
          </a:p>
        </p:txBody>
      </p:sp>
      <p:sp>
        <p:nvSpPr>
          <p:cNvPr id="3" name="Content Placeholder 2"/>
          <p:cNvSpPr>
            <a:spLocks noGrp="1"/>
          </p:cNvSpPr>
          <p:nvPr>
            <p:ph idx="1"/>
          </p:nvPr>
        </p:nvSpPr>
        <p:spPr>
          <a:xfrm>
            <a:off x="304800" y="1082278"/>
            <a:ext cx="7010400" cy="3394472"/>
          </a:xfrm>
        </p:spPr>
        <p:txBody>
          <a:bodyPr/>
          <a:lstStyle/>
          <a:p>
            <a:pPr marL="0" indent="0">
              <a:buNone/>
            </a:pPr>
            <a:r>
              <a:rPr lang="en-US" b="1" spc="-30" dirty="0">
                <a:solidFill>
                  <a:srgbClr val="007681"/>
                </a:solidFill>
              </a:rPr>
              <a:t>When filing a personal income tax return, a taxpayer must determine which one of three New York State residency statuses applies:</a:t>
            </a:r>
          </a:p>
          <a:p>
            <a:pPr>
              <a:spcBef>
                <a:spcPts val="2400"/>
              </a:spcBef>
            </a:pPr>
            <a:r>
              <a:rPr lang="en-US" dirty="0"/>
              <a:t>Resident</a:t>
            </a:r>
          </a:p>
          <a:p>
            <a:pPr>
              <a:spcBef>
                <a:spcPts val="2400"/>
              </a:spcBef>
            </a:pPr>
            <a:r>
              <a:rPr lang="en-US" dirty="0"/>
              <a:t>Nonresident</a:t>
            </a:r>
          </a:p>
          <a:p>
            <a:pPr>
              <a:spcBef>
                <a:spcPts val="2400"/>
              </a:spcBef>
            </a:pPr>
            <a:r>
              <a:rPr lang="en-US" dirty="0"/>
              <a:t>Part-year resident</a:t>
            </a:r>
          </a:p>
          <a:p>
            <a:pPr lvl="2"/>
            <a:endParaRPr lang="en-US" dirty="0"/>
          </a:p>
          <a:p>
            <a:pPr lvl="1"/>
            <a:endParaRPr lang="en-US" dirty="0"/>
          </a:p>
        </p:txBody>
      </p:sp>
    </p:spTree>
    <p:extLst>
      <p:ext uri="{BB962C8B-B14F-4D97-AF65-F5344CB8AC3E}">
        <p14:creationId xmlns:p14="http://schemas.microsoft.com/office/powerpoint/2010/main" val="6149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New York State Resident or Nonresident</a:t>
            </a:r>
          </a:p>
        </p:txBody>
      </p:sp>
      <p:sp>
        <p:nvSpPr>
          <p:cNvPr id="3" name="Content Placeholder 2"/>
          <p:cNvSpPr>
            <a:spLocks noGrp="1"/>
          </p:cNvSpPr>
          <p:nvPr>
            <p:ph idx="1"/>
          </p:nvPr>
        </p:nvSpPr>
        <p:spPr>
          <a:xfrm>
            <a:off x="304800" y="1258498"/>
            <a:ext cx="8534400" cy="2916976"/>
          </a:xfrm>
        </p:spPr>
        <p:txBody>
          <a:bodyPr/>
          <a:lstStyle/>
          <a:p>
            <a:r>
              <a:rPr lang="en-US" sz="2200" dirty="0"/>
              <a:t>If the taxpayer is a resident for New York State income tax purposes and is required to file an income tax return, they will need to file Form IT-201, </a:t>
            </a:r>
            <a:r>
              <a:rPr lang="en-US" sz="2200" i="1" dirty="0"/>
              <a:t>Resident Income Tax Return</a:t>
            </a:r>
            <a:r>
              <a:rPr lang="en-US" sz="2200" dirty="0"/>
              <a:t>.</a:t>
            </a:r>
          </a:p>
          <a:p>
            <a:pPr>
              <a:spcBef>
                <a:spcPts val="3600"/>
              </a:spcBef>
            </a:pPr>
            <a:r>
              <a:rPr lang="en-US" sz="2200" dirty="0"/>
              <a:t>If the taxpayer is a part-year resident or nonresident for New York State income tax purposes and is required to file an income tax return, they will need to file Form IT-203, Nonresident and Part-Year Resident Income Tax Return. </a:t>
            </a:r>
          </a:p>
        </p:txBody>
      </p:sp>
    </p:spTree>
    <p:extLst>
      <p:ext uri="{BB962C8B-B14F-4D97-AF65-F5344CB8AC3E}">
        <p14:creationId xmlns:p14="http://schemas.microsoft.com/office/powerpoint/2010/main" val="181019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D67C-CC6B-4957-A8DD-DE4DD7D5B714}"/>
              </a:ext>
            </a:extLst>
          </p:cNvPr>
          <p:cNvSpPr>
            <a:spLocks noGrp="1"/>
          </p:cNvSpPr>
          <p:nvPr>
            <p:ph type="title"/>
          </p:nvPr>
        </p:nvSpPr>
        <p:spPr>
          <a:xfrm>
            <a:off x="152400" y="-26452"/>
            <a:ext cx="8763000" cy="720090"/>
          </a:xfrm>
        </p:spPr>
        <p:txBody>
          <a:bodyPr/>
          <a:lstStyle/>
          <a:p>
            <a:r>
              <a:rPr lang="en-US" dirty="0"/>
              <a:t>New York Resident Filing Requirements</a:t>
            </a:r>
          </a:p>
        </p:txBody>
      </p:sp>
      <p:sp>
        <p:nvSpPr>
          <p:cNvPr id="3" name="Content Placeholder 2">
            <a:extLst>
              <a:ext uri="{FF2B5EF4-FFF2-40B4-BE49-F238E27FC236}">
                <a16:creationId xmlns:a16="http://schemas.microsoft.com/office/drawing/2014/main" id="{AFBED8D4-780E-4899-9A8B-3D9CBF0AB32F}"/>
              </a:ext>
            </a:extLst>
          </p:cNvPr>
          <p:cNvSpPr>
            <a:spLocks noGrp="1"/>
          </p:cNvSpPr>
          <p:nvPr>
            <p:ph idx="1"/>
          </p:nvPr>
        </p:nvSpPr>
        <p:spPr>
          <a:xfrm>
            <a:off x="364958" y="859522"/>
            <a:ext cx="8626642" cy="3659209"/>
          </a:xfrm>
        </p:spPr>
        <p:txBody>
          <a:bodyPr/>
          <a:lstStyle/>
          <a:p>
            <a:pPr marL="0" indent="0">
              <a:buNone/>
            </a:pPr>
            <a:r>
              <a:rPr lang="en-US" b="1" dirty="0">
                <a:solidFill>
                  <a:srgbClr val="007681"/>
                </a:solidFill>
              </a:rPr>
              <a:t>A taxpayer must file a New York State resident return if:</a:t>
            </a:r>
          </a:p>
          <a:p>
            <a:pPr>
              <a:spcBef>
                <a:spcPts val="600"/>
              </a:spcBef>
            </a:pPr>
            <a:r>
              <a:rPr lang="en-US" sz="2200" dirty="0"/>
              <a:t>they’re required to file a federal return;</a:t>
            </a:r>
          </a:p>
          <a:p>
            <a:pPr>
              <a:spcBef>
                <a:spcPts val="300"/>
              </a:spcBef>
            </a:pPr>
            <a:r>
              <a:rPr lang="en-US" sz="2200" dirty="0"/>
              <a:t>they’re not required to file a federal return but their federal adjusted gross income plus New York additions is more than $4,000 ($3,100 or more if the taxpayer is single and can be claimed as a dependent on another taxpayer’s federal tax return);</a:t>
            </a:r>
          </a:p>
          <a:p>
            <a:pPr>
              <a:spcBef>
                <a:spcPts val="300"/>
              </a:spcBef>
            </a:pPr>
            <a:r>
              <a:rPr lang="en-US" sz="2200" dirty="0"/>
              <a:t>they want to claim a refund of any New York State, New York City, or Yonkers income taxes withheld from their pay, or from UI benefit payments; or,</a:t>
            </a:r>
          </a:p>
          <a:p>
            <a:pPr>
              <a:spcBef>
                <a:spcPts val="300"/>
              </a:spcBef>
            </a:pPr>
            <a:r>
              <a:rPr lang="en-US" sz="2200" dirty="0"/>
              <a:t>they want to claim New York refundable or carryover credits.</a:t>
            </a:r>
          </a:p>
          <a:p>
            <a:pPr>
              <a:spcBef>
                <a:spcPts val="300"/>
              </a:spcBef>
            </a:pPr>
            <a:endParaRPr lang="en-US" dirty="0"/>
          </a:p>
          <a:p>
            <a:endParaRPr lang="en-US" dirty="0"/>
          </a:p>
        </p:txBody>
      </p:sp>
    </p:spTree>
    <p:extLst>
      <p:ext uri="{BB962C8B-B14F-4D97-AF65-F5344CB8AC3E}">
        <p14:creationId xmlns:p14="http://schemas.microsoft.com/office/powerpoint/2010/main" val="9401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York State Residency</a:t>
            </a:r>
          </a:p>
        </p:txBody>
      </p:sp>
      <p:sp>
        <p:nvSpPr>
          <p:cNvPr id="3" name="Content Placeholder 2"/>
          <p:cNvSpPr>
            <a:spLocks noGrp="1"/>
          </p:cNvSpPr>
          <p:nvPr>
            <p:ph idx="1"/>
          </p:nvPr>
        </p:nvSpPr>
        <p:spPr>
          <a:xfrm>
            <a:off x="228600" y="866411"/>
            <a:ext cx="8686800" cy="3660347"/>
          </a:xfrm>
        </p:spPr>
        <p:txBody>
          <a:bodyPr>
            <a:noAutofit/>
          </a:bodyPr>
          <a:lstStyle/>
          <a:p>
            <a:pPr marL="0" indent="0">
              <a:buNone/>
            </a:pPr>
            <a:r>
              <a:rPr lang="en-US" b="1" spc="-50" dirty="0">
                <a:solidFill>
                  <a:srgbClr val="007681"/>
                </a:solidFill>
              </a:rPr>
              <a:t>To be considered a resident of New York State for tax purposes, an individual must fall into one of two categories.</a:t>
            </a:r>
          </a:p>
          <a:p>
            <a:pPr>
              <a:spcBef>
                <a:spcPts val="2000"/>
              </a:spcBef>
            </a:pPr>
            <a:r>
              <a:rPr lang="en-US" sz="2200" b="1" dirty="0"/>
              <a:t>Domiciliary: </a:t>
            </a:r>
            <a:r>
              <a:rPr lang="en-US" sz="2200" dirty="0"/>
              <a:t>the taxpayer's </a:t>
            </a:r>
            <a:r>
              <a:rPr lang="en-US" sz="2200" i="1" dirty="0"/>
              <a:t>domicile</a:t>
            </a:r>
            <a:r>
              <a:rPr lang="en-US" sz="2200" dirty="0"/>
              <a:t> is New York State.</a:t>
            </a:r>
          </a:p>
          <a:p>
            <a:pPr>
              <a:spcBef>
                <a:spcPts val="1200"/>
              </a:spcBef>
            </a:pPr>
            <a:r>
              <a:rPr lang="en-US" sz="2200" b="1" dirty="0"/>
              <a:t>Statutory Resident:</a:t>
            </a:r>
            <a:r>
              <a:rPr lang="en-US" sz="2200" dirty="0"/>
              <a:t> whether or not the taxpayer's </a:t>
            </a:r>
            <a:r>
              <a:rPr lang="en-US" sz="2200" i="1" dirty="0"/>
              <a:t>domicile</a:t>
            </a:r>
            <a:r>
              <a:rPr lang="en-US" sz="2200" dirty="0"/>
              <a:t> is in</a:t>
            </a:r>
            <a:br>
              <a:rPr lang="en-US" sz="2200" dirty="0"/>
            </a:br>
            <a:r>
              <a:rPr lang="en-US" sz="2200" dirty="0"/>
              <a:t>New York State, but:</a:t>
            </a:r>
          </a:p>
          <a:p>
            <a:pPr marL="568325" lvl="1" indent="-230188">
              <a:spcBef>
                <a:spcPts val="300"/>
              </a:spcBef>
            </a:pPr>
            <a:r>
              <a:rPr lang="en-US" dirty="0"/>
              <a:t>the taxpayer maintains a </a:t>
            </a:r>
            <a:r>
              <a:rPr lang="en-US" i="1" dirty="0"/>
              <a:t>permanent place of abode </a:t>
            </a:r>
            <a:r>
              <a:rPr lang="en-US" dirty="0"/>
              <a:t>in</a:t>
            </a:r>
            <a:br>
              <a:rPr lang="en-US" dirty="0"/>
            </a:br>
            <a:r>
              <a:rPr lang="en-US" dirty="0"/>
              <a:t>New York State for substantially all of the taxable year ; and</a:t>
            </a:r>
          </a:p>
          <a:p>
            <a:pPr marL="568325" lvl="1" indent="-230188">
              <a:spcBef>
                <a:spcPts val="300"/>
              </a:spcBef>
            </a:pPr>
            <a:r>
              <a:rPr lang="en-US" dirty="0"/>
              <a:t>the taxpayer spends more than 183 days in New York State during the taxable year.</a:t>
            </a:r>
          </a:p>
          <a:p>
            <a:pPr lvl="1"/>
            <a:endParaRPr lang="en-US" sz="2400" dirty="0"/>
          </a:p>
        </p:txBody>
      </p:sp>
    </p:spTree>
    <p:extLst>
      <p:ext uri="{BB962C8B-B14F-4D97-AF65-F5344CB8AC3E}">
        <p14:creationId xmlns:p14="http://schemas.microsoft.com/office/powerpoint/2010/main" val="316072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5B1026-C3F2-4B7B-AEF0-ACF44F7CE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a:t>Permanent Place of Abode</a:t>
            </a:r>
          </a:p>
        </p:txBody>
      </p:sp>
      <p:sp>
        <p:nvSpPr>
          <p:cNvPr id="3" name="Content Placeholder 2"/>
          <p:cNvSpPr>
            <a:spLocks noGrp="1"/>
          </p:cNvSpPr>
          <p:nvPr>
            <p:ph idx="1"/>
          </p:nvPr>
        </p:nvSpPr>
        <p:spPr>
          <a:xfrm>
            <a:off x="304800" y="1037674"/>
            <a:ext cx="5257800" cy="3394472"/>
          </a:xfrm>
        </p:spPr>
        <p:txBody>
          <a:bodyPr/>
          <a:lstStyle/>
          <a:p>
            <a:r>
              <a:rPr lang="en-US" spc="-50" dirty="0"/>
              <a:t>A residence (a building or structure </a:t>
            </a:r>
            <a:r>
              <a:rPr lang="en-US" dirty="0"/>
              <a:t>where a person can live) that:</a:t>
            </a:r>
          </a:p>
          <a:p>
            <a:pPr marL="512763" lvl="1" indent="-200025">
              <a:spcBef>
                <a:spcPts val="600"/>
              </a:spcBef>
            </a:pPr>
            <a:r>
              <a:rPr lang="en-US" dirty="0"/>
              <a:t>you permanently maintain, whether you own it or not, and</a:t>
            </a:r>
          </a:p>
          <a:p>
            <a:pPr marL="512763" lvl="1" indent="-200025">
              <a:spcBef>
                <a:spcPts val="600"/>
              </a:spcBef>
            </a:pPr>
            <a:r>
              <a:rPr lang="en-US" dirty="0"/>
              <a:t>is suitable for year-round use.</a:t>
            </a:r>
          </a:p>
          <a:p>
            <a:pPr>
              <a:spcBef>
                <a:spcPts val="1800"/>
              </a:spcBef>
            </a:pPr>
            <a:r>
              <a:rPr lang="en-US" dirty="0"/>
              <a:t>A permanent place of abode usually includes a residence that your spouse owns or leases. </a:t>
            </a:r>
          </a:p>
        </p:txBody>
      </p:sp>
    </p:spTree>
    <p:extLst>
      <p:ext uri="{BB962C8B-B14F-4D97-AF65-F5344CB8AC3E}">
        <p14:creationId xmlns:p14="http://schemas.microsoft.com/office/powerpoint/2010/main" val="255218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York Nonresident</a:t>
            </a:r>
          </a:p>
        </p:txBody>
      </p:sp>
      <p:sp>
        <p:nvSpPr>
          <p:cNvPr id="3" name="Content Placeholder 2"/>
          <p:cNvSpPr>
            <a:spLocks noGrp="1"/>
          </p:cNvSpPr>
          <p:nvPr>
            <p:ph idx="1"/>
          </p:nvPr>
        </p:nvSpPr>
        <p:spPr>
          <a:xfrm>
            <a:off x="321195" y="1956308"/>
            <a:ext cx="7070205" cy="1377442"/>
          </a:xfrm>
        </p:spPr>
        <p:txBody>
          <a:bodyPr>
            <a:normAutofit/>
          </a:bodyPr>
          <a:lstStyle/>
          <a:p>
            <a:pPr marL="0" indent="0">
              <a:spcBef>
                <a:spcPts val="3000"/>
              </a:spcBef>
              <a:buNone/>
            </a:pPr>
            <a:r>
              <a:rPr lang="en-US" dirty="0"/>
              <a:t>You may also have to file a New York State return if you're a nonresident of New York and you have </a:t>
            </a:r>
            <a:r>
              <a:rPr lang="en-US" b="1" dirty="0"/>
              <a:t>income from New York State sources.</a:t>
            </a:r>
            <a:endParaRPr lang="en-US" dirty="0"/>
          </a:p>
          <a:p>
            <a:pPr marL="329691" lvl="1" indent="0">
              <a:spcBef>
                <a:spcPts val="3000"/>
              </a:spcBef>
              <a:buNone/>
            </a:pPr>
            <a:endParaRPr lang="en-US" dirty="0"/>
          </a:p>
          <a:p>
            <a:pPr marL="329691" lvl="1" indent="0">
              <a:spcBef>
                <a:spcPts val="3000"/>
              </a:spcBef>
              <a:buNone/>
            </a:pPr>
            <a:endParaRPr lang="en-US" dirty="0"/>
          </a:p>
          <a:p>
            <a:pPr lvl="1">
              <a:spcBef>
                <a:spcPts val="3000"/>
              </a:spcBef>
            </a:pPr>
            <a:endParaRPr lang="en-US" dirty="0"/>
          </a:p>
          <a:p>
            <a:pPr lvl="1">
              <a:spcBef>
                <a:spcPts val="3000"/>
              </a:spcBef>
            </a:pPr>
            <a:endParaRPr lang="en-US" dirty="0"/>
          </a:p>
          <a:p>
            <a:pPr lvl="1">
              <a:spcBef>
                <a:spcPts val="3000"/>
              </a:spcBef>
            </a:pPr>
            <a:endParaRPr lang="en-US" dirty="0"/>
          </a:p>
        </p:txBody>
      </p:sp>
      <p:grpSp>
        <p:nvGrpSpPr>
          <p:cNvPr id="7" name="Group 6">
            <a:extLst>
              <a:ext uri="{FF2B5EF4-FFF2-40B4-BE49-F238E27FC236}">
                <a16:creationId xmlns:a16="http://schemas.microsoft.com/office/drawing/2014/main" id="{D5939F4E-8583-D5E6-2AC6-618770BE5024}"/>
              </a:ext>
            </a:extLst>
          </p:cNvPr>
          <p:cNvGrpSpPr/>
          <p:nvPr/>
        </p:nvGrpSpPr>
        <p:grpSpPr>
          <a:xfrm rot="299776">
            <a:off x="6859502" y="3805034"/>
            <a:ext cx="2104739" cy="720090"/>
            <a:chOff x="6448139" y="383780"/>
            <a:chExt cx="2362200" cy="914400"/>
          </a:xfrm>
        </p:grpSpPr>
        <p:sp>
          <p:nvSpPr>
            <p:cNvPr id="8" name="Rectangle: Rounded Corners 7">
              <a:extLst>
                <a:ext uri="{FF2B5EF4-FFF2-40B4-BE49-F238E27FC236}">
                  <a16:creationId xmlns:a16="http://schemas.microsoft.com/office/drawing/2014/main" id="{B158B195-14B5-7D46-3632-0CB1946EE9B9}"/>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278903C-2230-B9D3-84E6-BE928F2FC341}"/>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425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EFF5DC-9098-4804-9A9F-1803B47002A6}"/>
              </a:ext>
            </a:extLst>
          </p:cNvPr>
          <p:cNvSpPr>
            <a:spLocks noGrp="1"/>
          </p:cNvSpPr>
          <p:nvPr>
            <p:ph type="title"/>
          </p:nvPr>
        </p:nvSpPr>
        <p:spPr/>
        <p:txBody>
          <a:bodyPr/>
          <a:lstStyle/>
          <a:p>
            <a:r>
              <a:rPr lang="en-US" dirty="0"/>
              <a:t> Telecommuting Rules</a:t>
            </a:r>
          </a:p>
        </p:txBody>
      </p:sp>
      <p:sp>
        <p:nvSpPr>
          <p:cNvPr id="6" name="Content Placeholder 5">
            <a:extLst>
              <a:ext uri="{FF2B5EF4-FFF2-40B4-BE49-F238E27FC236}">
                <a16:creationId xmlns:a16="http://schemas.microsoft.com/office/drawing/2014/main" id="{319F21A3-3023-436D-88CB-E675A84122B8}"/>
              </a:ext>
            </a:extLst>
          </p:cNvPr>
          <p:cNvSpPr>
            <a:spLocks noGrp="1"/>
          </p:cNvSpPr>
          <p:nvPr>
            <p:ph idx="1"/>
          </p:nvPr>
        </p:nvSpPr>
        <p:spPr>
          <a:xfrm>
            <a:off x="304800" y="1542589"/>
            <a:ext cx="8534400" cy="2324561"/>
          </a:xfrm>
        </p:spPr>
        <p:txBody>
          <a:bodyPr/>
          <a:lstStyle/>
          <a:p>
            <a:pPr>
              <a:spcBef>
                <a:spcPts val="4800"/>
              </a:spcBef>
            </a:pPr>
            <a:r>
              <a:rPr lang="en-US" spc="-50" dirty="0"/>
              <a:t>Impact nonresidents with a primary office in New York State.</a:t>
            </a:r>
          </a:p>
          <a:p>
            <a:pPr>
              <a:spcBef>
                <a:spcPts val="6000"/>
              </a:spcBef>
            </a:pPr>
            <a:r>
              <a:rPr lang="en-US" dirty="0"/>
              <a:t>Telecommuting days are considered days worked in New York State, unless your employer has established a bona fide employer office at your telecommuting location.</a:t>
            </a:r>
          </a:p>
        </p:txBody>
      </p:sp>
    </p:spTree>
    <p:extLst>
      <p:ext uri="{BB962C8B-B14F-4D97-AF65-F5344CB8AC3E}">
        <p14:creationId xmlns:p14="http://schemas.microsoft.com/office/powerpoint/2010/main" val="10415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EFF5DC-9098-4804-9A9F-1803B47002A6}"/>
              </a:ext>
            </a:extLst>
          </p:cNvPr>
          <p:cNvSpPr>
            <a:spLocks noGrp="1"/>
          </p:cNvSpPr>
          <p:nvPr>
            <p:ph type="title"/>
          </p:nvPr>
        </p:nvSpPr>
        <p:spPr/>
        <p:txBody>
          <a:bodyPr/>
          <a:lstStyle/>
          <a:p>
            <a:r>
              <a:rPr lang="en-US" dirty="0"/>
              <a:t> Telecommuting Rules</a:t>
            </a:r>
          </a:p>
        </p:txBody>
      </p:sp>
      <p:sp>
        <p:nvSpPr>
          <p:cNvPr id="6" name="Content Placeholder 5">
            <a:extLst>
              <a:ext uri="{FF2B5EF4-FFF2-40B4-BE49-F238E27FC236}">
                <a16:creationId xmlns:a16="http://schemas.microsoft.com/office/drawing/2014/main" id="{319F21A3-3023-436D-88CB-E675A84122B8}"/>
              </a:ext>
            </a:extLst>
          </p:cNvPr>
          <p:cNvSpPr>
            <a:spLocks noGrp="1"/>
          </p:cNvSpPr>
          <p:nvPr>
            <p:ph idx="1"/>
          </p:nvPr>
        </p:nvSpPr>
        <p:spPr>
          <a:xfrm>
            <a:off x="304800" y="1352550"/>
            <a:ext cx="8534400" cy="2820968"/>
          </a:xfrm>
        </p:spPr>
        <p:txBody>
          <a:bodyPr/>
          <a:lstStyle/>
          <a:p>
            <a:pPr>
              <a:spcBef>
                <a:spcPts val="2000"/>
              </a:spcBef>
            </a:pPr>
            <a:r>
              <a:rPr lang="en-US" spc="-30" dirty="0"/>
              <a:t>See </a:t>
            </a:r>
            <a:r>
              <a:rPr lang="en-US" spc="-30" dirty="0">
                <a:hlinkClick r:id="rId3"/>
              </a:rPr>
              <a:t>TSB-M-06(5)I</a:t>
            </a:r>
            <a:r>
              <a:rPr lang="en-US" spc="-30" dirty="0"/>
              <a:t>, </a:t>
            </a:r>
            <a:r>
              <a:rPr lang="en-US" i="1" spc="-30" dirty="0"/>
              <a:t>New York Tax Treatment of Nonresidents and Part-Year Residents Application of the Convenience of the Employer Test to Telecommuters </a:t>
            </a:r>
            <a:r>
              <a:rPr lang="en-US" dirty="0"/>
              <a:t>and others; and</a:t>
            </a:r>
          </a:p>
          <a:p>
            <a:pPr>
              <a:spcBef>
                <a:spcPts val="3600"/>
              </a:spcBef>
            </a:pPr>
            <a:r>
              <a:rPr lang="en-US" i="1" dirty="0">
                <a:hlinkClick r:id="rId4"/>
              </a:rPr>
              <a:t>Frequently Asked Questions About Filing Requirements, Residency, and Telecommuting for New York State Personal Income Tax</a:t>
            </a:r>
            <a:r>
              <a:rPr lang="en-US" dirty="0"/>
              <a:t>. </a:t>
            </a:r>
          </a:p>
          <a:p>
            <a:pPr>
              <a:spcBef>
                <a:spcPts val="2000"/>
              </a:spcBef>
            </a:pPr>
            <a:endParaRPr lang="en-US" dirty="0"/>
          </a:p>
        </p:txBody>
      </p:sp>
    </p:spTree>
    <p:extLst>
      <p:ext uri="{BB962C8B-B14F-4D97-AF65-F5344CB8AC3E}">
        <p14:creationId xmlns:p14="http://schemas.microsoft.com/office/powerpoint/2010/main" val="181668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8ABA-74F1-C8F8-18F8-1510B64F6D4E}"/>
              </a:ext>
            </a:extLst>
          </p:cNvPr>
          <p:cNvSpPr>
            <a:spLocks noGrp="1"/>
          </p:cNvSpPr>
          <p:nvPr>
            <p:ph type="title"/>
          </p:nvPr>
        </p:nvSpPr>
        <p:spPr>
          <a:xfrm>
            <a:off x="152400" y="-22860"/>
            <a:ext cx="8839199" cy="720090"/>
          </a:xfrm>
        </p:spPr>
        <p:txBody>
          <a:bodyPr>
            <a:noAutofit/>
          </a:bodyPr>
          <a:lstStyle/>
          <a:p>
            <a:r>
              <a:rPr lang="en-US" dirty="0"/>
              <a:t>New York City or Yonkers Residents  </a:t>
            </a:r>
          </a:p>
        </p:txBody>
      </p:sp>
      <p:sp>
        <p:nvSpPr>
          <p:cNvPr id="3" name="Content Placeholder 2">
            <a:extLst>
              <a:ext uri="{FF2B5EF4-FFF2-40B4-BE49-F238E27FC236}">
                <a16:creationId xmlns:a16="http://schemas.microsoft.com/office/drawing/2014/main" id="{1A8E8F8E-8CF6-8988-5EC5-AC2BCDF009A1}"/>
              </a:ext>
            </a:extLst>
          </p:cNvPr>
          <p:cNvSpPr>
            <a:spLocks noGrp="1"/>
          </p:cNvSpPr>
          <p:nvPr>
            <p:ph idx="1"/>
          </p:nvPr>
        </p:nvSpPr>
        <p:spPr>
          <a:xfrm>
            <a:off x="228600" y="1406322"/>
            <a:ext cx="8229600" cy="3299028"/>
          </a:xfrm>
        </p:spPr>
        <p:txBody>
          <a:bodyPr/>
          <a:lstStyle/>
          <a:p>
            <a:pPr marL="0" indent="0">
              <a:buNone/>
            </a:pPr>
            <a:r>
              <a:rPr lang="en-US" sz="2400" spc="-50" dirty="0"/>
              <a:t>Taxpayers must report New York City* income tax or Yonkers resident income tax surcharge on their state return if they:</a:t>
            </a:r>
          </a:p>
          <a:p>
            <a:pPr>
              <a:spcBef>
                <a:spcPts val="3000"/>
              </a:spcBef>
            </a:pPr>
            <a:r>
              <a:rPr lang="en-US" sz="2200" spc="-50" dirty="0"/>
              <a:t>were a New York City* or Yonkers resident for the tax year, and</a:t>
            </a:r>
          </a:p>
          <a:p>
            <a:pPr>
              <a:spcBef>
                <a:spcPts val="3000"/>
              </a:spcBef>
            </a:pPr>
            <a:r>
              <a:rPr lang="en-US" sz="2200" dirty="0"/>
              <a:t>have to file a New York State return.</a:t>
            </a:r>
          </a:p>
          <a:p>
            <a:endParaRPr lang="en-US" dirty="0"/>
          </a:p>
        </p:txBody>
      </p:sp>
      <p:grpSp>
        <p:nvGrpSpPr>
          <p:cNvPr id="4" name="Group 3">
            <a:extLst>
              <a:ext uri="{FF2B5EF4-FFF2-40B4-BE49-F238E27FC236}">
                <a16:creationId xmlns:a16="http://schemas.microsoft.com/office/drawing/2014/main" id="{D7155B09-9F3F-B06C-BFF6-90DCB1645B10}"/>
              </a:ext>
            </a:extLst>
          </p:cNvPr>
          <p:cNvGrpSpPr/>
          <p:nvPr/>
        </p:nvGrpSpPr>
        <p:grpSpPr>
          <a:xfrm rot="299776">
            <a:off x="6428159" y="3437776"/>
            <a:ext cx="2104739" cy="720090"/>
            <a:chOff x="6448139" y="383780"/>
            <a:chExt cx="2362200" cy="914400"/>
          </a:xfrm>
        </p:grpSpPr>
        <p:sp>
          <p:nvSpPr>
            <p:cNvPr id="5" name="Rectangle: Rounded Corners 4">
              <a:extLst>
                <a:ext uri="{FF2B5EF4-FFF2-40B4-BE49-F238E27FC236}">
                  <a16:creationId xmlns:a16="http://schemas.microsoft.com/office/drawing/2014/main" id="{3475AF4B-4AC9-8D5D-18B8-9F65BF4C3DCB}"/>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BE1C6A9-AEEA-16A3-870E-A6043C80C56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
        <p:nvSpPr>
          <p:cNvPr id="7" name="TextBox 6">
            <a:extLst>
              <a:ext uri="{FF2B5EF4-FFF2-40B4-BE49-F238E27FC236}">
                <a16:creationId xmlns:a16="http://schemas.microsoft.com/office/drawing/2014/main" id="{A85DB71C-AEEE-432C-E2F4-C3AFE684E71F}"/>
              </a:ext>
            </a:extLst>
          </p:cNvPr>
          <p:cNvSpPr txBox="1"/>
          <p:nvPr/>
        </p:nvSpPr>
        <p:spPr>
          <a:xfrm>
            <a:off x="152400" y="4700885"/>
            <a:ext cx="6934200" cy="461665"/>
          </a:xfrm>
          <a:prstGeom prst="rect">
            <a:avLst/>
          </a:prstGeom>
          <a:noFill/>
        </p:spPr>
        <p:txBody>
          <a:bodyPr wrap="square">
            <a:spAutoFit/>
          </a:bodyPr>
          <a:lstStyle/>
          <a:p>
            <a:r>
              <a:rPr lang="en-US" sz="1200" spc="-50" dirty="0">
                <a:solidFill>
                  <a:schemeClr val="bg1"/>
                </a:solidFill>
              </a:rPr>
              <a:t>* New York City includes the counties of: Bronx, Kings (Brooklyn), New York (Manhattan),</a:t>
            </a:r>
          </a:p>
          <a:p>
            <a:r>
              <a:rPr lang="en-US" sz="1200" spc="-50" dirty="0">
                <a:solidFill>
                  <a:schemeClr val="bg1"/>
                </a:solidFill>
              </a:rPr>
              <a:t>  Queens, and Richmond (Staten Island).</a:t>
            </a:r>
          </a:p>
        </p:txBody>
      </p:sp>
    </p:spTree>
    <p:extLst>
      <p:ext uri="{BB962C8B-B14F-4D97-AF65-F5344CB8AC3E}">
        <p14:creationId xmlns:p14="http://schemas.microsoft.com/office/powerpoint/2010/main" val="103306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D82D8-3AFC-C778-6FCB-6923688F970C}"/>
              </a:ext>
            </a:extLst>
          </p:cNvPr>
          <p:cNvSpPr>
            <a:spLocks noGrp="1"/>
          </p:cNvSpPr>
          <p:nvPr>
            <p:ph type="title"/>
          </p:nvPr>
        </p:nvSpPr>
        <p:spPr>
          <a:xfrm>
            <a:off x="152400" y="-26452"/>
            <a:ext cx="8915400" cy="720090"/>
          </a:xfrm>
        </p:spPr>
        <p:txBody>
          <a:bodyPr>
            <a:normAutofit/>
          </a:bodyPr>
          <a:lstStyle/>
          <a:p>
            <a:r>
              <a:rPr lang="en-US" dirty="0"/>
              <a:t>Part-Year Residents and Nonresidents </a:t>
            </a:r>
          </a:p>
        </p:txBody>
      </p:sp>
      <p:sp>
        <p:nvSpPr>
          <p:cNvPr id="3" name="Content Placeholder 2">
            <a:extLst>
              <a:ext uri="{FF2B5EF4-FFF2-40B4-BE49-F238E27FC236}">
                <a16:creationId xmlns:a16="http://schemas.microsoft.com/office/drawing/2014/main" id="{C5952D4B-A079-280D-B20B-805DB92CB67E}"/>
              </a:ext>
            </a:extLst>
          </p:cNvPr>
          <p:cNvSpPr>
            <a:spLocks noGrp="1"/>
          </p:cNvSpPr>
          <p:nvPr>
            <p:ph idx="1"/>
          </p:nvPr>
        </p:nvSpPr>
        <p:spPr>
          <a:xfrm>
            <a:off x="220578" y="895350"/>
            <a:ext cx="8466221" cy="3554372"/>
          </a:xfrm>
        </p:spPr>
        <p:txBody>
          <a:bodyPr/>
          <a:lstStyle/>
          <a:p>
            <a:r>
              <a:rPr lang="en-US" sz="2400" dirty="0"/>
              <a:t>Taxpayers who changed their New York City or Yonkers resident status during the year must complete Form</a:t>
            </a:r>
            <a:br>
              <a:rPr lang="en-US" sz="2400" dirty="0"/>
            </a:br>
            <a:r>
              <a:rPr lang="en-US" sz="2400" dirty="0"/>
              <a:t>IT-360.1, </a:t>
            </a:r>
            <a:r>
              <a:rPr lang="en-US" sz="2400" i="1" dirty="0"/>
              <a:t>Change of City Resident Status.</a:t>
            </a:r>
          </a:p>
          <a:p>
            <a:pPr>
              <a:spcBef>
                <a:spcPts val="600"/>
              </a:spcBef>
            </a:pPr>
            <a:r>
              <a:rPr lang="en-US" sz="2400" dirty="0"/>
              <a:t>Form IT-360.1 must be included with: </a:t>
            </a:r>
          </a:p>
          <a:p>
            <a:pPr lvl="1">
              <a:spcBef>
                <a:spcPts val="600"/>
              </a:spcBef>
            </a:pPr>
            <a:r>
              <a:rPr lang="en-US" sz="2000" dirty="0"/>
              <a:t>IT-201: to report full-year New York State tax and part-year New York City resident tax, or part-year Yonkers resident income tax surcharge (or both), or </a:t>
            </a:r>
          </a:p>
          <a:p>
            <a:pPr lvl="1">
              <a:spcBef>
                <a:spcPts val="300"/>
              </a:spcBef>
            </a:pPr>
            <a:r>
              <a:rPr lang="en-US" sz="2000" spc="-50" dirty="0"/>
              <a:t>Form IT-203: to report part-year New York State </a:t>
            </a:r>
            <a:br>
              <a:rPr lang="en-US" sz="2000" spc="-50" dirty="0"/>
            </a:br>
            <a:r>
              <a:rPr lang="en-US" sz="2000" spc="-50" dirty="0"/>
              <a:t>resident tax and part-year New York City resident tax </a:t>
            </a:r>
            <a:br>
              <a:rPr lang="en-US" sz="2000" spc="-50" dirty="0"/>
            </a:br>
            <a:r>
              <a:rPr lang="en-US" sz="2000" spc="-50" dirty="0"/>
              <a:t>or part-year Yonkers resident income tax surcharge. </a:t>
            </a:r>
          </a:p>
        </p:txBody>
      </p:sp>
      <p:grpSp>
        <p:nvGrpSpPr>
          <p:cNvPr id="5" name="Group 4">
            <a:extLst>
              <a:ext uri="{FF2B5EF4-FFF2-40B4-BE49-F238E27FC236}">
                <a16:creationId xmlns:a16="http://schemas.microsoft.com/office/drawing/2014/main" id="{A9D51728-CCBC-365D-7385-6CB9E3CAA0E8}"/>
              </a:ext>
            </a:extLst>
          </p:cNvPr>
          <p:cNvGrpSpPr/>
          <p:nvPr/>
        </p:nvGrpSpPr>
        <p:grpSpPr>
          <a:xfrm rot="299776">
            <a:off x="6859502" y="3805034"/>
            <a:ext cx="2104739" cy="720090"/>
            <a:chOff x="6448139" y="383780"/>
            <a:chExt cx="2362200" cy="914400"/>
          </a:xfrm>
        </p:grpSpPr>
        <p:sp>
          <p:nvSpPr>
            <p:cNvPr id="8" name="Rectangle: Rounded Corners 7">
              <a:extLst>
                <a:ext uri="{FF2B5EF4-FFF2-40B4-BE49-F238E27FC236}">
                  <a16:creationId xmlns:a16="http://schemas.microsoft.com/office/drawing/2014/main" id="{50A70387-71FD-7A64-DCB3-52D300117821}"/>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839708-25F0-CE93-74CD-983331D6CDCF}"/>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01447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p:cNvSpPr txBox="1">
            <a:spLocks noGrp="1"/>
          </p:cNvSpPr>
          <p:nvPr>
            <p:ph type="title"/>
          </p:nvPr>
        </p:nvSpPr>
        <p:spPr/>
        <p:txBody>
          <a:bodyPr/>
          <a:lstStyle/>
          <a:p>
            <a:r>
              <a:rPr lang="en-US" dirty="0"/>
              <a:t>Department Focus</a:t>
            </a:r>
            <a:endParaRPr lang="en-US" sz="2800" dirty="0"/>
          </a:p>
        </p:txBody>
      </p:sp>
      <p:sp>
        <p:nvSpPr>
          <p:cNvPr id="61" name="Content Placeholder 2"/>
          <p:cNvSpPr txBox="1">
            <a:spLocks noGrp="1"/>
          </p:cNvSpPr>
          <p:nvPr>
            <p:ph type="body" idx="1"/>
          </p:nvPr>
        </p:nvSpPr>
        <p:spPr>
          <a:xfrm>
            <a:off x="228600" y="874514"/>
            <a:ext cx="8305800" cy="3754636"/>
          </a:xfrm>
        </p:spPr>
        <p:txBody>
          <a:bodyPr/>
          <a:lstStyle/>
          <a:p>
            <a:r>
              <a:rPr lang="en-US" sz="2600" dirty="0"/>
              <a:t>Improving the taxpayer experience</a:t>
            </a:r>
          </a:p>
          <a:p>
            <a:pPr>
              <a:spcBef>
                <a:spcPts val="1200"/>
              </a:spcBef>
            </a:pPr>
            <a:r>
              <a:rPr lang="en-US" sz="2600" dirty="0"/>
              <a:t>Form Clarity and Translation Project</a:t>
            </a:r>
          </a:p>
          <a:p>
            <a:pPr lvl="1"/>
            <a:r>
              <a:rPr lang="en-US" sz="2400" dirty="0"/>
              <a:t>form instructions are moving to html pages</a:t>
            </a:r>
          </a:p>
          <a:p>
            <a:pPr lvl="1">
              <a:spcBef>
                <a:spcPts val="300"/>
              </a:spcBef>
            </a:pPr>
            <a:r>
              <a:rPr lang="en-US" sz="2400" dirty="0"/>
              <a:t>forms will be written clearer for easier translation</a:t>
            </a:r>
          </a:p>
          <a:p>
            <a:pPr>
              <a:spcBef>
                <a:spcPts val="1200"/>
              </a:spcBef>
            </a:pPr>
            <a:r>
              <a:rPr lang="en-US" sz="2600" dirty="0"/>
              <a:t>Tax Modernization</a:t>
            </a:r>
          </a:p>
          <a:p>
            <a:pPr lvl="1"/>
            <a:r>
              <a:rPr lang="en-US" sz="2400" dirty="0"/>
              <a:t>reduce manual processes and expand self-service options for taxpayers</a:t>
            </a:r>
          </a:p>
          <a:p>
            <a:pPr lvl="1">
              <a:spcBef>
                <a:spcPts val="300"/>
              </a:spcBef>
            </a:pPr>
            <a:r>
              <a:rPr lang="en-US" sz="2400" dirty="0"/>
              <a:t>enhance the use of analytics in our processing</a:t>
            </a:r>
          </a:p>
          <a:p>
            <a:pPr lvl="1"/>
            <a:endParaRPr lang="en-US" dirty="0"/>
          </a:p>
        </p:txBody>
      </p:sp>
    </p:spTree>
    <p:extLst>
      <p:ext uri="{BB962C8B-B14F-4D97-AF65-F5344CB8AC3E}">
        <p14:creationId xmlns:p14="http://schemas.microsoft.com/office/powerpoint/2010/main" val="122763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01CED229-3045-C7A2-E74C-94D27E392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AD8D526E-7CD9-4277-8314-5EAF6019EFE9}"/>
              </a:ext>
            </a:extLst>
          </p:cNvPr>
          <p:cNvSpPr>
            <a:spLocks noGrp="1"/>
          </p:cNvSpPr>
          <p:nvPr>
            <p:ph type="ctrTitle"/>
          </p:nvPr>
        </p:nvSpPr>
        <p:spPr>
          <a:xfrm>
            <a:off x="304800" y="2885598"/>
            <a:ext cx="7772400" cy="745808"/>
          </a:xfrm>
        </p:spPr>
        <p:txBody>
          <a:bodyPr/>
          <a:lstStyle/>
          <a:p>
            <a:r>
              <a:rPr lang="en-US" dirty="0"/>
              <a:t>Income and Adjustments</a:t>
            </a:r>
          </a:p>
        </p:txBody>
      </p:sp>
    </p:spTree>
    <p:extLst>
      <p:ext uri="{BB962C8B-B14F-4D97-AF65-F5344CB8AC3E}">
        <p14:creationId xmlns:p14="http://schemas.microsoft.com/office/powerpoint/2010/main" val="372339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ADFD-C18C-4BC3-B992-39E520A76B03}"/>
              </a:ext>
            </a:extLst>
          </p:cNvPr>
          <p:cNvSpPr>
            <a:spLocks noGrp="1"/>
          </p:cNvSpPr>
          <p:nvPr>
            <p:ph type="title"/>
          </p:nvPr>
        </p:nvSpPr>
        <p:spPr/>
        <p:txBody>
          <a:bodyPr/>
          <a:lstStyle/>
          <a:p>
            <a:r>
              <a:rPr lang="en-US" dirty="0"/>
              <a:t>Federal Income</a:t>
            </a:r>
          </a:p>
        </p:txBody>
      </p:sp>
      <p:sp>
        <p:nvSpPr>
          <p:cNvPr id="3" name="Content Placeholder 2">
            <a:extLst>
              <a:ext uri="{FF2B5EF4-FFF2-40B4-BE49-F238E27FC236}">
                <a16:creationId xmlns:a16="http://schemas.microsoft.com/office/drawing/2014/main" id="{619D99FC-8516-428F-B069-131EEF7D0E48}"/>
              </a:ext>
            </a:extLst>
          </p:cNvPr>
          <p:cNvSpPr>
            <a:spLocks noGrp="1"/>
          </p:cNvSpPr>
          <p:nvPr>
            <p:ph idx="1"/>
          </p:nvPr>
        </p:nvSpPr>
        <p:spPr>
          <a:xfrm>
            <a:off x="304800" y="1452814"/>
            <a:ext cx="8229600" cy="2556272"/>
          </a:xfrm>
        </p:spPr>
        <p:txBody>
          <a:bodyPr/>
          <a:lstStyle/>
          <a:p>
            <a:pPr lvl="0">
              <a:spcBef>
                <a:spcPts val="4200"/>
              </a:spcBef>
            </a:pPr>
            <a:r>
              <a:rPr lang="en-US" dirty="0"/>
              <a:t>Most income items are carried over directly from the federal return.</a:t>
            </a:r>
          </a:p>
          <a:p>
            <a:pPr lvl="0">
              <a:spcBef>
                <a:spcPts val="4200"/>
              </a:spcBef>
            </a:pPr>
            <a:r>
              <a:rPr lang="en-US" dirty="0"/>
              <a:t>There are some items where New York does not treat them the same way, however those are handled through adjustments to income</a:t>
            </a:r>
          </a:p>
          <a:p>
            <a:pPr>
              <a:spcBef>
                <a:spcPts val="4200"/>
              </a:spcBef>
            </a:pPr>
            <a:endParaRPr lang="en-US" dirty="0"/>
          </a:p>
        </p:txBody>
      </p:sp>
    </p:spTree>
    <p:extLst>
      <p:ext uri="{BB962C8B-B14F-4D97-AF65-F5344CB8AC3E}">
        <p14:creationId xmlns:p14="http://schemas.microsoft.com/office/powerpoint/2010/main" val="364581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E7275-9C1D-4426-A893-0E757707F6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ctrTitle"/>
          </p:nvPr>
        </p:nvSpPr>
        <p:spPr>
          <a:xfrm>
            <a:off x="304800" y="2892742"/>
            <a:ext cx="7772400" cy="745808"/>
          </a:xfrm>
        </p:spPr>
        <p:txBody>
          <a:bodyPr/>
          <a:lstStyle/>
          <a:p>
            <a:r>
              <a:rPr lang="en-US" dirty="0"/>
              <a:t>Addition and Subtraction Modifications</a:t>
            </a:r>
          </a:p>
        </p:txBody>
      </p:sp>
    </p:spTree>
    <p:extLst>
      <p:ext uri="{BB962C8B-B14F-4D97-AF65-F5344CB8AC3E}">
        <p14:creationId xmlns:p14="http://schemas.microsoft.com/office/powerpoint/2010/main" val="1135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839199" cy="720090"/>
          </a:xfrm>
        </p:spPr>
        <p:txBody>
          <a:bodyPr/>
          <a:lstStyle/>
          <a:p>
            <a:r>
              <a:rPr lang="en-US" sz="3400" dirty="0"/>
              <a:t>New York State Modifications</a:t>
            </a:r>
          </a:p>
        </p:txBody>
      </p:sp>
      <p:sp>
        <p:nvSpPr>
          <p:cNvPr id="3" name="Content Placeholder 2"/>
          <p:cNvSpPr>
            <a:spLocks noGrp="1"/>
          </p:cNvSpPr>
          <p:nvPr>
            <p:ph idx="1"/>
          </p:nvPr>
        </p:nvSpPr>
        <p:spPr>
          <a:xfrm>
            <a:off x="304800" y="901340"/>
            <a:ext cx="8382000" cy="3394472"/>
          </a:xfrm>
        </p:spPr>
        <p:txBody>
          <a:bodyPr/>
          <a:lstStyle/>
          <a:p>
            <a:pPr marL="0" indent="0">
              <a:buNone/>
            </a:pPr>
            <a:r>
              <a:rPr lang="en-US" b="1" dirty="0">
                <a:solidFill>
                  <a:srgbClr val="007681"/>
                </a:solidFill>
              </a:rPr>
              <a:t>Computation of New York State income tax is based on a taxpayer’s NYAGI, which is FAGI modified by certain New York adjustments.</a:t>
            </a:r>
          </a:p>
          <a:p>
            <a:pPr>
              <a:spcBef>
                <a:spcPts val="1200"/>
              </a:spcBef>
            </a:pPr>
            <a:r>
              <a:rPr lang="en-US" sz="2200" dirty="0"/>
              <a:t>New York State taxes certain items of income not taxed by the federal government.  You must add these </a:t>
            </a:r>
            <a:r>
              <a:rPr lang="en-US" sz="2200" b="1" dirty="0"/>
              <a:t>New York additions </a:t>
            </a:r>
            <a:r>
              <a:rPr lang="en-US" sz="2200" dirty="0"/>
              <a:t>to FAGI.</a:t>
            </a:r>
          </a:p>
          <a:p>
            <a:pPr>
              <a:spcBef>
                <a:spcPts val="1200"/>
              </a:spcBef>
            </a:pPr>
            <a:r>
              <a:rPr lang="en-US" sz="2200" dirty="0"/>
              <a:t>New York State does not tax certain items of income taxed by the federal government.  You must subtract these </a:t>
            </a:r>
            <a:r>
              <a:rPr lang="en-US" sz="2200" b="1" dirty="0"/>
              <a:t>New York subtractions </a:t>
            </a:r>
            <a:r>
              <a:rPr lang="en-US" sz="2200" dirty="0"/>
              <a:t>from FAGI.  </a:t>
            </a:r>
          </a:p>
          <a:p>
            <a:endParaRPr lang="en-US" dirty="0"/>
          </a:p>
          <a:p>
            <a:endParaRPr lang="en-US" dirty="0"/>
          </a:p>
        </p:txBody>
      </p:sp>
    </p:spTree>
    <p:extLst>
      <p:ext uri="{BB962C8B-B14F-4D97-AF65-F5344CB8AC3E}">
        <p14:creationId xmlns:p14="http://schemas.microsoft.com/office/powerpoint/2010/main" val="367248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New York State Additions</a:t>
            </a:r>
          </a:p>
        </p:txBody>
      </p:sp>
      <p:sp>
        <p:nvSpPr>
          <p:cNvPr id="3" name="Content Placeholder 2"/>
          <p:cNvSpPr>
            <a:spLocks noGrp="1"/>
          </p:cNvSpPr>
          <p:nvPr>
            <p:ph idx="1"/>
          </p:nvPr>
        </p:nvSpPr>
        <p:spPr>
          <a:xfrm>
            <a:off x="304800" y="1078231"/>
            <a:ext cx="8229600" cy="3550919"/>
          </a:xfrm>
        </p:spPr>
        <p:txBody>
          <a:bodyPr/>
          <a:lstStyle/>
          <a:p>
            <a:pPr>
              <a:spcBef>
                <a:spcPts val="1800"/>
              </a:spcBef>
            </a:pPr>
            <a:r>
              <a:rPr lang="en-US" dirty="0"/>
              <a:t>Interest income on state and local bonds</a:t>
            </a:r>
          </a:p>
          <a:p>
            <a:pPr>
              <a:spcBef>
                <a:spcPts val="1800"/>
              </a:spcBef>
            </a:pPr>
            <a:r>
              <a:rPr lang="en-US" dirty="0"/>
              <a:t>Net gain from casualty and theft loss</a:t>
            </a:r>
          </a:p>
          <a:p>
            <a:pPr>
              <a:spcBef>
                <a:spcPts val="1800"/>
              </a:spcBef>
            </a:pPr>
            <a:r>
              <a:rPr lang="en-US" dirty="0"/>
              <a:t>Public employee 414(h) retirement contributions</a:t>
            </a:r>
          </a:p>
          <a:p>
            <a:pPr>
              <a:spcBef>
                <a:spcPts val="1800"/>
              </a:spcBef>
            </a:pPr>
            <a:r>
              <a:rPr lang="en-US" dirty="0"/>
              <a:t>New York City Flexible Benefits Program (IRC 125) amounts deducted or deferred from salary</a:t>
            </a:r>
          </a:p>
          <a:p>
            <a:pPr>
              <a:spcBef>
                <a:spcPts val="1800"/>
              </a:spcBef>
            </a:pPr>
            <a:r>
              <a:rPr lang="en-US" dirty="0"/>
              <a:t>New York’s 529 college savings program</a:t>
            </a:r>
          </a:p>
          <a:p>
            <a:pPr marL="397849" indent="-342900">
              <a:spcBef>
                <a:spcPts val="1800"/>
              </a:spcBef>
            </a:pPr>
            <a:endParaRPr lang="en-US" dirty="0"/>
          </a:p>
          <a:p>
            <a:pPr marL="54949" indent="0">
              <a:spcBef>
                <a:spcPts val="1800"/>
              </a:spcBef>
              <a:buNone/>
            </a:pPr>
            <a:endParaRPr lang="en-US" dirty="0"/>
          </a:p>
        </p:txBody>
      </p:sp>
    </p:spTree>
    <p:extLst>
      <p:ext uri="{BB962C8B-B14F-4D97-AF65-F5344CB8AC3E}">
        <p14:creationId xmlns:p14="http://schemas.microsoft.com/office/powerpoint/2010/main" val="4331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762999" cy="720090"/>
          </a:xfrm>
        </p:spPr>
        <p:txBody>
          <a:bodyPr/>
          <a:lstStyle/>
          <a:p>
            <a:r>
              <a:rPr lang="en-US" dirty="0"/>
              <a:t>New York State Addition Modifications</a:t>
            </a:r>
          </a:p>
        </p:txBody>
      </p:sp>
      <p:sp>
        <p:nvSpPr>
          <p:cNvPr id="5" name="Content Placeholder 2"/>
          <p:cNvSpPr>
            <a:spLocks noGrp="1"/>
          </p:cNvSpPr>
          <p:nvPr>
            <p:ph idx="1"/>
          </p:nvPr>
        </p:nvSpPr>
        <p:spPr>
          <a:xfrm>
            <a:off x="304800" y="1263565"/>
            <a:ext cx="8229600" cy="2905505"/>
          </a:xfrm>
        </p:spPr>
        <p:txBody>
          <a:bodyPr/>
          <a:lstStyle/>
          <a:p>
            <a:pPr marL="0" indent="0">
              <a:buNone/>
            </a:pPr>
            <a:r>
              <a:rPr lang="en-US" b="1" dirty="0">
                <a:solidFill>
                  <a:srgbClr val="007681"/>
                </a:solidFill>
              </a:rPr>
              <a:t>Interest income on state and local bonds</a:t>
            </a:r>
          </a:p>
          <a:p>
            <a:pPr marL="0" indent="0">
              <a:spcBef>
                <a:spcPts val="600"/>
              </a:spcBef>
              <a:buNone/>
            </a:pPr>
            <a:r>
              <a:rPr lang="en-US" dirty="0"/>
              <a:t>If from other than New York State or it’s local governments, addition modification must be made.</a:t>
            </a:r>
          </a:p>
          <a:p>
            <a:pPr marL="0" indent="0">
              <a:spcBef>
                <a:spcPts val="3600"/>
              </a:spcBef>
              <a:buNone/>
            </a:pPr>
            <a:r>
              <a:rPr lang="en-US" b="1" dirty="0">
                <a:solidFill>
                  <a:srgbClr val="007681"/>
                </a:solidFill>
              </a:rPr>
              <a:t>Net gain from casualty and theft loss </a:t>
            </a:r>
          </a:p>
          <a:p>
            <a:pPr marL="0" indent="0">
              <a:spcBef>
                <a:spcPts val="600"/>
              </a:spcBef>
              <a:buNone/>
            </a:pPr>
            <a:r>
              <a:rPr lang="en-US" dirty="0"/>
              <a:t>New York itemized deduction for a casualty or theft that results in a net gain, addition modification must be made.</a:t>
            </a:r>
          </a:p>
          <a:p>
            <a:pPr marL="0" indent="0">
              <a:buNone/>
            </a:pPr>
            <a:endParaRPr lang="en-US" dirty="0"/>
          </a:p>
          <a:p>
            <a:pPr marL="0" indent="0">
              <a:buNone/>
            </a:pPr>
            <a:endParaRPr lang="en-US" dirty="0"/>
          </a:p>
          <a:p>
            <a:pPr marL="439588"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1476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 Addition 414(h) and IRC-125</a:t>
            </a:r>
          </a:p>
        </p:txBody>
      </p:sp>
      <p:sp>
        <p:nvSpPr>
          <p:cNvPr id="3" name="Content Placeholder 2"/>
          <p:cNvSpPr>
            <a:spLocks noGrp="1"/>
          </p:cNvSpPr>
          <p:nvPr>
            <p:ph idx="1"/>
          </p:nvPr>
        </p:nvSpPr>
        <p:spPr>
          <a:xfrm>
            <a:off x="304800" y="890319"/>
            <a:ext cx="8610600" cy="3394472"/>
          </a:xfrm>
        </p:spPr>
        <p:txBody>
          <a:bodyPr/>
          <a:lstStyle/>
          <a:p>
            <a:r>
              <a:rPr lang="en-US" dirty="0"/>
              <a:t>Must report 414(h) retirement contributions as an addition modification to their Federal Adjusted Gross Income (FAGI) on the New York State return.</a:t>
            </a:r>
          </a:p>
          <a:p>
            <a:pPr lvl="1"/>
            <a:r>
              <a:rPr lang="en-US" dirty="0"/>
              <a:t>New York State and Local Retirement System</a:t>
            </a:r>
          </a:p>
          <a:p>
            <a:pPr lvl="1">
              <a:spcBef>
                <a:spcPts val="300"/>
              </a:spcBef>
            </a:pPr>
            <a:r>
              <a:rPr lang="en-US" dirty="0"/>
              <a:t>New York City Retirement System</a:t>
            </a:r>
          </a:p>
          <a:p>
            <a:pPr lvl="1">
              <a:spcBef>
                <a:spcPts val="300"/>
              </a:spcBef>
            </a:pPr>
            <a:r>
              <a:rPr lang="en-US" dirty="0"/>
              <a:t>New York City Police Pension Fund</a:t>
            </a:r>
          </a:p>
          <a:p>
            <a:pPr lvl="1">
              <a:spcBef>
                <a:spcPts val="300"/>
              </a:spcBef>
            </a:pPr>
            <a:r>
              <a:rPr lang="en-US" dirty="0"/>
              <a:t>New York City Teachers Retirement System</a:t>
            </a:r>
          </a:p>
          <a:p>
            <a:r>
              <a:rPr lang="en-US" spc="-50" dirty="0"/>
              <a:t>Same rules apply to New York City employees who participate in a New York City flexible benefits program, IRC-125.</a:t>
            </a:r>
          </a:p>
        </p:txBody>
      </p:sp>
    </p:spTree>
    <p:extLst>
      <p:ext uri="{BB962C8B-B14F-4D97-AF65-F5344CB8AC3E}">
        <p14:creationId xmlns:p14="http://schemas.microsoft.com/office/powerpoint/2010/main" val="369122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414(h) and IRC-125 Reporting</a:t>
            </a:r>
          </a:p>
        </p:txBody>
      </p:sp>
      <p:sp>
        <p:nvSpPr>
          <p:cNvPr id="3" name="Content Placeholder 2"/>
          <p:cNvSpPr>
            <a:spLocks noGrp="1"/>
          </p:cNvSpPr>
          <p:nvPr>
            <p:ph idx="1"/>
          </p:nvPr>
        </p:nvSpPr>
        <p:spPr>
          <a:xfrm>
            <a:off x="304800" y="854807"/>
            <a:ext cx="8229600" cy="3394472"/>
          </a:xfrm>
        </p:spPr>
        <p:txBody>
          <a:bodyPr/>
          <a:lstStyle/>
          <a:p>
            <a:r>
              <a:rPr lang="en-US" dirty="0"/>
              <a:t>Reported to the employee in box 14 on Form W-2.  </a:t>
            </a:r>
          </a:p>
          <a:p>
            <a:pPr>
              <a:spcBef>
                <a:spcPts val="1000"/>
              </a:spcBef>
            </a:pPr>
            <a:r>
              <a:rPr lang="en-US" dirty="0"/>
              <a:t>414(h) pension contributions are added on line 21 of</a:t>
            </a:r>
            <a:br>
              <a:rPr lang="en-US" dirty="0"/>
            </a:br>
            <a:r>
              <a:rPr lang="en-US" dirty="0"/>
              <a:t>Form IT-201, </a:t>
            </a:r>
            <a:r>
              <a:rPr lang="en-US" i="1" dirty="0"/>
              <a:t>Resident Income Tax Return </a:t>
            </a:r>
            <a:r>
              <a:rPr lang="en-US" dirty="0"/>
              <a:t>and on line 21</a:t>
            </a:r>
            <a:br>
              <a:rPr lang="en-US" dirty="0"/>
            </a:br>
            <a:r>
              <a:rPr lang="en-US" dirty="0"/>
              <a:t>of Form IT-203, </a:t>
            </a:r>
            <a:r>
              <a:rPr lang="en-US" i="1" dirty="0"/>
              <a:t>Nonresident and Part-year Resident Income Tax Return</a:t>
            </a:r>
            <a:r>
              <a:rPr lang="en-US" dirty="0"/>
              <a:t>.</a:t>
            </a:r>
          </a:p>
          <a:p>
            <a:pPr>
              <a:spcBef>
                <a:spcPts val="1000"/>
              </a:spcBef>
            </a:pPr>
            <a:r>
              <a:rPr lang="en-US" dirty="0"/>
              <a:t>New York City flexible benefits program are reported on</a:t>
            </a:r>
            <a:br>
              <a:rPr lang="en-US" dirty="0"/>
            </a:br>
            <a:r>
              <a:rPr lang="en-US" dirty="0"/>
              <a:t>Form IT-225, </a:t>
            </a:r>
            <a:r>
              <a:rPr lang="en-US" i="1" dirty="0"/>
              <a:t>New York State Modifications</a:t>
            </a:r>
            <a:r>
              <a:rPr lang="en-US" dirty="0"/>
              <a:t>, and then totaled with other additions and entered on line 23 of the IT-201 or line 22 of the IT-203.</a:t>
            </a:r>
          </a:p>
        </p:txBody>
      </p:sp>
    </p:spTree>
    <p:extLst>
      <p:ext uri="{BB962C8B-B14F-4D97-AF65-F5344CB8AC3E}">
        <p14:creationId xmlns:p14="http://schemas.microsoft.com/office/powerpoint/2010/main" val="58695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College Savings Program Additions</a:t>
            </a:r>
          </a:p>
        </p:txBody>
      </p:sp>
      <p:sp>
        <p:nvSpPr>
          <p:cNvPr id="3" name="Content Placeholder 2"/>
          <p:cNvSpPr>
            <a:spLocks noGrp="1"/>
          </p:cNvSpPr>
          <p:nvPr>
            <p:ph idx="1"/>
          </p:nvPr>
        </p:nvSpPr>
        <p:spPr>
          <a:xfrm>
            <a:off x="304800" y="1078231"/>
            <a:ext cx="8229600" cy="3550919"/>
          </a:xfrm>
        </p:spPr>
        <p:txBody>
          <a:bodyPr/>
          <a:lstStyle/>
          <a:p>
            <a:r>
              <a:rPr lang="en-US" dirty="0"/>
              <a:t>New York’s 529 college savings program</a:t>
            </a:r>
          </a:p>
          <a:p>
            <a:pPr lvl="1">
              <a:spcBef>
                <a:spcPts val="1200"/>
              </a:spcBef>
            </a:pPr>
            <a:r>
              <a:rPr lang="en-US" dirty="0"/>
              <a:t>transfer to another state’s program</a:t>
            </a:r>
          </a:p>
          <a:p>
            <a:pPr lvl="1">
              <a:spcBef>
                <a:spcPts val="1200"/>
              </a:spcBef>
            </a:pPr>
            <a:r>
              <a:rPr lang="en-US" dirty="0"/>
              <a:t>nonqualified distributions </a:t>
            </a:r>
          </a:p>
          <a:p>
            <a:pPr>
              <a:spcBef>
                <a:spcPts val="2400"/>
              </a:spcBef>
            </a:pPr>
            <a:r>
              <a:rPr lang="en-US" sz="2400" dirty="0"/>
              <a:t>Note:  If the withdrawal is not used for higher education, any subtraction modification taken in the current or previous years on the original contributions must be added back to income.</a:t>
            </a:r>
            <a:endParaRPr lang="en-US" dirty="0"/>
          </a:p>
          <a:p>
            <a:pPr marL="54949" indent="0">
              <a:buNone/>
            </a:pPr>
            <a:endParaRPr lang="en-US" dirty="0"/>
          </a:p>
        </p:txBody>
      </p:sp>
    </p:spTree>
    <p:extLst>
      <p:ext uri="{BB962C8B-B14F-4D97-AF65-F5344CB8AC3E}">
        <p14:creationId xmlns:p14="http://schemas.microsoft.com/office/powerpoint/2010/main" val="197752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EFCC-3546-4EE3-BFAC-49083C1F1B98}"/>
              </a:ext>
            </a:extLst>
          </p:cNvPr>
          <p:cNvSpPr>
            <a:spLocks noGrp="1"/>
          </p:cNvSpPr>
          <p:nvPr>
            <p:ph type="title"/>
          </p:nvPr>
        </p:nvSpPr>
        <p:spPr/>
        <p:txBody>
          <a:bodyPr/>
          <a:lstStyle/>
          <a:p>
            <a:r>
              <a:rPr lang="en-US" dirty="0"/>
              <a:t>Use of 529 College Savings Accounts</a:t>
            </a:r>
          </a:p>
        </p:txBody>
      </p:sp>
      <p:sp>
        <p:nvSpPr>
          <p:cNvPr id="3" name="Content Placeholder 2">
            <a:extLst>
              <a:ext uri="{FF2B5EF4-FFF2-40B4-BE49-F238E27FC236}">
                <a16:creationId xmlns:a16="http://schemas.microsoft.com/office/drawing/2014/main" id="{31F7BF89-89CD-454D-BE60-2D4C0CA09013}"/>
              </a:ext>
            </a:extLst>
          </p:cNvPr>
          <p:cNvSpPr>
            <a:spLocks noGrp="1"/>
          </p:cNvSpPr>
          <p:nvPr>
            <p:ph idx="1"/>
          </p:nvPr>
        </p:nvSpPr>
        <p:spPr>
          <a:xfrm>
            <a:off x="304800" y="1200150"/>
            <a:ext cx="8229600" cy="3189820"/>
          </a:xfrm>
        </p:spPr>
        <p:txBody>
          <a:bodyPr/>
          <a:lstStyle/>
          <a:p>
            <a:pPr>
              <a:spcBef>
                <a:spcPts val="2400"/>
              </a:spcBef>
            </a:pPr>
            <a:r>
              <a:rPr lang="en-US" dirty="0"/>
              <a:t>Qualified apprenticeship expenses are now a qualified use of a 529 savings program.</a:t>
            </a:r>
          </a:p>
          <a:p>
            <a:pPr>
              <a:spcBef>
                <a:spcPts val="2400"/>
              </a:spcBef>
            </a:pPr>
            <a:r>
              <a:rPr lang="en-US" dirty="0"/>
              <a:t>Programs must be registered and certified with the Secretary of Labor.</a:t>
            </a:r>
          </a:p>
          <a:p>
            <a:pPr>
              <a:spcBef>
                <a:spcPts val="2400"/>
              </a:spcBef>
            </a:pPr>
            <a:r>
              <a:rPr lang="en-US" dirty="0"/>
              <a:t>DOL has a list of active apprenticeship programs </a:t>
            </a:r>
            <a:br>
              <a:rPr lang="en-US" dirty="0"/>
            </a:br>
            <a:r>
              <a:rPr lang="en-US" dirty="0"/>
              <a:t>in New York that would qualify. </a:t>
            </a:r>
          </a:p>
        </p:txBody>
      </p:sp>
      <p:sp>
        <p:nvSpPr>
          <p:cNvPr id="6" name="Slide Number Placeholder 5">
            <a:extLst>
              <a:ext uri="{FF2B5EF4-FFF2-40B4-BE49-F238E27FC236}">
                <a16:creationId xmlns:a16="http://schemas.microsoft.com/office/drawing/2014/main" id="{49F66C3A-83D6-4B78-A86C-475C53B953AC}"/>
              </a:ext>
            </a:extLst>
          </p:cNvPr>
          <p:cNvSpPr>
            <a:spLocks noGrp="1"/>
          </p:cNvSpPr>
          <p:nvPr>
            <p:ph type="sldNum" sz="quarter" idx="12"/>
          </p:nvPr>
        </p:nvSpPr>
        <p:spPr/>
        <p:txBody>
          <a:bodyPr/>
          <a:lstStyle/>
          <a:p>
            <a:fld id="{461C3A22-55EB-4C03-94E7-1B9314DBFF8B}" type="slidenum">
              <a:rPr lang="en-US" smtClean="0"/>
              <a:pPr/>
              <a:t>39</a:t>
            </a:fld>
            <a:endParaRPr lang="en-US" dirty="0"/>
          </a:p>
        </p:txBody>
      </p:sp>
      <p:grpSp>
        <p:nvGrpSpPr>
          <p:cNvPr id="8" name="Group 7">
            <a:extLst>
              <a:ext uri="{FF2B5EF4-FFF2-40B4-BE49-F238E27FC236}">
                <a16:creationId xmlns:a16="http://schemas.microsoft.com/office/drawing/2014/main" id="{36AF5810-A13C-9499-2DF8-B50508961670}"/>
              </a:ext>
            </a:extLst>
          </p:cNvPr>
          <p:cNvGrpSpPr/>
          <p:nvPr/>
        </p:nvGrpSpPr>
        <p:grpSpPr>
          <a:xfrm rot="299776">
            <a:off x="6859502" y="3805034"/>
            <a:ext cx="2104739" cy="720090"/>
            <a:chOff x="6448139" y="383780"/>
            <a:chExt cx="2362200" cy="914400"/>
          </a:xfrm>
        </p:grpSpPr>
        <p:sp>
          <p:nvSpPr>
            <p:cNvPr id="9" name="Rectangle: Rounded Corners 8">
              <a:extLst>
                <a:ext uri="{FF2B5EF4-FFF2-40B4-BE49-F238E27FC236}">
                  <a16:creationId xmlns:a16="http://schemas.microsoft.com/office/drawing/2014/main" id="{68F0981F-3E27-6A64-357E-6113439FB9EB}"/>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EC4B7E-304D-8286-2910-94467DAB5556}"/>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105782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Agenda</a:t>
            </a:r>
          </a:p>
        </p:txBody>
      </p:sp>
      <p:sp>
        <p:nvSpPr>
          <p:cNvPr id="3" name="Content Placeholder 2"/>
          <p:cNvSpPr>
            <a:spLocks noGrp="1"/>
          </p:cNvSpPr>
          <p:nvPr>
            <p:ph sz="half" idx="1"/>
          </p:nvPr>
        </p:nvSpPr>
        <p:spPr>
          <a:xfrm>
            <a:off x="228600" y="821584"/>
            <a:ext cx="6841273" cy="3751838"/>
          </a:xfrm>
        </p:spPr>
        <p:txBody>
          <a:bodyPr>
            <a:noAutofit/>
          </a:bodyPr>
          <a:lstStyle/>
          <a:p>
            <a:pPr marL="457200" indent="-457200">
              <a:spcBef>
                <a:spcPts val="900"/>
              </a:spcBef>
              <a:buFont typeface="+mj-lt"/>
              <a:buAutoNum type="arabicPeriod"/>
            </a:pPr>
            <a:r>
              <a:rPr lang="en-US" sz="2000" dirty="0"/>
              <a:t>Volunteer Requirements and Confidentiality Reminder</a:t>
            </a:r>
          </a:p>
          <a:p>
            <a:pPr marL="457200" indent="-457200">
              <a:spcBef>
                <a:spcPts val="900"/>
              </a:spcBef>
              <a:buFont typeface="+mj-lt"/>
              <a:buAutoNum type="arabicPeriod"/>
            </a:pPr>
            <a:r>
              <a:rPr lang="en-US" sz="2000" dirty="0"/>
              <a:t>Volunteer Resources</a:t>
            </a:r>
          </a:p>
          <a:p>
            <a:pPr marL="457200" indent="-457200">
              <a:spcBef>
                <a:spcPts val="900"/>
              </a:spcBef>
              <a:buFont typeface="+mj-lt"/>
              <a:buAutoNum type="arabicPeriod"/>
            </a:pPr>
            <a:r>
              <a:rPr lang="en-US" sz="2000" dirty="0"/>
              <a:t>New York State Filing Requirements</a:t>
            </a:r>
          </a:p>
          <a:p>
            <a:pPr marL="457200" indent="-457200">
              <a:spcBef>
                <a:spcPts val="900"/>
              </a:spcBef>
              <a:buFont typeface="+mj-lt"/>
              <a:buAutoNum type="arabicPeriod"/>
            </a:pPr>
            <a:r>
              <a:rPr lang="en-US" sz="2000" dirty="0"/>
              <a:t>New York State Income and Adjustments</a:t>
            </a:r>
          </a:p>
          <a:p>
            <a:pPr marL="457200" indent="-457200">
              <a:spcBef>
                <a:spcPts val="900"/>
              </a:spcBef>
              <a:buFont typeface="+mj-lt"/>
              <a:buAutoNum type="arabicPeriod"/>
            </a:pPr>
            <a:r>
              <a:rPr lang="en-US" sz="2000" dirty="0"/>
              <a:t>New York State Modifications</a:t>
            </a:r>
          </a:p>
          <a:p>
            <a:pPr marL="457200" indent="-457200">
              <a:spcBef>
                <a:spcPts val="900"/>
              </a:spcBef>
              <a:buFont typeface="+mj-lt"/>
              <a:buAutoNum type="arabicPeriod"/>
            </a:pPr>
            <a:r>
              <a:rPr lang="en-US" sz="2000" dirty="0"/>
              <a:t>New York State Standard and Itemized Deductions</a:t>
            </a:r>
          </a:p>
          <a:p>
            <a:pPr marL="457200" indent="-457200">
              <a:spcBef>
                <a:spcPts val="900"/>
              </a:spcBef>
              <a:buFont typeface="+mj-lt"/>
              <a:buAutoNum type="arabicPeriod"/>
            </a:pPr>
            <a:r>
              <a:rPr lang="en-US" sz="2000" dirty="0"/>
              <a:t>New York State Credits</a:t>
            </a:r>
          </a:p>
          <a:p>
            <a:pPr marL="457200" indent="-457200">
              <a:spcBef>
                <a:spcPts val="900"/>
              </a:spcBef>
              <a:buFont typeface="+mj-lt"/>
              <a:buAutoNum type="arabicPeriod"/>
            </a:pPr>
            <a:r>
              <a:rPr lang="en-US" sz="2000" dirty="0"/>
              <a:t>New York State Personal Income Tax Filing Reminders</a:t>
            </a:r>
          </a:p>
          <a:p>
            <a:pPr marL="457200" indent="-457200">
              <a:spcBef>
                <a:spcPts val="900"/>
              </a:spcBef>
              <a:buFont typeface="+mj-lt"/>
              <a:buAutoNum type="arabicPeriod"/>
            </a:pPr>
            <a:r>
              <a:rPr lang="en-US" sz="2000" dirty="0"/>
              <a:t>Tax Department Programs and Initiatives</a:t>
            </a:r>
          </a:p>
        </p:txBody>
      </p:sp>
      <p:pic>
        <p:nvPicPr>
          <p:cNvPr id="9" name="Picture 8">
            <a:extLst>
              <a:ext uri="{FF2B5EF4-FFF2-40B4-BE49-F238E27FC236}">
                <a16:creationId xmlns:a16="http://schemas.microsoft.com/office/drawing/2014/main" id="{69A30DA5-CA7F-4988-92D6-33E4B1688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873" y="1025383"/>
            <a:ext cx="1828800" cy="897775"/>
          </a:xfrm>
          <a:prstGeom prst="rect">
            <a:avLst/>
          </a:prstGeom>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81AA20A8-8D8F-5117-C688-516B03DB80C9}"/>
              </a:ext>
            </a:extLst>
          </p:cNvPr>
          <p:cNvGrpSpPr>
            <a:grpSpLocks noChangeAspect="1"/>
          </p:cNvGrpSpPr>
          <p:nvPr/>
        </p:nvGrpSpPr>
        <p:grpSpPr>
          <a:xfrm rot="299776">
            <a:off x="7074634" y="3107397"/>
            <a:ext cx="1828800" cy="626166"/>
            <a:chOff x="6448139" y="383780"/>
            <a:chExt cx="2362200" cy="914400"/>
          </a:xfrm>
        </p:grpSpPr>
        <p:sp>
          <p:nvSpPr>
            <p:cNvPr id="14" name="Rectangle: Rounded Corners 13">
              <a:extLst>
                <a:ext uri="{FF2B5EF4-FFF2-40B4-BE49-F238E27FC236}">
                  <a16:creationId xmlns:a16="http://schemas.microsoft.com/office/drawing/2014/main" id="{A09290D3-C291-29EA-FB33-EE0C950124F4}"/>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F5D098D-B215-7B3F-1BE6-E35FD6582E03}"/>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5565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strVal val="4*#ppt_w"/>
                                          </p:val>
                                        </p:tav>
                                        <p:tav tm="100000">
                                          <p:val>
                                            <p:strVal val="#ppt_w"/>
                                          </p:val>
                                        </p:tav>
                                      </p:tavLst>
                                    </p:anim>
                                    <p:anim calcmode="lin" valueType="num">
                                      <p:cBhvr>
                                        <p:cTn id="13"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Common New York State Subtractions</a:t>
            </a:r>
          </a:p>
        </p:txBody>
      </p:sp>
      <p:sp>
        <p:nvSpPr>
          <p:cNvPr id="5" name="Content Placeholder 4">
            <a:extLst>
              <a:ext uri="{FF2B5EF4-FFF2-40B4-BE49-F238E27FC236}">
                <a16:creationId xmlns:a16="http://schemas.microsoft.com/office/drawing/2014/main" id="{08012A75-6B4E-46EB-834C-58A3916FA346}"/>
              </a:ext>
            </a:extLst>
          </p:cNvPr>
          <p:cNvSpPr>
            <a:spLocks noGrp="1"/>
          </p:cNvSpPr>
          <p:nvPr>
            <p:ph idx="1"/>
          </p:nvPr>
        </p:nvSpPr>
        <p:spPr>
          <a:xfrm>
            <a:off x="190500" y="819150"/>
            <a:ext cx="8763000" cy="3935511"/>
          </a:xfrm>
        </p:spPr>
        <p:txBody>
          <a:bodyPr>
            <a:normAutofit lnSpcReduction="10000"/>
          </a:bodyPr>
          <a:lstStyle/>
          <a:p>
            <a:pPr marL="274320">
              <a:lnSpc>
                <a:spcPct val="120000"/>
              </a:lnSpc>
              <a:spcBef>
                <a:spcPts val="600"/>
              </a:spcBef>
              <a:buSzPct val="100000"/>
            </a:pPr>
            <a:r>
              <a:rPr lang="en-US" dirty="0"/>
              <a:t>Refunds, credits, or offsets of state and local income taxes</a:t>
            </a:r>
          </a:p>
          <a:p>
            <a:pPr marL="274320">
              <a:lnSpc>
                <a:spcPct val="120000"/>
              </a:lnSpc>
              <a:spcBef>
                <a:spcPts val="600"/>
              </a:spcBef>
              <a:buSzPct val="100000"/>
            </a:pPr>
            <a:r>
              <a:rPr lang="en-US" dirty="0"/>
              <a:t>Qualified moving expense reimbursements or expenses</a:t>
            </a:r>
          </a:p>
          <a:p>
            <a:pPr marL="274320">
              <a:lnSpc>
                <a:spcPct val="120000"/>
              </a:lnSpc>
              <a:spcBef>
                <a:spcPts val="600"/>
              </a:spcBef>
              <a:buSzPct val="100000"/>
            </a:pPr>
            <a:r>
              <a:rPr lang="en-US" spc="-50" dirty="0"/>
              <a:t>$20,000 pension/annuity exclusion for taxpayers 59½ or older</a:t>
            </a:r>
          </a:p>
          <a:p>
            <a:pPr marL="274320">
              <a:lnSpc>
                <a:spcPct val="120000"/>
              </a:lnSpc>
              <a:spcBef>
                <a:spcPts val="600"/>
              </a:spcBef>
              <a:buSzPct val="100000"/>
            </a:pPr>
            <a:r>
              <a:rPr lang="en-US" dirty="0"/>
              <a:t>Interest on U.S. government bonds</a:t>
            </a:r>
          </a:p>
          <a:p>
            <a:pPr marL="274320">
              <a:lnSpc>
                <a:spcPct val="120000"/>
              </a:lnSpc>
              <a:spcBef>
                <a:spcPts val="600"/>
              </a:spcBef>
              <a:buSzPct val="100000"/>
            </a:pPr>
            <a:r>
              <a:rPr lang="en-US" dirty="0"/>
              <a:t>New York 529 college savings program</a:t>
            </a:r>
          </a:p>
          <a:p>
            <a:pPr marL="274320">
              <a:lnSpc>
                <a:spcPct val="120000"/>
              </a:lnSpc>
              <a:spcBef>
                <a:spcPts val="600"/>
              </a:spcBef>
              <a:buSzPct val="100000"/>
            </a:pPr>
            <a:r>
              <a:rPr lang="en-US" dirty="0"/>
              <a:t>Pensions of New York State, local, or federal</a:t>
            </a:r>
            <a:br>
              <a:rPr lang="en-US" dirty="0"/>
            </a:br>
            <a:r>
              <a:rPr lang="en-US" dirty="0"/>
              <a:t>government employees</a:t>
            </a:r>
          </a:p>
          <a:p>
            <a:pPr marL="274320">
              <a:lnSpc>
                <a:spcPct val="120000"/>
              </a:lnSpc>
              <a:spcBef>
                <a:spcPts val="600"/>
              </a:spcBef>
              <a:buSzPct val="100000"/>
            </a:pPr>
            <a:r>
              <a:rPr lang="en-US" spc="-50" dirty="0"/>
              <a:t>Repayment of income reported in a prior year</a:t>
            </a:r>
          </a:p>
          <a:p>
            <a:pPr>
              <a:lnSpc>
                <a:spcPct val="120000"/>
              </a:lnSpc>
              <a:spcBef>
                <a:spcPts val="600"/>
              </a:spcBef>
            </a:pPr>
            <a:endParaRPr lang="en-US" dirty="0"/>
          </a:p>
        </p:txBody>
      </p:sp>
      <p:grpSp>
        <p:nvGrpSpPr>
          <p:cNvPr id="7" name="Group 6">
            <a:extLst>
              <a:ext uri="{FF2B5EF4-FFF2-40B4-BE49-F238E27FC236}">
                <a16:creationId xmlns:a16="http://schemas.microsoft.com/office/drawing/2014/main" id="{9458C4C2-64CD-DE5B-754C-4A1A04C3096D}"/>
              </a:ext>
            </a:extLst>
          </p:cNvPr>
          <p:cNvGrpSpPr/>
          <p:nvPr/>
        </p:nvGrpSpPr>
        <p:grpSpPr>
          <a:xfrm rot="299776">
            <a:off x="6859502" y="3805034"/>
            <a:ext cx="2104739" cy="720090"/>
            <a:chOff x="6448139" y="383780"/>
            <a:chExt cx="2362200" cy="914400"/>
          </a:xfrm>
        </p:grpSpPr>
        <p:sp>
          <p:nvSpPr>
            <p:cNvPr id="8" name="Rectangle: Rounded Corners 7">
              <a:extLst>
                <a:ext uri="{FF2B5EF4-FFF2-40B4-BE49-F238E27FC236}">
                  <a16:creationId xmlns:a16="http://schemas.microsoft.com/office/drawing/2014/main" id="{507017D9-80DE-84D9-78FB-6D062E23F44A}"/>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F12EEB-DF2D-5CF0-D225-BEF55FDC5835}"/>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9322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6452"/>
            <a:ext cx="8229600" cy="720090"/>
          </a:xfrm>
        </p:spPr>
        <p:txBody>
          <a:bodyPr/>
          <a:lstStyle/>
          <a:p>
            <a:r>
              <a:rPr lang="en-US" dirty="0"/>
              <a:t>New York State Modifications</a:t>
            </a:r>
          </a:p>
        </p:txBody>
      </p:sp>
      <p:sp>
        <p:nvSpPr>
          <p:cNvPr id="5" name="Content Placeholder 2"/>
          <p:cNvSpPr>
            <a:spLocks noGrp="1"/>
          </p:cNvSpPr>
          <p:nvPr>
            <p:ph idx="1"/>
          </p:nvPr>
        </p:nvSpPr>
        <p:spPr>
          <a:xfrm>
            <a:off x="304800" y="1146843"/>
            <a:ext cx="8610600" cy="3394075"/>
          </a:xfrm>
        </p:spPr>
        <p:txBody>
          <a:bodyPr/>
          <a:lstStyle/>
          <a:p>
            <a:pPr marL="0" indent="0">
              <a:buNone/>
            </a:pPr>
            <a:r>
              <a:rPr lang="en-US" b="1" spc="-50" dirty="0">
                <a:solidFill>
                  <a:srgbClr val="007681"/>
                </a:solidFill>
              </a:rPr>
              <a:t>Refunds, credits, or offsets of state and local income taxes</a:t>
            </a:r>
          </a:p>
          <a:p>
            <a:pPr marL="0" indent="0">
              <a:spcBef>
                <a:spcPts val="3000"/>
              </a:spcBef>
              <a:buNone/>
            </a:pPr>
            <a:r>
              <a:rPr lang="en-US" b="1" dirty="0">
                <a:solidFill>
                  <a:srgbClr val="007681"/>
                </a:solidFill>
              </a:rPr>
              <a:t>Qualified moving expense reimbursements and </a:t>
            </a:r>
            <a:br>
              <a:rPr lang="en-US" b="1" dirty="0">
                <a:solidFill>
                  <a:srgbClr val="007681"/>
                </a:solidFill>
              </a:rPr>
            </a:br>
            <a:r>
              <a:rPr lang="en-US" b="1" dirty="0">
                <a:solidFill>
                  <a:srgbClr val="007681"/>
                </a:solidFill>
              </a:rPr>
              <a:t>moving expenses</a:t>
            </a:r>
          </a:p>
          <a:p>
            <a:pPr marL="54949" indent="0">
              <a:spcBef>
                <a:spcPts val="600"/>
              </a:spcBef>
              <a:buNone/>
            </a:pPr>
            <a:r>
              <a:rPr lang="en-US" sz="2200" spc="-50" dirty="0"/>
              <a:t>If a taxpayer received any qualified moving expense reimbursements or paid any moving expenses, there is a subtraction modification.</a:t>
            </a:r>
          </a:p>
          <a:p>
            <a:pPr marL="0" indent="0">
              <a:spcBef>
                <a:spcPts val="3000"/>
              </a:spcBef>
              <a:buNone/>
            </a:pPr>
            <a:r>
              <a:rPr lang="en-US" b="1" spc="-50" dirty="0">
                <a:solidFill>
                  <a:srgbClr val="007681"/>
                </a:solidFill>
              </a:rPr>
              <a:t>Interest on U.S. government bonds</a:t>
            </a:r>
          </a:p>
          <a:p>
            <a:endParaRPr lang="en-US" dirty="0"/>
          </a:p>
          <a:p>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92989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87918" tIns="43959" rIns="87918" bIns="43959" rtlCol="0" anchor="ctr">
            <a:noAutofit/>
          </a:bodyPr>
          <a:lstStyle/>
          <a:p>
            <a:r>
              <a:rPr lang="en-US" dirty="0"/>
              <a:t>NYS-529 College Savings Program</a:t>
            </a:r>
          </a:p>
        </p:txBody>
      </p:sp>
      <p:sp>
        <p:nvSpPr>
          <p:cNvPr id="3" name="Content Placeholder 2"/>
          <p:cNvSpPr>
            <a:spLocks noGrp="1"/>
          </p:cNvSpPr>
          <p:nvPr>
            <p:ph idx="1"/>
          </p:nvPr>
        </p:nvSpPr>
        <p:spPr>
          <a:xfrm>
            <a:off x="304800" y="963000"/>
            <a:ext cx="8458200" cy="3589949"/>
          </a:xfrm>
        </p:spPr>
        <p:txBody>
          <a:bodyPr/>
          <a:lstStyle/>
          <a:p>
            <a:pPr>
              <a:spcBef>
                <a:spcPts val="800"/>
              </a:spcBef>
            </a:pPr>
            <a:r>
              <a:rPr lang="en-US" sz="2200" dirty="0"/>
              <a:t>Contributions to a NYS-529 College Savings Program may be deducted from federal income as a New York subtraction</a:t>
            </a:r>
          </a:p>
          <a:p>
            <a:pPr>
              <a:spcBef>
                <a:spcPts val="800"/>
              </a:spcBef>
            </a:pPr>
            <a:r>
              <a:rPr lang="en-US" sz="2200" dirty="0"/>
              <a:t>Contributions are the amount contributed to the program up to $5,000 ($10,000 for married filing a joint return)</a:t>
            </a:r>
          </a:p>
          <a:p>
            <a:pPr>
              <a:spcBef>
                <a:spcPts val="800"/>
              </a:spcBef>
            </a:pPr>
            <a:r>
              <a:rPr lang="en-US" sz="2200" dirty="0"/>
              <a:t>Only payments made during the taxable year can be claimed.  </a:t>
            </a:r>
          </a:p>
          <a:p>
            <a:pPr>
              <a:spcBef>
                <a:spcPts val="800"/>
              </a:spcBef>
            </a:pPr>
            <a:r>
              <a:rPr lang="en-US" sz="2200" dirty="0"/>
              <a:t>Unclaimed amounts can not be carried forward to a future year.</a:t>
            </a:r>
          </a:p>
          <a:p>
            <a:pPr>
              <a:spcBef>
                <a:spcPts val="800"/>
              </a:spcBef>
            </a:pPr>
            <a:r>
              <a:rPr lang="en-US" sz="2200" dirty="0"/>
              <a:t>Taxpayer </a:t>
            </a:r>
            <a:r>
              <a:rPr lang="en-US" sz="2200" b="1" dirty="0"/>
              <a:t>must</a:t>
            </a:r>
            <a:r>
              <a:rPr lang="en-US" sz="2200" dirty="0"/>
              <a:t> be the owner of the account.  If taxpayer contributes to an account owned by someone else, taxpayer cannot claim the subtraction.</a:t>
            </a:r>
          </a:p>
        </p:txBody>
      </p:sp>
    </p:spTree>
    <p:extLst>
      <p:ext uri="{BB962C8B-B14F-4D97-AF65-F5344CB8AC3E}">
        <p14:creationId xmlns:p14="http://schemas.microsoft.com/office/powerpoint/2010/main" val="41795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Pensions and Annuities</a:t>
            </a:r>
          </a:p>
        </p:txBody>
      </p:sp>
      <p:sp>
        <p:nvSpPr>
          <p:cNvPr id="3" name="Content Placeholder 2"/>
          <p:cNvSpPr>
            <a:spLocks noGrp="1"/>
          </p:cNvSpPr>
          <p:nvPr>
            <p:ph idx="1"/>
          </p:nvPr>
        </p:nvSpPr>
        <p:spPr>
          <a:xfrm>
            <a:off x="304800" y="821868"/>
            <a:ext cx="8229600" cy="3699272"/>
          </a:xfrm>
        </p:spPr>
        <p:txBody>
          <a:bodyPr/>
          <a:lstStyle/>
          <a:p>
            <a:r>
              <a:rPr lang="en-US" sz="2200" dirty="0"/>
              <a:t>Some taxpayers incorrectly exclude pension income or take an excessive pension subtraction.  </a:t>
            </a:r>
          </a:p>
          <a:p>
            <a:pPr>
              <a:spcBef>
                <a:spcPts val="800"/>
              </a:spcBef>
            </a:pPr>
            <a:r>
              <a:rPr lang="en-US" sz="2200" dirty="0"/>
              <a:t>Two New York State subtractions for pension income: </a:t>
            </a:r>
          </a:p>
          <a:p>
            <a:pPr lvl="1">
              <a:spcBef>
                <a:spcPts val="300"/>
              </a:spcBef>
            </a:pPr>
            <a:r>
              <a:rPr lang="en-US" sz="2000" dirty="0"/>
              <a:t>pensions of New York State and local governments and the</a:t>
            </a:r>
            <a:br>
              <a:rPr lang="en-US" sz="2000" dirty="0"/>
            </a:br>
            <a:r>
              <a:rPr lang="en-US" sz="2000" dirty="0"/>
              <a:t>federal government </a:t>
            </a:r>
          </a:p>
          <a:p>
            <a:pPr lvl="1">
              <a:spcBef>
                <a:spcPts val="300"/>
              </a:spcBef>
            </a:pPr>
            <a:r>
              <a:rPr lang="en-US" sz="2000" dirty="0"/>
              <a:t>the pension and annuity income exclusion</a:t>
            </a:r>
          </a:p>
          <a:p>
            <a:pPr>
              <a:spcBef>
                <a:spcPts val="800"/>
              </a:spcBef>
            </a:pPr>
            <a:r>
              <a:rPr lang="en-US" sz="2200" dirty="0"/>
              <a:t>Deferred compensation or supplemental pension income is not fully excludable government pension income.</a:t>
            </a:r>
          </a:p>
          <a:p>
            <a:pPr>
              <a:spcBef>
                <a:spcPts val="800"/>
              </a:spcBef>
            </a:pPr>
            <a:r>
              <a:rPr lang="en-US" sz="2200" dirty="0"/>
              <a:t>A pension or annuity subtraction may only be claimed if pension income was included in total income. </a:t>
            </a:r>
          </a:p>
          <a:p>
            <a:endParaRPr lang="en-US" dirty="0"/>
          </a:p>
        </p:txBody>
      </p:sp>
    </p:spTree>
    <p:extLst>
      <p:ext uri="{BB962C8B-B14F-4D97-AF65-F5344CB8AC3E}">
        <p14:creationId xmlns:p14="http://schemas.microsoft.com/office/powerpoint/2010/main" val="288010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87918" tIns="43959" rIns="87918" bIns="43959" rtlCol="0" anchor="ctr">
            <a:noAutofit/>
          </a:bodyPr>
          <a:lstStyle/>
          <a:p>
            <a:r>
              <a:rPr lang="en-US" dirty="0"/>
              <a:t>Pensions and Annuities</a:t>
            </a:r>
          </a:p>
        </p:txBody>
      </p:sp>
      <p:sp>
        <p:nvSpPr>
          <p:cNvPr id="3" name="Content Placeholder 2"/>
          <p:cNvSpPr>
            <a:spLocks noGrp="1"/>
          </p:cNvSpPr>
          <p:nvPr>
            <p:ph idx="1"/>
          </p:nvPr>
        </p:nvSpPr>
        <p:spPr>
          <a:xfrm>
            <a:off x="304800" y="1160654"/>
            <a:ext cx="8229600" cy="3087496"/>
          </a:xfrm>
        </p:spPr>
        <p:txBody>
          <a:bodyPr/>
          <a:lstStyle/>
          <a:p>
            <a:pPr>
              <a:spcBef>
                <a:spcPts val="3000"/>
              </a:spcBef>
            </a:pPr>
            <a:r>
              <a:rPr lang="en-US" spc="-30" dirty="0"/>
              <a:t>If a taxpayer received pension income as a beneficiary and the decedent would have been 59½ if they continued to live, the beneficiary is eligible for an exclusion with certain limitations.</a:t>
            </a:r>
          </a:p>
          <a:p>
            <a:pPr>
              <a:spcBef>
                <a:spcPts val="3000"/>
              </a:spcBef>
            </a:pPr>
            <a:r>
              <a:rPr lang="en-US" dirty="0"/>
              <a:t>The exclusion must be prorated amongst all beneficiaries in the same ratio as the distribution is shared, even if not all beneficiaries are New York residents.</a:t>
            </a:r>
          </a:p>
        </p:txBody>
      </p:sp>
    </p:spTree>
    <p:extLst>
      <p:ext uri="{BB962C8B-B14F-4D97-AF65-F5344CB8AC3E}">
        <p14:creationId xmlns:p14="http://schemas.microsoft.com/office/powerpoint/2010/main" val="76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York State Income Modifications</a:t>
            </a:r>
          </a:p>
        </p:txBody>
      </p:sp>
      <p:sp>
        <p:nvSpPr>
          <p:cNvPr id="5" name="Content Placeholder 2"/>
          <p:cNvSpPr>
            <a:spLocks noGrp="1"/>
          </p:cNvSpPr>
          <p:nvPr>
            <p:ph idx="1"/>
          </p:nvPr>
        </p:nvSpPr>
        <p:spPr>
          <a:xfrm>
            <a:off x="304800" y="1423174"/>
            <a:ext cx="8382000" cy="2556272"/>
          </a:xfrm>
        </p:spPr>
        <p:txBody>
          <a:bodyPr/>
          <a:lstStyle/>
          <a:p>
            <a:pPr marL="0" indent="0">
              <a:buNone/>
            </a:pPr>
            <a:r>
              <a:rPr lang="en-US" b="1" dirty="0">
                <a:solidFill>
                  <a:srgbClr val="007681"/>
                </a:solidFill>
              </a:rPr>
              <a:t>Deduction for student loans discharged due to</a:t>
            </a:r>
            <a:br>
              <a:rPr lang="en-US" b="1" dirty="0">
                <a:solidFill>
                  <a:srgbClr val="007681"/>
                </a:solidFill>
              </a:rPr>
            </a:br>
            <a:r>
              <a:rPr lang="en-US" b="1" dirty="0">
                <a:solidFill>
                  <a:srgbClr val="007681"/>
                </a:solidFill>
              </a:rPr>
              <a:t>death or disability</a:t>
            </a:r>
          </a:p>
          <a:p>
            <a:pPr marL="0" indent="0">
              <a:buNone/>
            </a:pPr>
            <a:r>
              <a:rPr lang="en-US" dirty="0"/>
              <a:t>For students or parent borrowers that had a student loan discharged in whole or in part due to death or disability, to the extent that the discharged amount was included in federal income, there is a subtraction modification.  </a:t>
            </a:r>
          </a:p>
          <a:p>
            <a:pPr marL="0" indent="0">
              <a:buNone/>
            </a:pPr>
            <a:endParaRPr lang="en-US" dirty="0"/>
          </a:p>
          <a:p>
            <a:pPr marL="0" indent="0">
              <a:buNone/>
            </a:pPr>
            <a:endParaRPr lang="en-US" dirty="0"/>
          </a:p>
          <a:p>
            <a:pPr marL="439588"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0919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ADFD-C18C-4BC3-B992-39E520A76B03}"/>
              </a:ext>
            </a:extLst>
          </p:cNvPr>
          <p:cNvSpPr>
            <a:spLocks noGrp="1"/>
          </p:cNvSpPr>
          <p:nvPr>
            <p:ph type="title"/>
          </p:nvPr>
        </p:nvSpPr>
        <p:spPr>
          <a:xfrm>
            <a:off x="55420" y="-26452"/>
            <a:ext cx="9144000" cy="720090"/>
          </a:xfrm>
        </p:spPr>
        <p:txBody>
          <a:bodyPr/>
          <a:lstStyle/>
          <a:p>
            <a:r>
              <a:rPr lang="en-US" sz="3300" spc="-50" dirty="0"/>
              <a:t>Repayments of Income Reported in Prior Year</a:t>
            </a:r>
          </a:p>
        </p:txBody>
      </p:sp>
      <p:sp>
        <p:nvSpPr>
          <p:cNvPr id="3" name="Content Placeholder 2">
            <a:extLst>
              <a:ext uri="{FF2B5EF4-FFF2-40B4-BE49-F238E27FC236}">
                <a16:creationId xmlns:a16="http://schemas.microsoft.com/office/drawing/2014/main" id="{619D99FC-8516-428F-B069-131EEF7D0E48}"/>
              </a:ext>
            </a:extLst>
          </p:cNvPr>
          <p:cNvSpPr>
            <a:spLocks noGrp="1"/>
          </p:cNvSpPr>
          <p:nvPr>
            <p:ph idx="1"/>
          </p:nvPr>
        </p:nvSpPr>
        <p:spPr>
          <a:xfrm>
            <a:off x="228600" y="887738"/>
            <a:ext cx="8449588" cy="3603300"/>
          </a:xfrm>
        </p:spPr>
        <p:txBody>
          <a:bodyPr/>
          <a:lstStyle/>
          <a:p>
            <a:pPr lvl="0"/>
            <a:r>
              <a:rPr lang="en-US" dirty="0"/>
              <a:t>Generally, if a taxpayer included an item of income in the computation of NYAGI in a prior year and is then required to repay any of that previously taxed income in the current year, the amounts repaid in the current year may be deducted from current year income. </a:t>
            </a:r>
          </a:p>
          <a:p>
            <a:pPr lvl="0">
              <a:spcBef>
                <a:spcPts val="1800"/>
              </a:spcBef>
            </a:pPr>
            <a:r>
              <a:rPr lang="en-US" dirty="0"/>
              <a:t>For example: if overpaid unemployment income in 2021 and required to repay a portion of it in 2023, the</a:t>
            </a:r>
            <a:br>
              <a:rPr lang="en-US" dirty="0"/>
            </a:br>
            <a:r>
              <a:rPr lang="en-US" dirty="0"/>
              <a:t>amount repaid is allowed to be subtracted </a:t>
            </a:r>
            <a:br>
              <a:rPr lang="en-US" dirty="0"/>
            </a:br>
            <a:r>
              <a:rPr lang="en-US" dirty="0"/>
              <a:t>from income in 2023.</a:t>
            </a:r>
          </a:p>
          <a:p>
            <a:endParaRPr lang="en-US" dirty="0"/>
          </a:p>
        </p:txBody>
      </p:sp>
      <p:grpSp>
        <p:nvGrpSpPr>
          <p:cNvPr id="9" name="Group 8">
            <a:extLst>
              <a:ext uri="{FF2B5EF4-FFF2-40B4-BE49-F238E27FC236}">
                <a16:creationId xmlns:a16="http://schemas.microsoft.com/office/drawing/2014/main" id="{388C0865-FF5B-4075-5843-F06DFF7A4EC6}"/>
              </a:ext>
            </a:extLst>
          </p:cNvPr>
          <p:cNvGrpSpPr/>
          <p:nvPr/>
        </p:nvGrpSpPr>
        <p:grpSpPr>
          <a:xfrm rot="299776">
            <a:off x="6859502" y="3805034"/>
            <a:ext cx="2104739" cy="720090"/>
            <a:chOff x="6448139" y="383780"/>
            <a:chExt cx="2362200" cy="914400"/>
          </a:xfrm>
        </p:grpSpPr>
        <p:sp>
          <p:nvSpPr>
            <p:cNvPr id="10" name="Rectangle: Rounded Corners 9">
              <a:extLst>
                <a:ext uri="{FF2B5EF4-FFF2-40B4-BE49-F238E27FC236}">
                  <a16:creationId xmlns:a16="http://schemas.microsoft.com/office/drawing/2014/main" id="{17B9AEC4-E8B0-628F-8DA0-29CD35427DE7}"/>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F76F9FA-9BED-5D22-D2D2-DF933A86E10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30516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806C-F0DC-4E42-8F45-145921658818}"/>
              </a:ext>
            </a:extLst>
          </p:cNvPr>
          <p:cNvSpPr>
            <a:spLocks noGrp="1"/>
          </p:cNvSpPr>
          <p:nvPr>
            <p:ph type="title"/>
          </p:nvPr>
        </p:nvSpPr>
        <p:spPr>
          <a:xfrm>
            <a:off x="24064" y="-19050"/>
            <a:ext cx="9144000" cy="720090"/>
          </a:xfrm>
        </p:spPr>
        <p:txBody>
          <a:bodyPr/>
          <a:lstStyle/>
          <a:p>
            <a:r>
              <a:rPr lang="en-US" sz="2900" spc="-50" dirty="0"/>
              <a:t>Repayments of Income Reported in Prior Year (cont.)</a:t>
            </a:r>
          </a:p>
        </p:txBody>
      </p:sp>
      <p:sp>
        <p:nvSpPr>
          <p:cNvPr id="3" name="Content Placeholder 2">
            <a:extLst>
              <a:ext uri="{FF2B5EF4-FFF2-40B4-BE49-F238E27FC236}">
                <a16:creationId xmlns:a16="http://schemas.microsoft.com/office/drawing/2014/main" id="{07211CB4-C6B8-4C52-9EBF-7E48FCCC2044}"/>
              </a:ext>
            </a:extLst>
          </p:cNvPr>
          <p:cNvSpPr>
            <a:spLocks noGrp="1"/>
          </p:cNvSpPr>
          <p:nvPr>
            <p:ph idx="1"/>
          </p:nvPr>
        </p:nvSpPr>
        <p:spPr>
          <a:xfrm>
            <a:off x="304800" y="1070210"/>
            <a:ext cx="7848600" cy="3322319"/>
          </a:xfrm>
        </p:spPr>
        <p:txBody>
          <a:bodyPr/>
          <a:lstStyle/>
          <a:p>
            <a:pPr marL="0" indent="0">
              <a:buNone/>
            </a:pPr>
            <a:r>
              <a:rPr lang="en-US" b="1" dirty="0">
                <a:solidFill>
                  <a:srgbClr val="007681"/>
                </a:solidFill>
              </a:rPr>
              <a:t>No subtraction will be allowed if:</a:t>
            </a:r>
          </a:p>
          <a:p>
            <a:pPr>
              <a:spcBef>
                <a:spcPts val="2400"/>
              </a:spcBef>
            </a:pPr>
            <a:r>
              <a:rPr lang="en-US" dirty="0"/>
              <a:t>The repayment amount is included in their New York itemized deduction (or any other deduction allowed under Article 22 of the Tax Law), or</a:t>
            </a:r>
          </a:p>
          <a:p>
            <a:pPr>
              <a:spcBef>
                <a:spcPts val="1800"/>
              </a:spcBef>
            </a:pPr>
            <a:r>
              <a:rPr lang="en-US" dirty="0"/>
              <a:t>They filed Form IT-257, </a:t>
            </a:r>
            <a:r>
              <a:rPr lang="en-US" i="1" dirty="0"/>
              <a:t>New York State Claim of Right Credit</a:t>
            </a:r>
            <a:r>
              <a:rPr lang="en-US" dirty="0"/>
              <a:t>, using the repayment amount as the basis of the credit.</a:t>
            </a:r>
          </a:p>
        </p:txBody>
      </p:sp>
    </p:spTree>
    <p:extLst>
      <p:ext uri="{BB962C8B-B14F-4D97-AF65-F5344CB8AC3E}">
        <p14:creationId xmlns:p14="http://schemas.microsoft.com/office/powerpoint/2010/main" val="108664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2C91-882B-4F37-9CE6-6F32AEE3546E}"/>
              </a:ext>
            </a:extLst>
          </p:cNvPr>
          <p:cNvSpPr>
            <a:spLocks noGrp="1"/>
          </p:cNvSpPr>
          <p:nvPr>
            <p:ph type="title"/>
          </p:nvPr>
        </p:nvSpPr>
        <p:spPr>
          <a:xfrm>
            <a:off x="102326" y="-26452"/>
            <a:ext cx="8991599" cy="720090"/>
          </a:xfrm>
        </p:spPr>
        <p:txBody>
          <a:bodyPr/>
          <a:lstStyle/>
          <a:p>
            <a:r>
              <a:rPr lang="en-US" spc="-50" dirty="0"/>
              <a:t>Exemption for Student Loan Forgiveness</a:t>
            </a:r>
          </a:p>
        </p:txBody>
      </p:sp>
      <p:sp>
        <p:nvSpPr>
          <p:cNvPr id="3" name="Content Placeholder 2">
            <a:extLst>
              <a:ext uri="{FF2B5EF4-FFF2-40B4-BE49-F238E27FC236}">
                <a16:creationId xmlns:a16="http://schemas.microsoft.com/office/drawing/2014/main" id="{6AFAB069-7886-4D16-B108-A318B8D07088}"/>
              </a:ext>
            </a:extLst>
          </p:cNvPr>
          <p:cNvSpPr>
            <a:spLocks noGrp="1"/>
          </p:cNvSpPr>
          <p:nvPr>
            <p:ph idx="1"/>
          </p:nvPr>
        </p:nvSpPr>
        <p:spPr>
          <a:xfrm>
            <a:off x="304800" y="1260804"/>
            <a:ext cx="8534400" cy="3394472"/>
          </a:xfrm>
        </p:spPr>
        <p:txBody>
          <a:bodyPr/>
          <a:lstStyle/>
          <a:p>
            <a:pPr>
              <a:spcBef>
                <a:spcPts val="3600"/>
              </a:spcBef>
            </a:pPr>
            <a:r>
              <a:rPr lang="en-US" spc="-30" dirty="0"/>
              <a:t>Excludes from New York State income tax income attributable to loan forgiveness awards under programs administered by the Higher Education Service Corporation (HESC) under Article 14 of the education law to the extent included in federal adjusted gross income.</a:t>
            </a:r>
          </a:p>
          <a:p>
            <a:pPr>
              <a:spcBef>
                <a:spcPts val="3600"/>
              </a:spcBef>
            </a:pPr>
            <a:r>
              <a:rPr lang="en-US" spc="-30" dirty="0"/>
              <a:t>Effective for tax years beginning on or after January 1, 2022.</a:t>
            </a:r>
          </a:p>
        </p:txBody>
      </p:sp>
      <p:sp>
        <p:nvSpPr>
          <p:cNvPr id="5" name="Slide Number Placeholder 4">
            <a:extLst>
              <a:ext uri="{FF2B5EF4-FFF2-40B4-BE49-F238E27FC236}">
                <a16:creationId xmlns:a16="http://schemas.microsoft.com/office/drawing/2014/main" id="{8C046FCB-2F8D-4A47-893E-1B3A53DF2DA8}"/>
              </a:ext>
            </a:extLst>
          </p:cNvPr>
          <p:cNvSpPr>
            <a:spLocks noGrp="1"/>
          </p:cNvSpPr>
          <p:nvPr>
            <p:ph type="sldNum" sz="quarter" idx="12"/>
          </p:nvPr>
        </p:nvSpPr>
        <p:spPr/>
        <p:txBody>
          <a:bodyPr/>
          <a:lstStyle/>
          <a:p>
            <a:fld id="{461C3A22-55EB-4C03-94E7-1B9314DBFF8B}" type="slidenum">
              <a:rPr lang="en-US" smtClean="0"/>
              <a:pPr/>
              <a:t>48</a:t>
            </a:fld>
            <a:endParaRPr lang="en-US" dirty="0"/>
          </a:p>
        </p:txBody>
      </p:sp>
    </p:spTree>
    <p:extLst>
      <p:ext uri="{BB962C8B-B14F-4D97-AF65-F5344CB8AC3E}">
        <p14:creationId xmlns:p14="http://schemas.microsoft.com/office/powerpoint/2010/main" val="262922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34DD-718A-49D2-894F-40E8DA52E6FB}"/>
              </a:ext>
            </a:extLst>
          </p:cNvPr>
          <p:cNvSpPr>
            <a:spLocks noGrp="1"/>
          </p:cNvSpPr>
          <p:nvPr>
            <p:ph type="title"/>
          </p:nvPr>
        </p:nvSpPr>
        <p:spPr/>
        <p:txBody>
          <a:bodyPr/>
          <a:lstStyle/>
          <a:p>
            <a:r>
              <a:rPr lang="en-US" dirty="0"/>
              <a:t>Student Loan Debt Forgiveness</a:t>
            </a:r>
          </a:p>
        </p:txBody>
      </p:sp>
      <p:sp>
        <p:nvSpPr>
          <p:cNvPr id="3" name="Content Placeholder 2">
            <a:extLst>
              <a:ext uri="{FF2B5EF4-FFF2-40B4-BE49-F238E27FC236}">
                <a16:creationId xmlns:a16="http://schemas.microsoft.com/office/drawing/2014/main" id="{61B26053-E7FA-4558-9BCF-F78A109CBC38}"/>
              </a:ext>
            </a:extLst>
          </p:cNvPr>
          <p:cNvSpPr>
            <a:spLocks noGrp="1"/>
          </p:cNvSpPr>
          <p:nvPr>
            <p:ph idx="1"/>
          </p:nvPr>
        </p:nvSpPr>
        <p:spPr>
          <a:xfrm>
            <a:off x="304800" y="1290638"/>
            <a:ext cx="8458200" cy="2839165"/>
          </a:xfrm>
        </p:spPr>
        <p:txBody>
          <a:bodyPr/>
          <a:lstStyle/>
          <a:p>
            <a:pPr>
              <a:spcBef>
                <a:spcPts val="3600"/>
              </a:spcBef>
            </a:pPr>
            <a:r>
              <a:rPr lang="en-US" dirty="0"/>
              <a:t>American Rescue Plan has student loan forgiveness that will exclude it from federal adjusted gross income (FAGI).</a:t>
            </a:r>
          </a:p>
          <a:p>
            <a:pPr>
              <a:spcBef>
                <a:spcPts val="3600"/>
              </a:spcBef>
            </a:pPr>
            <a:r>
              <a:rPr lang="en-US" dirty="0"/>
              <a:t>Since it is not in FAGI, it will not carry over into New York adjusted gross income.  </a:t>
            </a:r>
          </a:p>
          <a:p>
            <a:pPr>
              <a:spcBef>
                <a:spcPts val="3600"/>
              </a:spcBef>
            </a:pPr>
            <a:r>
              <a:rPr lang="en-US" dirty="0"/>
              <a:t>No New York modification will be added to include it.</a:t>
            </a:r>
          </a:p>
          <a:p>
            <a:pPr>
              <a:spcBef>
                <a:spcPts val="3600"/>
              </a:spcBef>
            </a:pPr>
            <a:endParaRPr lang="en-US" dirty="0"/>
          </a:p>
        </p:txBody>
      </p:sp>
      <p:sp>
        <p:nvSpPr>
          <p:cNvPr id="5" name="Slide Number Placeholder 4">
            <a:extLst>
              <a:ext uri="{FF2B5EF4-FFF2-40B4-BE49-F238E27FC236}">
                <a16:creationId xmlns:a16="http://schemas.microsoft.com/office/drawing/2014/main" id="{00250DF0-68B3-43F4-8B1A-12CAFBEE95F3}"/>
              </a:ext>
            </a:extLst>
          </p:cNvPr>
          <p:cNvSpPr>
            <a:spLocks noGrp="1"/>
          </p:cNvSpPr>
          <p:nvPr>
            <p:ph type="sldNum" sz="quarter" idx="12"/>
          </p:nvPr>
        </p:nvSpPr>
        <p:spPr/>
        <p:txBody>
          <a:bodyPr/>
          <a:lstStyle/>
          <a:p>
            <a:fld id="{461C3A22-55EB-4C03-94E7-1B9314DBFF8B}" type="slidenum">
              <a:rPr lang="en-US" smtClean="0"/>
              <a:pPr/>
              <a:t>49</a:t>
            </a:fld>
            <a:endParaRPr lang="en-US" dirty="0"/>
          </a:p>
        </p:txBody>
      </p:sp>
    </p:spTree>
    <p:extLst>
      <p:ext uri="{BB962C8B-B14F-4D97-AF65-F5344CB8AC3E}">
        <p14:creationId xmlns:p14="http://schemas.microsoft.com/office/powerpoint/2010/main" val="163818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6EB9-3EB0-4EFA-B14B-1316557FD35F}"/>
              </a:ext>
            </a:extLst>
          </p:cNvPr>
          <p:cNvSpPr>
            <a:spLocks noGrp="1"/>
          </p:cNvSpPr>
          <p:nvPr>
            <p:ph type="title"/>
          </p:nvPr>
        </p:nvSpPr>
        <p:spPr>
          <a:xfrm>
            <a:off x="152400" y="-26452"/>
            <a:ext cx="8839199" cy="720090"/>
          </a:xfrm>
        </p:spPr>
        <p:txBody>
          <a:bodyPr/>
          <a:lstStyle/>
          <a:p>
            <a:r>
              <a:rPr lang="en-US" dirty="0"/>
              <a:t>New York State Volunteer Requirements</a:t>
            </a:r>
          </a:p>
        </p:txBody>
      </p:sp>
      <p:sp>
        <p:nvSpPr>
          <p:cNvPr id="3" name="Content Placeholder 2">
            <a:extLst>
              <a:ext uri="{FF2B5EF4-FFF2-40B4-BE49-F238E27FC236}">
                <a16:creationId xmlns:a16="http://schemas.microsoft.com/office/drawing/2014/main" id="{00970D52-D7B8-4579-A65E-D0E734416D61}"/>
              </a:ext>
            </a:extLst>
          </p:cNvPr>
          <p:cNvSpPr>
            <a:spLocks noGrp="1"/>
          </p:cNvSpPr>
          <p:nvPr>
            <p:ph idx="1"/>
          </p:nvPr>
        </p:nvSpPr>
        <p:spPr>
          <a:xfrm>
            <a:off x="304800" y="1265592"/>
            <a:ext cx="8229600" cy="2865119"/>
          </a:xfrm>
        </p:spPr>
        <p:txBody>
          <a:bodyPr/>
          <a:lstStyle/>
          <a:p>
            <a:pPr>
              <a:spcBef>
                <a:spcPts val="3000"/>
              </a:spcBef>
            </a:pPr>
            <a:r>
              <a:rPr lang="en-US" sz="2600" dirty="0"/>
              <a:t>Federal requirements must be met</a:t>
            </a:r>
          </a:p>
          <a:p>
            <a:pPr>
              <a:spcBef>
                <a:spcPts val="3000"/>
              </a:spcBef>
            </a:pPr>
            <a:r>
              <a:rPr lang="en-US" sz="2600" dirty="0"/>
              <a:t>No additional New York State testing</a:t>
            </a:r>
          </a:p>
          <a:p>
            <a:pPr>
              <a:spcBef>
                <a:spcPts val="3000"/>
              </a:spcBef>
            </a:pPr>
            <a:r>
              <a:rPr lang="en-US" sz="2600" dirty="0"/>
              <a:t>Review volunteer training </a:t>
            </a:r>
          </a:p>
          <a:p>
            <a:pPr>
              <a:spcBef>
                <a:spcPts val="3000"/>
              </a:spcBef>
            </a:pPr>
            <a:r>
              <a:rPr lang="en-US" sz="2600" dirty="0"/>
              <a:t>Volunteer website: </a:t>
            </a:r>
            <a:r>
              <a:rPr lang="en-US" sz="2800" b="1" i="1" dirty="0">
                <a:solidFill>
                  <a:srgbClr val="007681"/>
                </a:solidFill>
              </a:rPr>
              <a:t>www.tax.ny.gov/volunteer</a:t>
            </a:r>
          </a:p>
        </p:txBody>
      </p:sp>
    </p:spTree>
    <p:extLst>
      <p:ext uri="{BB962C8B-B14F-4D97-AF65-F5344CB8AC3E}">
        <p14:creationId xmlns:p14="http://schemas.microsoft.com/office/powerpoint/2010/main" val="324624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Other NYS Subtractions You May See</a:t>
            </a:r>
          </a:p>
        </p:txBody>
      </p:sp>
      <p:sp>
        <p:nvSpPr>
          <p:cNvPr id="3" name="Content Placeholder 2"/>
          <p:cNvSpPr>
            <a:spLocks noGrp="1"/>
          </p:cNvSpPr>
          <p:nvPr>
            <p:ph idx="1"/>
          </p:nvPr>
        </p:nvSpPr>
        <p:spPr>
          <a:xfrm>
            <a:off x="304800" y="942974"/>
            <a:ext cx="8229600" cy="3517522"/>
          </a:xfrm>
        </p:spPr>
        <p:txBody>
          <a:bodyPr/>
          <a:lstStyle/>
          <a:p>
            <a:pPr>
              <a:spcBef>
                <a:spcPts val="2400"/>
              </a:spcBef>
            </a:pPr>
            <a:r>
              <a:rPr lang="en-US" dirty="0"/>
              <a:t>Taxable amount of social security and </a:t>
            </a:r>
            <a:br>
              <a:rPr lang="en-US" dirty="0"/>
            </a:br>
            <a:r>
              <a:rPr lang="en-US" dirty="0"/>
              <a:t>Tier 1 railroad retirement benefits</a:t>
            </a:r>
          </a:p>
          <a:p>
            <a:pPr>
              <a:spcBef>
                <a:spcPts val="2400"/>
              </a:spcBef>
            </a:pPr>
            <a:r>
              <a:rPr lang="en-US" dirty="0"/>
              <a:t>Military combat pay</a:t>
            </a:r>
          </a:p>
          <a:p>
            <a:pPr>
              <a:spcBef>
                <a:spcPts val="2400"/>
              </a:spcBef>
            </a:pPr>
            <a:r>
              <a:rPr lang="en-US" dirty="0"/>
              <a:t>Military pay (Form IT-203 filers only)</a:t>
            </a:r>
          </a:p>
          <a:p>
            <a:pPr>
              <a:spcBef>
                <a:spcPts val="2400"/>
              </a:spcBef>
            </a:pPr>
            <a:r>
              <a:rPr lang="en-US" dirty="0"/>
              <a:t>Disability income exclusion</a:t>
            </a:r>
          </a:p>
          <a:p>
            <a:pPr>
              <a:spcBef>
                <a:spcPts val="2400"/>
              </a:spcBef>
            </a:pPr>
            <a:r>
              <a:rPr lang="en-US" dirty="0"/>
              <a:t>Native American income exclusion</a:t>
            </a:r>
          </a:p>
        </p:txBody>
      </p:sp>
    </p:spTree>
    <p:extLst>
      <p:ext uri="{BB962C8B-B14F-4D97-AF65-F5344CB8AC3E}">
        <p14:creationId xmlns:p14="http://schemas.microsoft.com/office/powerpoint/2010/main" val="37445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ctrTitle"/>
          </p:nvPr>
        </p:nvSpPr>
        <p:spPr>
          <a:xfrm>
            <a:off x="304800" y="1983582"/>
            <a:ext cx="8458200" cy="1645920"/>
          </a:xfrm>
        </p:spPr>
        <p:txBody>
          <a:bodyPr/>
          <a:lstStyle/>
          <a:p>
            <a:r>
              <a:rPr lang="en-US" dirty="0"/>
              <a:t>New York State Standard </a:t>
            </a:r>
            <a:br>
              <a:rPr lang="en-US" dirty="0"/>
            </a:br>
            <a:r>
              <a:rPr lang="en-US" dirty="0"/>
              <a:t>or Itemized Deductions</a:t>
            </a:r>
          </a:p>
        </p:txBody>
      </p:sp>
      <p:grpSp>
        <p:nvGrpSpPr>
          <p:cNvPr id="9" name="Group 8">
            <a:extLst>
              <a:ext uri="{FF2B5EF4-FFF2-40B4-BE49-F238E27FC236}">
                <a16:creationId xmlns:a16="http://schemas.microsoft.com/office/drawing/2014/main" id="{2BF47AD4-29D4-F00D-1033-7DC5FD19AF87}"/>
              </a:ext>
            </a:extLst>
          </p:cNvPr>
          <p:cNvGrpSpPr/>
          <p:nvPr/>
        </p:nvGrpSpPr>
        <p:grpSpPr>
          <a:xfrm rot="299776">
            <a:off x="6859502" y="3361576"/>
            <a:ext cx="2104739" cy="720090"/>
            <a:chOff x="6448139" y="383780"/>
            <a:chExt cx="2362200" cy="914400"/>
          </a:xfrm>
        </p:grpSpPr>
        <p:sp>
          <p:nvSpPr>
            <p:cNvPr id="11" name="Rectangle: Rounded Corners 10">
              <a:extLst>
                <a:ext uri="{FF2B5EF4-FFF2-40B4-BE49-F238E27FC236}">
                  <a16:creationId xmlns:a16="http://schemas.microsoft.com/office/drawing/2014/main" id="{B2A7A304-BBDC-99D5-ACBA-B58488A132CD}"/>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372C6BE-CEF4-E066-8ECC-358FB0DAD786}"/>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192758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BC9C-3C4C-4516-89C9-21EBDB568441}"/>
              </a:ext>
            </a:extLst>
          </p:cNvPr>
          <p:cNvSpPr>
            <a:spLocks noGrp="1"/>
          </p:cNvSpPr>
          <p:nvPr>
            <p:ph type="title"/>
          </p:nvPr>
        </p:nvSpPr>
        <p:spPr/>
        <p:txBody>
          <a:bodyPr/>
          <a:lstStyle/>
          <a:p>
            <a:r>
              <a:rPr lang="en-US" dirty="0"/>
              <a:t>Standard and Itemized Deductions</a:t>
            </a:r>
          </a:p>
        </p:txBody>
      </p:sp>
      <p:sp>
        <p:nvSpPr>
          <p:cNvPr id="3" name="Content Placeholder 2">
            <a:extLst>
              <a:ext uri="{FF2B5EF4-FFF2-40B4-BE49-F238E27FC236}">
                <a16:creationId xmlns:a16="http://schemas.microsoft.com/office/drawing/2014/main" id="{FB74B7E9-A697-4A0A-BB56-B532C18B75CE}"/>
              </a:ext>
            </a:extLst>
          </p:cNvPr>
          <p:cNvSpPr>
            <a:spLocks noGrp="1"/>
          </p:cNvSpPr>
          <p:nvPr>
            <p:ph idx="1"/>
          </p:nvPr>
        </p:nvSpPr>
        <p:spPr>
          <a:xfrm>
            <a:off x="304800" y="939740"/>
            <a:ext cx="8305800" cy="3394472"/>
          </a:xfrm>
        </p:spPr>
        <p:txBody>
          <a:bodyPr/>
          <a:lstStyle/>
          <a:p>
            <a:pPr marL="0" indent="0">
              <a:buNone/>
            </a:pPr>
            <a:r>
              <a:rPr lang="en-US" b="1" dirty="0">
                <a:solidFill>
                  <a:srgbClr val="007681"/>
                </a:solidFill>
              </a:rPr>
              <a:t>If the New York standard deduction is greater than the New York itemized deduction, you would use the New York standard deduction. </a:t>
            </a:r>
          </a:p>
          <a:p>
            <a:pPr>
              <a:spcBef>
                <a:spcPts val="1200"/>
              </a:spcBef>
            </a:pPr>
            <a:r>
              <a:rPr lang="en-US" sz="2200" spc="-30" dirty="0"/>
              <a:t>However, if the taxpayer is married and filing a separate return and itemizes deductions, the spouse must also claim the itemized deduction, even if it is less than the standard deduction.</a:t>
            </a:r>
          </a:p>
          <a:p>
            <a:pPr>
              <a:spcBef>
                <a:spcPts val="1200"/>
              </a:spcBef>
            </a:pPr>
            <a:r>
              <a:rPr lang="en-US" sz="2200" spc="-30" dirty="0"/>
              <a:t>If the taxpayer is itemizing New York deductions, they must submit Form IT-196, </a:t>
            </a:r>
            <a:r>
              <a:rPr lang="en-US" sz="2200" i="1" spc="-30" dirty="0"/>
              <a:t>New York Resident, Nonresident, and</a:t>
            </a:r>
            <a:br>
              <a:rPr lang="en-US" sz="2200" i="1" spc="-30" dirty="0"/>
            </a:br>
            <a:r>
              <a:rPr lang="en-US" sz="2200" i="1" spc="-30" dirty="0"/>
              <a:t>Part-Year Itemized Deductions</a:t>
            </a:r>
            <a:r>
              <a:rPr lang="en-US" sz="2200" spc="-30" dirty="0"/>
              <a:t>.  </a:t>
            </a:r>
          </a:p>
          <a:p>
            <a:endParaRPr lang="en-US" dirty="0"/>
          </a:p>
        </p:txBody>
      </p:sp>
    </p:spTree>
    <p:extLst>
      <p:ext uri="{BB962C8B-B14F-4D97-AF65-F5344CB8AC3E}">
        <p14:creationId xmlns:p14="http://schemas.microsoft.com/office/powerpoint/2010/main" val="325080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3A97-73AC-4D1A-A111-C557DA3CD040}"/>
              </a:ext>
            </a:extLst>
          </p:cNvPr>
          <p:cNvSpPr>
            <a:spLocks noGrp="1"/>
          </p:cNvSpPr>
          <p:nvPr>
            <p:ph type="title"/>
          </p:nvPr>
        </p:nvSpPr>
        <p:spPr/>
        <p:txBody>
          <a:bodyPr/>
          <a:lstStyle/>
          <a:p>
            <a:r>
              <a:rPr lang="en-US" dirty="0"/>
              <a:t>2023 Standard Deduction Table </a:t>
            </a:r>
          </a:p>
        </p:txBody>
      </p:sp>
      <p:graphicFrame>
        <p:nvGraphicFramePr>
          <p:cNvPr id="6" name="Content Placeholder 5">
            <a:extLst>
              <a:ext uri="{FF2B5EF4-FFF2-40B4-BE49-F238E27FC236}">
                <a16:creationId xmlns:a16="http://schemas.microsoft.com/office/drawing/2014/main" id="{39F6C70C-8D5E-4CC3-AF5C-9D621981B49B}"/>
              </a:ext>
            </a:extLst>
          </p:cNvPr>
          <p:cNvGraphicFramePr>
            <a:graphicFrameLocks noGrp="1"/>
          </p:cNvGraphicFramePr>
          <p:nvPr>
            <p:ph idx="1"/>
            <p:extLst>
              <p:ext uri="{D42A27DB-BD31-4B8C-83A1-F6EECF244321}">
                <p14:modId xmlns:p14="http://schemas.microsoft.com/office/powerpoint/2010/main" val="2672398644"/>
              </p:ext>
            </p:extLst>
          </p:nvPr>
        </p:nvGraphicFramePr>
        <p:xfrm>
          <a:off x="152400" y="845784"/>
          <a:ext cx="8839200" cy="3693112"/>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1869749170"/>
                    </a:ext>
                  </a:extLst>
                </a:gridCol>
                <a:gridCol w="4419600">
                  <a:extLst>
                    <a:ext uri="{9D8B030D-6E8A-4147-A177-3AD203B41FA5}">
                      <a16:colId xmlns:a16="http://schemas.microsoft.com/office/drawing/2014/main" val="3682172096"/>
                    </a:ext>
                  </a:extLst>
                </a:gridCol>
              </a:tblGrid>
              <a:tr h="556621">
                <a:tc>
                  <a:txBody>
                    <a:bodyPr/>
                    <a:lstStyle/>
                    <a:p>
                      <a:r>
                        <a:rPr lang="en-US" sz="2400" dirty="0"/>
                        <a:t>Filing Status</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2400" dirty="0"/>
                        <a:t>Standard Deduction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233485339"/>
                  </a:ext>
                </a:extLst>
              </a:tr>
              <a:tr h="910007">
                <a:tc>
                  <a:txBody>
                    <a:bodyPr/>
                    <a:lstStyle/>
                    <a:p>
                      <a:r>
                        <a:rPr lang="en-US" sz="2000" dirty="0">
                          <a:solidFill>
                            <a:schemeClr val="tx1"/>
                          </a:solidFill>
                        </a:rPr>
                        <a:t>Single (item C </a:t>
                      </a:r>
                      <a:r>
                        <a:rPr lang="en-US" sz="2000" i="1" dirty="0">
                          <a:solidFill>
                            <a:schemeClr val="tx1"/>
                          </a:solidFill>
                        </a:rPr>
                        <a:t>Yes</a:t>
                      </a:r>
                      <a:r>
                        <a:rPr lang="en-US" sz="2000" dirty="0">
                          <a:solidFill>
                            <a:schemeClr val="tx1"/>
                          </a:solidFill>
                        </a:rPr>
                        <a:t>)</a:t>
                      </a:r>
                    </a:p>
                    <a:p>
                      <a:r>
                        <a:rPr lang="en-US" sz="2000" dirty="0">
                          <a:solidFill>
                            <a:schemeClr val="tx1"/>
                          </a:solidFill>
                        </a:rPr>
                        <a:t>Single (item C </a:t>
                      </a:r>
                      <a:r>
                        <a:rPr lang="en-US" sz="2000" i="1" dirty="0">
                          <a:solidFill>
                            <a:schemeClr val="tx1"/>
                          </a:solidFill>
                        </a:rPr>
                        <a:t>No)</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$3,100</a:t>
                      </a:r>
                    </a:p>
                    <a:p>
                      <a:pPr algn="ctr"/>
                      <a:r>
                        <a:rPr lang="en-US" sz="2000" dirty="0">
                          <a:solidFill>
                            <a:schemeClr val="tx1"/>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165567"/>
                  </a:ext>
                </a:extLst>
              </a:tr>
              <a:tr h="556621">
                <a:tc>
                  <a:txBody>
                    <a:bodyPr/>
                    <a:lstStyle/>
                    <a:p>
                      <a:r>
                        <a:rPr lang="en-US" sz="2000" dirty="0"/>
                        <a:t>Married Filing Jointly</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$16,050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765463"/>
                  </a:ext>
                </a:extLst>
              </a:tr>
              <a:tr h="556621">
                <a:tc>
                  <a:txBody>
                    <a:bodyPr/>
                    <a:lstStyle/>
                    <a:p>
                      <a:r>
                        <a:rPr lang="en-US" sz="2000" dirty="0"/>
                        <a:t>Married Filing Separately </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2073709"/>
                  </a:ext>
                </a:extLst>
              </a:tr>
              <a:tr h="556621">
                <a:tc>
                  <a:txBody>
                    <a:bodyPr/>
                    <a:lstStyle/>
                    <a:p>
                      <a:r>
                        <a:rPr lang="en-US" sz="2000" dirty="0"/>
                        <a:t>Head of Household </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$11,200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4968542"/>
                  </a:ext>
                </a:extLst>
              </a:tr>
              <a:tr h="556621">
                <a:tc>
                  <a:txBody>
                    <a:bodyPr/>
                    <a:lstStyle/>
                    <a:p>
                      <a:r>
                        <a:rPr lang="en-US" sz="2000" dirty="0">
                          <a:solidFill>
                            <a:schemeClr val="tx1"/>
                          </a:solidFill>
                        </a:rPr>
                        <a:t>Qualifying surviving spouse</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$16,050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2901133"/>
                  </a:ext>
                </a:extLst>
              </a:tr>
            </a:tbl>
          </a:graphicData>
        </a:graphic>
      </p:graphicFrame>
    </p:spTree>
    <p:extLst>
      <p:ext uri="{BB962C8B-B14F-4D97-AF65-F5344CB8AC3E}">
        <p14:creationId xmlns:p14="http://schemas.microsoft.com/office/powerpoint/2010/main" val="220959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87918" tIns="43959" rIns="87918" bIns="43959" rtlCol="0" anchor="ctr">
            <a:noAutofit/>
          </a:bodyPr>
          <a:lstStyle/>
          <a:p>
            <a:r>
              <a:rPr lang="en-US" dirty="0"/>
              <a:t>Itemized Deductions</a:t>
            </a:r>
          </a:p>
        </p:txBody>
      </p:sp>
      <p:sp>
        <p:nvSpPr>
          <p:cNvPr id="3" name="Content Placeholder 2"/>
          <p:cNvSpPr>
            <a:spLocks noGrp="1"/>
          </p:cNvSpPr>
          <p:nvPr>
            <p:ph idx="1"/>
          </p:nvPr>
        </p:nvSpPr>
        <p:spPr>
          <a:xfrm>
            <a:off x="304800" y="1082278"/>
            <a:ext cx="8458200" cy="3394472"/>
          </a:xfrm>
        </p:spPr>
        <p:txBody>
          <a:bodyPr/>
          <a:lstStyle/>
          <a:p>
            <a:pPr marL="0" indent="0">
              <a:buNone/>
            </a:pPr>
            <a:r>
              <a:rPr lang="en-US" b="1" dirty="0">
                <a:solidFill>
                  <a:srgbClr val="007681"/>
                </a:solidFill>
              </a:rPr>
              <a:t>In general, New York itemized deductions are computed using the federal rules as they existed prior to the changes made by the Tax Cuts and Jobs Act.</a:t>
            </a:r>
          </a:p>
          <a:p>
            <a:pPr>
              <a:spcBef>
                <a:spcPts val="2400"/>
              </a:spcBef>
            </a:pPr>
            <a:r>
              <a:rPr lang="en-US" sz="2200" dirty="0"/>
              <a:t>Taxpayers can </a:t>
            </a:r>
            <a:r>
              <a:rPr lang="en-US" sz="2200" b="1" dirty="0"/>
              <a:t>not</a:t>
            </a:r>
            <a:r>
              <a:rPr lang="en-US" sz="2200" dirty="0"/>
              <a:t> use total federal itemized deduction as a starting point.</a:t>
            </a:r>
          </a:p>
          <a:p>
            <a:pPr>
              <a:spcBef>
                <a:spcPts val="2400"/>
              </a:spcBef>
            </a:pPr>
            <a:r>
              <a:rPr lang="en-US" sz="2200" dirty="0"/>
              <a:t>Taxpayers may itemize for the state, even if they use the standard deduction for their federal return.</a:t>
            </a:r>
          </a:p>
          <a:p>
            <a:endParaRPr lang="en-US" sz="2200" dirty="0"/>
          </a:p>
        </p:txBody>
      </p:sp>
    </p:spTree>
    <p:extLst>
      <p:ext uri="{BB962C8B-B14F-4D97-AF65-F5344CB8AC3E}">
        <p14:creationId xmlns:p14="http://schemas.microsoft.com/office/powerpoint/2010/main" val="178783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for Itemized Deductions</a:t>
            </a:r>
          </a:p>
        </p:txBody>
      </p:sp>
      <p:sp>
        <p:nvSpPr>
          <p:cNvPr id="3" name="Content Placeholder 2"/>
          <p:cNvSpPr>
            <a:spLocks noGrp="1"/>
          </p:cNvSpPr>
          <p:nvPr>
            <p:ph idx="1"/>
          </p:nvPr>
        </p:nvSpPr>
        <p:spPr>
          <a:xfrm>
            <a:off x="304800" y="1114327"/>
            <a:ext cx="7924800" cy="3246119"/>
          </a:xfrm>
        </p:spPr>
        <p:txBody>
          <a:bodyPr/>
          <a:lstStyle/>
          <a:p>
            <a:pPr marL="0" indent="0">
              <a:buNone/>
            </a:pPr>
            <a:r>
              <a:rPr lang="en-US" sz="2600" b="1" dirty="0">
                <a:solidFill>
                  <a:srgbClr val="007681"/>
                </a:solidFill>
              </a:rPr>
              <a:t>IT-196, </a:t>
            </a:r>
            <a:r>
              <a:rPr lang="en-US" sz="2600" b="1" i="1" dirty="0">
                <a:solidFill>
                  <a:srgbClr val="007681"/>
                </a:solidFill>
              </a:rPr>
              <a:t>New York Resident, Nonresident, and Part-Year Resident Itemized Deductions</a:t>
            </a:r>
            <a:r>
              <a:rPr lang="en-US" sz="2600" b="1" dirty="0">
                <a:solidFill>
                  <a:srgbClr val="007681"/>
                </a:solidFill>
              </a:rPr>
              <a:t>: </a:t>
            </a:r>
          </a:p>
          <a:p>
            <a:pPr>
              <a:spcBef>
                <a:spcPts val="3000"/>
              </a:spcBef>
            </a:pPr>
            <a:r>
              <a:rPr lang="en-US" dirty="0"/>
              <a:t>Walks you through the computation of New York itemized deductions.</a:t>
            </a:r>
          </a:p>
          <a:p>
            <a:pPr>
              <a:spcBef>
                <a:spcPts val="2400"/>
              </a:spcBef>
            </a:pPr>
            <a:r>
              <a:rPr lang="en-US" dirty="0"/>
              <a:t>For additional guidance, visit the </a:t>
            </a:r>
            <a:r>
              <a:rPr lang="en-US" dirty="0">
                <a:hlinkClick r:id="rId3"/>
              </a:rPr>
              <a:t>itemized deductions </a:t>
            </a:r>
            <a:r>
              <a:rPr lang="en-US" dirty="0"/>
              <a:t>page on our website.	</a:t>
            </a:r>
          </a:p>
        </p:txBody>
      </p:sp>
    </p:spTree>
    <p:extLst>
      <p:ext uri="{BB962C8B-B14F-4D97-AF65-F5344CB8AC3E}">
        <p14:creationId xmlns:p14="http://schemas.microsoft.com/office/powerpoint/2010/main" val="33681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1099-G Information</a:t>
            </a:r>
          </a:p>
        </p:txBody>
      </p:sp>
      <p:sp>
        <p:nvSpPr>
          <p:cNvPr id="3" name="Content Placeholder 2"/>
          <p:cNvSpPr>
            <a:spLocks noGrp="1"/>
          </p:cNvSpPr>
          <p:nvPr>
            <p:ph idx="1"/>
          </p:nvPr>
        </p:nvSpPr>
        <p:spPr>
          <a:xfrm>
            <a:off x="304800" y="859838"/>
            <a:ext cx="8229600" cy="3394472"/>
          </a:xfrm>
        </p:spPr>
        <p:txBody>
          <a:bodyPr/>
          <a:lstStyle/>
          <a:p>
            <a:r>
              <a:rPr lang="en-US" dirty="0"/>
              <a:t>You may view and print Form 1099-G, </a:t>
            </a:r>
            <a:r>
              <a:rPr lang="en-US" i="1" dirty="0"/>
              <a:t>Statement for Recipients of State Income Tax Refunds, </a:t>
            </a:r>
            <a:r>
              <a:rPr lang="en-US" dirty="0"/>
              <a:t>directly from our website.  We </a:t>
            </a:r>
            <a:r>
              <a:rPr lang="en-US" b="1" dirty="0"/>
              <a:t>do not </a:t>
            </a:r>
            <a:r>
              <a:rPr lang="en-US" dirty="0"/>
              <a:t>mail Form 1099-G.</a:t>
            </a:r>
          </a:p>
          <a:p>
            <a:r>
              <a:rPr lang="en-US" dirty="0"/>
              <a:t>The 1099-G amount reflects the amount of state and local taxes a taxpayer overpaid through withholding or estimated tax payments. </a:t>
            </a:r>
          </a:p>
          <a:p>
            <a:r>
              <a:rPr lang="en-US" dirty="0"/>
              <a:t>For most people, the amount shown on their 2023 Form 1099-G is the same as the 2022 New York State income tax refund they actually received.</a:t>
            </a:r>
          </a:p>
          <a:p>
            <a:endParaRPr lang="en-US" dirty="0"/>
          </a:p>
          <a:p>
            <a:endParaRPr lang="en-US" dirty="0"/>
          </a:p>
        </p:txBody>
      </p:sp>
    </p:spTree>
    <p:extLst>
      <p:ext uri="{BB962C8B-B14F-4D97-AF65-F5344CB8AC3E}">
        <p14:creationId xmlns:p14="http://schemas.microsoft.com/office/powerpoint/2010/main" val="216534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BC9C-3C4C-4516-89C9-21EBDB568441}"/>
              </a:ext>
            </a:extLst>
          </p:cNvPr>
          <p:cNvSpPr>
            <a:spLocks noGrp="1"/>
          </p:cNvSpPr>
          <p:nvPr>
            <p:ph type="title"/>
          </p:nvPr>
        </p:nvSpPr>
        <p:spPr/>
        <p:txBody>
          <a:bodyPr/>
          <a:lstStyle/>
          <a:p>
            <a:r>
              <a:rPr lang="en-US" dirty="0"/>
              <a:t>2023 Exemptions</a:t>
            </a:r>
          </a:p>
        </p:txBody>
      </p:sp>
      <p:sp>
        <p:nvSpPr>
          <p:cNvPr id="3" name="Content Placeholder 2">
            <a:extLst>
              <a:ext uri="{FF2B5EF4-FFF2-40B4-BE49-F238E27FC236}">
                <a16:creationId xmlns:a16="http://schemas.microsoft.com/office/drawing/2014/main" id="{FB74B7E9-A697-4A0A-BB56-B532C18B75CE}"/>
              </a:ext>
            </a:extLst>
          </p:cNvPr>
          <p:cNvSpPr>
            <a:spLocks noGrp="1"/>
          </p:cNvSpPr>
          <p:nvPr>
            <p:ph idx="1"/>
          </p:nvPr>
        </p:nvSpPr>
        <p:spPr>
          <a:xfrm>
            <a:off x="304800" y="1611631"/>
            <a:ext cx="8229600" cy="2179319"/>
          </a:xfrm>
        </p:spPr>
        <p:txBody>
          <a:bodyPr/>
          <a:lstStyle/>
          <a:p>
            <a:r>
              <a:rPr lang="en-US" dirty="0"/>
              <a:t>Dependent exemption $1,000 per qualified dependent</a:t>
            </a:r>
          </a:p>
          <a:p>
            <a:pPr>
              <a:spcBef>
                <a:spcPts val="7200"/>
              </a:spcBef>
            </a:pPr>
            <a:r>
              <a:rPr lang="en-US" dirty="0"/>
              <a:t>No New York State personal exemption for the taxpayer and spouse allowed</a:t>
            </a:r>
          </a:p>
          <a:p>
            <a:endParaRPr lang="en-US" dirty="0"/>
          </a:p>
        </p:txBody>
      </p:sp>
    </p:spTree>
    <p:extLst>
      <p:ext uri="{BB962C8B-B14F-4D97-AF65-F5344CB8AC3E}">
        <p14:creationId xmlns:p14="http://schemas.microsoft.com/office/powerpoint/2010/main" val="93289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1755" cy="5143500"/>
          </a:xfrm>
          <a:prstGeom prst="rect">
            <a:avLst/>
          </a:prstGeom>
        </p:spPr>
      </p:pic>
      <p:sp>
        <p:nvSpPr>
          <p:cNvPr id="4" name="Title 3"/>
          <p:cNvSpPr>
            <a:spLocks noGrp="1"/>
          </p:cNvSpPr>
          <p:nvPr>
            <p:ph type="ctrTitle"/>
          </p:nvPr>
        </p:nvSpPr>
        <p:spPr>
          <a:xfrm>
            <a:off x="339571" y="2888934"/>
            <a:ext cx="7772400" cy="745808"/>
          </a:xfrm>
        </p:spPr>
        <p:txBody>
          <a:bodyPr/>
          <a:lstStyle/>
          <a:p>
            <a:r>
              <a:rPr lang="en-US" dirty="0"/>
              <a:t>New York State Tax Credits</a:t>
            </a:r>
          </a:p>
        </p:txBody>
      </p:sp>
    </p:spTree>
    <p:extLst>
      <p:ext uri="{BB962C8B-B14F-4D97-AF65-F5344CB8AC3E}">
        <p14:creationId xmlns:p14="http://schemas.microsoft.com/office/powerpoint/2010/main" val="277261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3057-1D43-D13B-1197-438038458D6F}"/>
              </a:ext>
            </a:extLst>
          </p:cNvPr>
          <p:cNvSpPr>
            <a:spLocks noGrp="1"/>
          </p:cNvSpPr>
          <p:nvPr>
            <p:ph type="title"/>
          </p:nvPr>
        </p:nvSpPr>
        <p:spPr>
          <a:xfrm>
            <a:off x="152400" y="-26452"/>
            <a:ext cx="8991599" cy="720090"/>
          </a:xfrm>
        </p:spPr>
        <p:txBody>
          <a:bodyPr>
            <a:noAutofit/>
          </a:bodyPr>
          <a:lstStyle/>
          <a:p>
            <a:r>
              <a:rPr lang="en-US" spc="-50" dirty="0"/>
              <a:t>Empire State Child Tax Credit Expansion</a:t>
            </a:r>
          </a:p>
        </p:txBody>
      </p:sp>
      <p:sp>
        <p:nvSpPr>
          <p:cNvPr id="3" name="Content Placeholder 2">
            <a:extLst>
              <a:ext uri="{FF2B5EF4-FFF2-40B4-BE49-F238E27FC236}">
                <a16:creationId xmlns:a16="http://schemas.microsoft.com/office/drawing/2014/main" id="{95EA980C-8420-458C-8DDB-5C76784408DB}"/>
              </a:ext>
            </a:extLst>
          </p:cNvPr>
          <p:cNvSpPr>
            <a:spLocks noGrp="1"/>
          </p:cNvSpPr>
          <p:nvPr>
            <p:ph idx="1"/>
          </p:nvPr>
        </p:nvSpPr>
        <p:spPr>
          <a:xfrm>
            <a:off x="304800" y="1349838"/>
            <a:ext cx="7696200" cy="2965473"/>
          </a:xfrm>
        </p:spPr>
        <p:txBody>
          <a:bodyPr/>
          <a:lstStyle/>
          <a:p>
            <a:pPr>
              <a:spcBef>
                <a:spcPts val="3600"/>
              </a:spcBef>
            </a:pPr>
            <a:r>
              <a:rPr lang="en-US" sz="2400" dirty="0"/>
              <a:t>The definition of qualifying child was amended to include those under the age of 4.  </a:t>
            </a:r>
          </a:p>
          <a:p>
            <a:pPr>
              <a:spcBef>
                <a:spcPts val="3600"/>
              </a:spcBef>
            </a:pPr>
            <a:r>
              <a:rPr lang="en-US" sz="2400" dirty="0"/>
              <a:t>The state credit is allowed for qualifying children under the age of</a:t>
            </a:r>
            <a:r>
              <a:rPr lang="en-US" dirty="0"/>
              <a:t> 17</a:t>
            </a:r>
            <a:r>
              <a:rPr lang="en-US" sz="2400" dirty="0"/>
              <a:t>. </a:t>
            </a:r>
          </a:p>
          <a:p>
            <a:pPr>
              <a:spcBef>
                <a:spcPts val="3600"/>
              </a:spcBef>
            </a:pPr>
            <a:r>
              <a:rPr lang="en-US" sz="2400" dirty="0"/>
              <a:t>See Form IT-213-I for more information.</a:t>
            </a:r>
          </a:p>
        </p:txBody>
      </p:sp>
      <p:pic>
        <p:nvPicPr>
          <p:cNvPr id="4" name="Picture 3">
            <a:extLst>
              <a:ext uri="{FF2B5EF4-FFF2-40B4-BE49-F238E27FC236}">
                <a16:creationId xmlns:a16="http://schemas.microsoft.com/office/drawing/2014/main" id="{5F16AE4A-6004-D9FC-6C3A-A270BCBAB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800" y="693638"/>
            <a:ext cx="1864178" cy="914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4219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 Reminder</a:t>
            </a:r>
          </a:p>
        </p:txBody>
      </p:sp>
      <p:sp>
        <p:nvSpPr>
          <p:cNvPr id="3" name="Content Placeholder 2"/>
          <p:cNvSpPr>
            <a:spLocks noGrp="1"/>
          </p:cNvSpPr>
          <p:nvPr>
            <p:ph idx="1"/>
          </p:nvPr>
        </p:nvSpPr>
        <p:spPr>
          <a:xfrm>
            <a:off x="304800" y="1306831"/>
            <a:ext cx="8382000" cy="3017519"/>
          </a:xfrm>
        </p:spPr>
        <p:txBody>
          <a:bodyPr>
            <a:normAutofit/>
          </a:bodyPr>
          <a:lstStyle/>
          <a:p>
            <a:pPr>
              <a:defRPr/>
            </a:pPr>
            <a:r>
              <a:rPr lang="en-US" sz="2400" dirty="0"/>
              <a:t>Taxpayers using volunteer program services provide personal information to the volunteers, such as names, addresses, social security numbers, birth dates, and </a:t>
            </a:r>
            <a:br>
              <a:rPr lang="en-US" sz="2400" dirty="0"/>
            </a:br>
            <a:r>
              <a:rPr lang="en-US" sz="2400" dirty="0"/>
              <a:t>bank account information. </a:t>
            </a:r>
          </a:p>
          <a:p>
            <a:pPr>
              <a:spcBef>
                <a:spcPts val="3600"/>
              </a:spcBef>
              <a:defRPr/>
            </a:pPr>
            <a:r>
              <a:rPr lang="en-US" sz="2400" spc="-50" dirty="0"/>
              <a:t>Volunteers must keep all information confidential, safeguard </a:t>
            </a:r>
            <a:r>
              <a:rPr lang="en-US" sz="2400" dirty="0"/>
              <a:t>it from unauthorized individuals, and prevent its misuse.</a:t>
            </a:r>
          </a:p>
          <a:p>
            <a:endParaRPr lang="en-US" sz="2600" dirty="0"/>
          </a:p>
        </p:txBody>
      </p:sp>
    </p:spTree>
    <p:extLst>
      <p:ext uri="{BB962C8B-B14F-4D97-AF65-F5344CB8AC3E}">
        <p14:creationId xmlns:p14="http://schemas.microsoft.com/office/powerpoint/2010/main" val="28735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r>
              <a:rPr lang="en-US" dirty="0"/>
              <a:t>        </a:t>
            </a:r>
            <a:br>
              <a:rPr lang="en-US" dirty="0"/>
            </a:br>
            <a:r>
              <a:rPr lang="en-US" dirty="0"/>
              <a:t>IT-213, </a:t>
            </a:r>
            <a:r>
              <a:rPr lang="en-US" i="1" dirty="0"/>
              <a:t>Empire State Child Credit </a:t>
            </a:r>
            <a:br>
              <a:rPr lang="en-US" i="1" dirty="0"/>
            </a:br>
            <a:endParaRPr lang="en-US" i="1" dirty="0"/>
          </a:p>
        </p:txBody>
      </p:sp>
      <p:sp>
        <p:nvSpPr>
          <p:cNvPr id="580611" name="Rectangle 3"/>
          <p:cNvSpPr>
            <a:spLocks noGrp="1" noChangeArrowheads="1"/>
          </p:cNvSpPr>
          <p:nvPr>
            <p:ph idx="1"/>
          </p:nvPr>
        </p:nvSpPr>
        <p:spPr>
          <a:xfrm>
            <a:off x="221170" y="971550"/>
            <a:ext cx="8229600" cy="3611040"/>
          </a:xfrm>
        </p:spPr>
        <p:txBody>
          <a:bodyPr/>
          <a:lstStyle/>
          <a:p>
            <a:pPr marL="0" indent="0">
              <a:spcBef>
                <a:spcPts val="600"/>
              </a:spcBef>
              <a:buNone/>
            </a:pPr>
            <a:r>
              <a:rPr lang="en-US" sz="2200" dirty="0"/>
              <a:t>Full-year resident taxpayers who have at least one qualifying child and meet certain income limitations may claim a credit equal to the greater of:</a:t>
            </a:r>
            <a:r>
              <a:rPr lang="en-US" sz="2000" dirty="0"/>
              <a:t>  </a:t>
            </a:r>
          </a:p>
          <a:p>
            <a:pPr marL="457200" indent="-457200">
              <a:spcBef>
                <a:spcPts val="1200"/>
              </a:spcBef>
              <a:buFont typeface="+mj-lt"/>
              <a:buAutoNum type="alphaLcParenR"/>
            </a:pPr>
            <a:r>
              <a:rPr lang="en-US" sz="2200" dirty="0"/>
              <a:t>$100 times the number of children who qualify for the federal child tax credit, or </a:t>
            </a:r>
          </a:p>
          <a:p>
            <a:pPr marL="457200" indent="-457200">
              <a:spcBef>
                <a:spcPts val="1200"/>
              </a:spcBef>
              <a:buFont typeface="+mj-lt"/>
              <a:buAutoNum type="alphaLcParenR"/>
            </a:pPr>
            <a:r>
              <a:rPr lang="en-US" sz="2200" dirty="0"/>
              <a:t>33% of the taxpayer’s allowed federal child tax credit and additional child tax credit calculated using the federal credit amounts and income thresholds that were in</a:t>
            </a:r>
            <a:br>
              <a:rPr lang="en-US" sz="2200" dirty="0"/>
            </a:br>
            <a:r>
              <a:rPr lang="en-US" sz="2200" dirty="0"/>
              <a:t>effect for tax year 2017.</a:t>
            </a:r>
          </a:p>
          <a:p>
            <a:endParaRPr lang="en-US" sz="2200" dirty="0"/>
          </a:p>
        </p:txBody>
      </p:sp>
      <p:grpSp>
        <p:nvGrpSpPr>
          <p:cNvPr id="5" name="Group 4">
            <a:extLst>
              <a:ext uri="{FF2B5EF4-FFF2-40B4-BE49-F238E27FC236}">
                <a16:creationId xmlns:a16="http://schemas.microsoft.com/office/drawing/2014/main" id="{2612CEF1-BD4B-A66E-7EF1-320217999319}"/>
              </a:ext>
            </a:extLst>
          </p:cNvPr>
          <p:cNvGrpSpPr/>
          <p:nvPr/>
        </p:nvGrpSpPr>
        <p:grpSpPr>
          <a:xfrm rot="299776">
            <a:off x="6809159" y="3728834"/>
            <a:ext cx="2104739" cy="720090"/>
            <a:chOff x="6448139" y="383780"/>
            <a:chExt cx="2362200" cy="914400"/>
          </a:xfrm>
        </p:grpSpPr>
        <p:sp>
          <p:nvSpPr>
            <p:cNvPr id="6" name="Rectangle: Rounded Corners 5">
              <a:extLst>
                <a:ext uri="{FF2B5EF4-FFF2-40B4-BE49-F238E27FC236}">
                  <a16:creationId xmlns:a16="http://schemas.microsoft.com/office/drawing/2014/main" id="{63302DF8-1345-9590-2550-BC43184E4672}"/>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3509087-C535-D263-4E05-3B306B84A596}"/>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306944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4B16-630A-407A-B79B-85FB95924591}"/>
              </a:ext>
            </a:extLst>
          </p:cNvPr>
          <p:cNvSpPr>
            <a:spLocks noGrp="1"/>
          </p:cNvSpPr>
          <p:nvPr>
            <p:ph type="title"/>
          </p:nvPr>
        </p:nvSpPr>
        <p:spPr>
          <a:xfrm>
            <a:off x="152400" y="-26452"/>
            <a:ext cx="8991599" cy="720090"/>
          </a:xfrm>
        </p:spPr>
        <p:txBody>
          <a:bodyPr/>
          <a:lstStyle/>
          <a:p>
            <a:r>
              <a:rPr lang="en-US" dirty="0"/>
              <a:t>Real Property Tax Relief Credit</a:t>
            </a:r>
          </a:p>
        </p:txBody>
      </p:sp>
      <p:sp>
        <p:nvSpPr>
          <p:cNvPr id="3" name="Content Placeholder 2">
            <a:extLst>
              <a:ext uri="{FF2B5EF4-FFF2-40B4-BE49-F238E27FC236}">
                <a16:creationId xmlns:a16="http://schemas.microsoft.com/office/drawing/2014/main" id="{93F444CF-FF92-48EF-B9B3-2414017726BA}"/>
              </a:ext>
            </a:extLst>
          </p:cNvPr>
          <p:cNvSpPr>
            <a:spLocks noGrp="1"/>
          </p:cNvSpPr>
          <p:nvPr>
            <p:ph idx="1"/>
          </p:nvPr>
        </p:nvSpPr>
        <p:spPr>
          <a:xfrm>
            <a:off x="304800" y="901450"/>
            <a:ext cx="8229600" cy="3575300"/>
          </a:xfrm>
        </p:spPr>
        <p:txBody>
          <a:bodyPr/>
          <a:lstStyle/>
          <a:p>
            <a:r>
              <a:rPr lang="en-US" sz="2200" dirty="0"/>
              <a:t>For tax years beginning on or after January 1, 2021 and before January 1, 2024 </a:t>
            </a:r>
          </a:p>
          <a:p>
            <a:r>
              <a:rPr lang="en-US" sz="2200" dirty="0"/>
              <a:t>To be eligible for the refundable credit, taxpayers must be a New York State resident for the entire tax year, and have:</a:t>
            </a:r>
          </a:p>
          <a:p>
            <a:pPr lvl="1"/>
            <a:r>
              <a:rPr lang="en-US" sz="2000" dirty="0"/>
              <a:t>qualified gross income of $250,000 or less,</a:t>
            </a:r>
          </a:p>
          <a:p>
            <a:pPr lvl="1">
              <a:spcBef>
                <a:spcPts val="300"/>
              </a:spcBef>
            </a:pPr>
            <a:r>
              <a:rPr lang="en-US" sz="2000" dirty="0"/>
              <a:t>owned and resided in New York State real property </a:t>
            </a:r>
            <a:br>
              <a:rPr lang="en-US" sz="2000" dirty="0"/>
            </a:br>
            <a:r>
              <a:rPr lang="en-US" sz="2000" dirty="0"/>
              <a:t>for more than six months,</a:t>
            </a:r>
          </a:p>
          <a:p>
            <a:pPr lvl="1">
              <a:spcBef>
                <a:spcPts val="300"/>
              </a:spcBef>
            </a:pPr>
            <a:r>
              <a:rPr lang="en-US" sz="2000" dirty="0"/>
              <a:t>received either the STAR exemption or school tax </a:t>
            </a:r>
            <a:br>
              <a:rPr lang="en-US" sz="2000" dirty="0"/>
            </a:br>
            <a:r>
              <a:rPr lang="en-US" sz="2000" dirty="0"/>
              <a:t>relief credit on that property, and </a:t>
            </a:r>
          </a:p>
          <a:p>
            <a:pPr lvl="1">
              <a:spcBef>
                <a:spcPts val="300"/>
              </a:spcBef>
            </a:pPr>
            <a:r>
              <a:rPr lang="en-US" sz="2000" dirty="0"/>
              <a:t>paid real property taxes on that property.</a:t>
            </a:r>
          </a:p>
        </p:txBody>
      </p:sp>
      <p:sp>
        <p:nvSpPr>
          <p:cNvPr id="4" name="TextBox 3">
            <a:extLst>
              <a:ext uri="{FF2B5EF4-FFF2-40B4-BE49-F238E27FC236}">
                <a16:creationId xmlns:a16="http://schemas.microsoft.com/office/drawing/2014/main" id="{7890F581-B5AF-4A6F-A64B-96F9C1916B45}"/>
              </a:ext>
            </a:extLst>
          </p:cNvPr>
          <p:cNvSpPr txBox="1"/>
          <p:nvPr/>
        </p:nvSpPr>
        <p:spPr>
          <a:xfrm>
            <a:off x="228600" y="4756300"/>
            <a:ext cx="2895599" cy="353943"/>
          </a:xfrm>
          <a:prstGeom prst="rect">
            <a:avLst/>
          </a:prstGeom>
          <a:noFill/>
        </p:spPr>
        <p:txBody>
          <a:bodyPr wrap="square" rtlCol="0">
            <a:spAutoFit/>
          </a:bodyPr>
          <a:lstStyle/>
          <a:p>
            <a:r>
              <a:rPr lang="en-US" dirty="0">
                <a:solidFill>
                  <a:schemeClr val="bg1"/>
                </a:solidFill>
              </a:rPr>
              <a:t>Article 22</a:t>
            </a:r>
          </a:p>
        </p:txBody>
      </p:sp>
      <p:grpSp>
        <p:nvGrpSpPr>
          <p:cNvPr id="8" name="Group 7">
            <a:extLst>
              <a:ext uri="{FF2B5EF4-FFF2-40B4-BE49-F238E27FC236}">
                <a16:creationId xmlns:a16="http://schemas.microsoft.com/office/drawing/2014/main" id="{3A69381C-3F88-CA46-AC98-F241D5D8CC83}"/>
              </a:ext>
            </a:extLst>
          </p:cNvPr>
          <p:cNvGrpSpPr/>
          <p:nvPr/>
        </p:nvGrpSpPr>
        <p:grpSpPr>
          <a:xfrm rot="299776">
            <a:off x="6859502" y="3805034"/>
            <a:ext cx="2104739" cy="720090"/>
            <a:chOff x="6448139" y="383780"/>
            <a:chExt cx="2362200" cy="914400"/>
          </a:xfrm>
        </p:grpSpPr>
        <p:sp>
          <p:nvSpPr>
            <p:cNvPr id="9" name="Rectangle: Rounded Corners 8">
              <a:extLst>
                <a:ext uri="{FF2B5EF4-FFF2-40B4-BE49-F238E27FC236}">
                  <a16:creationId xmlns:a16="http://schemas.microsoft.com/office/drawing/2014/main" id="{FE673911-874A-F87B-203E-7FBF65873C45}"/>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106CA06-E41E-7366-AEB7-4D551FEC054D}"/>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6438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EE4-1253-4842-9BDA-A35CCD1DE925}"/>
              </a:ext>
            </a:extLst>
          </p:cNvPr>
          <p:cNvSpPr>
            <a:spLocks noGrp="1"/>
          </p:cNvSpPr>
          <p:nvPr>
            <p:ph type="title"/>
          </p:nvPr>
        </p:nvSpPr>
        <p:spPr>
          <a:xfrm>
            <a:off x="152400" y="-26452"/>
            <a:ext cx="8991599" cy="720090"/>
          </a:xfrm>
        </p:spPr>
        <p:txBody>
          <a:bodyPr/>
          <a:lstStyle/>
          <a:p>
            <a:r>
              <a:rPr lang="en-US" dirty="0"/>
              <a:t>Real Property Tax Relief Credit</a:t>
            </a:r>
          </a:p>
        </p:txBody>
      </p:sp>
      <p:sp>
        <p:nvSpPr>
          <p:cNvPr id="3" name="Content Placeholder 2">
            <a:extLst>
              <a:ext uri="{FF2B5EF4-FFF2-40B4-BE49-F238E27FC236}">
                <a16:creationId xmlns:a16="http://schemas.microsoft.com/office/drawing/2014/main" id="{5AB89AF6-464D-4F22-B30F-1A6C18E93B35}"/>
              </a:ext>
            </a:extLst>
          </p:cNvPr>
          <p:cNvSpPr>
            <a:spLocks noGrp="1"/>
          </p:cNvSpPr>
          <p:nvPr>
            <p:ph idx="1"/>
          </p:nvPr>
        </p:nvSpPr>
        <p:spPr>
          <a:xfrm>
            <a:off x="304800" y="957597"/>
            <a:ext cx="8610600" cy="3394075"/>
          </a:xfrm>
        </p:spPr>
        <p:txBody>
          <a:bodyPr/>
          <a:lstStyle/>
          <a:p>
            <a:r>
              <a:rPr lang="en-US" sz="2200" dirty="0"/>
              <a:t>The credit is computed using the amount of real property tax which exceeds 6% of the taxpayer’s income, and a specified rate based on the taxpayer’s income. </a:t>
            </a:r>
          </a:p>
          <a:p>
            <a:pPr>
              <a:spcBef>
                <a:spcPts val="600"/>
              </a:spcBef>
            </a:pPr>
            <a:r>
              <a:rPr lang="en-US" sz="2200" dirty="0"/>
              <a:t>To claim the credit, the computed amount must exceed $250. </a:t>
            </a:r>
          </a:p>
          <a:p>
            <a:pPr>
              <a:spcBef>
                <a:spcPts val="600"/>
              </a:spcBef>
            </a:pPr>
            <a:r>
              <a:rPr lang="en-US" sz="2200" spc="-50" dirty="0"/>
              <a:t>The credit cannot exceed $350, regardless of the amount computed.</a:t>
            </a:r>
          </a:p>
          <a:p>
            <a:pPr>
              <a:spcBef>
                <a:spcPts val="600"/>
              </a:spcBef>
            </a:pPr>
            <a:r>
              <a:rPr lang="en-US" sz="2200" dirty="0"/>
              <a:t>Form IT-229, </a:t>
            </a:r>
            <a:r>
              <a:rPr lang="en-US" sz="2200" i="1" dirty="0"/>
              <a:t>Real Property Tax Relief Credit</a:t>
            </a:r>
          </a:p>
          <a:p>
            <a:pPr marL="0" indent="0">
              <a:spcBef>
                <a:spcPts val="1200"/>
              </a:spcBef>
              <a:buNone/>
            </a:pPr>
            <a:r>
              <a:rPr lang="en-US" sz="2200" b="1" dirty="0">
                <a:solidFill>
                  <a:srgbClr val="007681"/>
                </a:solidFill>
              </a:rPr>
              <a:t>Note:  </a:t>
            </a:r>
            <a:r>
              <a:rPr lang="en-US" sz="2200" dirty="0"/>
              <a:t>If a taxpayer itemizes deductions on their New York State return, they must reduce the amount of property tax claimed by the amount of the credit.</a:t>
            </a:r>
          </a:p>
        </p:txBody>
      </p:sp>
      <p:sp>
        <p:nvSpPr>
          <p:cNvPr id="4" name="TextBox 3">
            <a:extLst>
              <a:ext uri="{FF2B5EF4-FFF2-40B4-BE49-F238E27FC236}">
                <a16:creationId xmlns:a16="http://schemas.microsoft.com/office/drawing/2014/main" id="{410EC291-D473-4409-82C8-8D2A95CB0AD3}"/>
              </a:ext>
            </a:extLst>
          </p:cNvPr>
          <p:cNvSpPr txBox="1"/>
          <p:nvPr/>
        </p:nvSpPr>
        <p:spPr>
          <a:xfrm>
            <a:off x="228600" y="4756300"/>
            <a:ext cx="2895599" cy="353943"/>
          </a:xfrm>
          <a:prstGeom prst="rect">
            <a:avLst/>
          </a:prstGeom>
          <a:noFill/>
        </p:spPr>
        <p:txBody>
          <a:bodyPr wrap="square" rtlCol="0">
            <a:spAutoFit/>
          </a:bodyPr>
          <a:lstStyle/>
          <a:p>
            <a:r>
              <a:rPr lang="en-US" dirty="0">
                <a:solidFill>
                  <a:schemeClr val="bg1"/>
                </a:solidFill>
              </a:rPr>
              <a:t>Article 22</a:t>
            </a:r>
          </a:p>
        </p:txBody>
      </p:sp>
    </p:spTree>
    <p:extLst>
      <p:ext uri="{BB962C8B-B14F-4D97-AF65-F5344CB8AC3E}">
        <p14:creationId xmlns:p14="http://schemas.microsoft.com/office/powerpoint/2010/main" val="12097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152400" y="-26452"/>
            <a:ext cx="8762999" cy="720090"/>
          </a:xfrm>
        </p:spPr>
        <p:txBody>
          <a:bodyPr/>
          <a:lstStyle/>
          <a:p>
            <a:br>
              <a:rPr lang="en-US" dirty="0"/>
            </a:br>
            <a:r>
              <a:rPr lang="en-US" dirty="0"/>
              <a:t>IT-215, </a:t>
            </a:r>
            <a:r>
              <a:rPr lang="en-US" i="1" dirty="0"/>
              <a:t>Earned Income Tax Credit </a:t>
            </a:r>
            <a:r>
              <a:rPr lang="en-US" dirty="0"/>
              <a:t>(EIC)</a:t>
            </a:r>
            <a:br>
              <a:rPr lang="en-US" dirty="0"/>
            </a:br>
            <a:endParaRPr lang="en-US" dirty="0"/>
          </a:p>
        </p:txBody>
      </p:sp>
      <p:sp>
        <p:nvSpPr>
          <p:cNvPr id="653315" name="Rectangle 3"/>
          <p:cNvSpPr>
            <a:spLocks noGrp="1" noChangeArrowheads="1"/>
          </p:cNvSpPr>
          <p:nvPr>
            <p:ph idx="1"/>
          </p:nvPr>
        </p:nvSpPr>
        <p:spPr>
          <a:xfrm>
            <a:off x="304799" y="1123950"/>
            <a:ext cx="8610600" cy="3394472"/>
          </a:xfrm>
        </p:spPr>
        <p:txBody>
          <a:bodyPr/>
          <a:lstStyle/>
          <a:p>
            <a:pPr>
              <a:spcBef>
                <a:spcPts val="3000"/>
              </a:spcBef>
            </a:pPr>
            <a:r>
              <a:rPr lang="en-US" dirty="0"/>
              <a:t>Investment income can not be greater than $11,000. </a:t>
            </a:r>
          </a:p>
          <a:p>
            <a:pPr>
              <a:spcBef>
                <a:spcPts val="3000"/>
              </a:spcBef>
            </a:pPr>
            <a:r>
              <a:rPr lang="en-US" dirty="0"/>
              <a:t>Generally, 30% of the federal credit reduced by the amount of any household credit (additional 10% to 30% for New York City residents, based on their NYAGI). </a:t>
            </a:r>
          </a:p>
          <a:p>
            <a:pPr>
              <a:spcBef>
                <a:spcPts val="3000"/>
              </a:spcBef>
            </a:pPr>
            <a:r>
              <a:rPr lang="en-US" spc="-50" dirty="0"/>
              <a:t>The taxpayer must have claimed the federal</a:t>
            </a:r>
            <a:br>
              <a:rPr lang="en-US" spc="-50" dirty="0"/>
            </a:br>
            <a:r>
              <a:rPr lang="en-US" spc="-50" dirty="0"/>
              <a:t>earned income credit (EIC) for tax year 2023.</a:t>
            </a:r>
          </a:p>
          <a:p>
            <a:pPr>
              <a:spcBef>
                <a:spcPts val="3000"/>
              </a:spcBef>
            </a:pPr>
            <a:endParaRPr lang="en-US" dirty="0"/>
          </a:p>
        </p:txBody>
      </p:sp>
      <p:grpSp>
        <p:nvGrpSpPr>
          <p:cNvPr id="5" name="Group 4">
            <a:extLst>
              <a:ext uri="{FF2B5EF4-FFF2-40B4-BE49-F238E27FC236}">
                <a16:creationId xmlns:a16="http://schemas.microsoft.com/office/drawing/2014/main" id="{48603873-8160-4257-62A6-44811D99D1CC}"/>
              </a:ext>
            </a:extLst>
          </p:cNvPr>
          <p:cNvGrpSpPr/>
          <p:nvPr/>
        </p:nvGrpSpPr>
        <p:grpSpPr>
          <a:xfrm rot="299776">
            <a:off x="6859502" y="3805034"/>
            <a:ext cx="2104739" cy="720090"/>
            <a:chOff x="6448139" y="383780"/>
            <a:chExt cx="2362200" cy="914400"/>
          </a:xfrm>
        </p:grpSpPr>
        <p:sp>
          <p:nvSpPr>
            <p:cNvPr id="6" name="Rectangle: Rounded Corners 5">
              <a:extLst>
                <a:ext uri="{FF2B5EF4-FFF2-40B4-BE49-F238E27FC236}">
                  <a16:creationId xmlns:a16="http://schemas.microsoft.com/office/drawing/2014/main" id="{30A5B7DD-838B-5CC9-7812-6DE93B067E64}"/>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A3E58D-74C2-6163-4856-851802EE63CB}"/>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34430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152400" y="-26452"/>
            <a:ext cx="8762999" cy="720090"/>
          </a:xfrm>
        </p:spPr>
        <p:txBody>
          <a:bodyPr/>
          <a:lstStyle/>
          <a:p>
            <a:br>
              <a:rPr lang="en-US" dirty="0"/>
            </a:br>
            <a:r>
              <a:rPr lang="en-US" dirty="0"/>
              <a:t>IT-215, </a:t>
            </a:r>
            <a:r>
              <a:rPr lang="en-US" i="1" dirty="0"/>
              <a:t>Earned Income Tax Credit </a:t>
            </a:r>
            <a:r>
              <a:rPr lang="en-US" dirty="0"/>
              <a:t>(EIC)</a:t>
            </a:r>
            <a:br>
              <a:rPr lang="en-US" dirty="0"/>
            </a:br>
            <a:endParaRPr lang="en-US" dirty="0"/>
          </a:p>
        </p:txBody>
      </p:sp>
      <p:sp>
        <p:nvSpPr>
          <p:cNvPr id="653315" name="Rectangle 3"/>
          <p:cNvSpPr>
            <a:spLocks noGrp="1" noChangeArrowheads="1"/>
          </p:cNvSpPr>
          <p:nvPr>
            <p:ph idx="1"/>
          </p:nvPr>
        </p:nvSpPr>
        <p:spPr>
          <a:xfrm>
            <a:off x="304800" y="881440"/>
            <a:ext cx="8229600" cy="3595309"/>
          </a:xfrm>
        </p:spPr>
        <p:txBody>
          <a:bodyPr/>
          <a:lstStyle/>
          <a:p>
            <a:pPr>
              <a:spcBef>
                <a:spcPts val="800"/>
              </a:spcBef>
            </a:pPr>
            <a:r>
              <a:rPr lang="en-US" dirty="0"/>
              <a:t>Refundability:</a:t>
            </a:r>
          </a:p>
          <a:p>
            <a:pPr lvl="1">
              <a:spcBef>
                <a:spcPts val="600"/>
              </a:spcBef>
            </a:pPr>
            <a:r>
              <a:rPr lang="en-US" dirty="0"/>
              <a:t>full-year residents = fully refundable</a:t>
            </a:r>
          </a:p>
          <a:p>
            <a:pPr lvl="1">
              <a:spcBef>
                <a:spcPts val="300"/>
              </a:spcBef>
            </a:pPr>
            <a:r>
              <a:rPr lang="en-US" dirty="0"/>
              <a:t>part-year residents = partially refundable</a:t>
            </a:r>
          </a:p>
          <a:p>
            <a:pPr lvl="1">
              <a:spcBef>
                <a:spcPts val="300"/>
              </a:spcBef>
            </a:pPr>
            <a:r>
              <a:rPr lang="en-US" dirty="0"/>
              <a:t>nonresidents = non-refundable</a:t>
            </a:r>
          </a:p>
          <a:p>
            <a:pPr marL="397849" indent="-342900">
              <a:spcBef>
                <a:spcPts val="1200"/>
              </a:spcBef>
            </a:pPr>
            <a:r>
              <a:rPr lang="en-US" dirty="0"/>
              <a:t>Note: Due to the different methods for computing, New York City taxpayers may have an amount of New York City EIC and not New York State EIC – make sure to complete Worksheet C, New York City </a:t>
            </a:r>
            <a:br>
              <a:rPr lang="en-US" dirty="0"/>
            </a:br>
            <a:r>
              <a:rPr lang="en-US" dirty="0"/>
              <a:t>earned income credit!</a:t>
            </a:r>
          </a:p>
        </p:txBody>
      </p:sp>
      <p:grpSp>
        <p:nvGrpSpPr>
          <p:cNvPr id="8" name="Group 7">
            <a:extLst>
              <a:ext uri="{FF2B5EF4-FFF2-40B4-BE49-F238E27FC236}">
                <a16:creationId xmlns:a16="http://schemas.microsoft.com/office/drawing/2014/main" id="{C6F5DC5F-57FE-8639-A14C-9ED46558D89F}"/>
              </a:ext>
            </a:extLst>
          </p:cNvPr>
          <p:cNvGrpSpPr/>
          <p:nvPr/>
        </p:nvGrpSpPr>
        <p:grpSpPr>
          <a:xfrm rot="299776">
            <a:off x="6859502" y="3805034"/>
            <a:ext cx="2104739" cy="720090"/>
            <a:chOff x="6448139" y="383780"/>
            <a:chExt cx="2362200" cy="914400"/>
          </a:xfrm>
        </p:grpSpPr>
        <p:sp>
          <p:nvSpPr>
            <p:cNvPr id="9" name="Rectangle: Rounded Corners 8">
              <a:extLst>
                <a:ext uri="{FF2B5EF4-FFF2-40B4-BE49-F238E27FC236}">
                  <a16:creationId xmlns:a16="http://schemas.microsoft.com/office/drawing/2014/main" id="{B2221606-FD11-04CD-837E-160188A3D305}"/>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DC41B29-5660-642F-11CA-8FBC51670EB6}"/>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28961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99132" y="-26452"/>
            <a:ext cx="8991599" cy="720090"/>
          </a:xfrm>
        </p:spPr>
        <p:txBody>
          <a:bodyPr/>
          <a:lstStyle/>
          <a:p>
            <a:r>
              <a:rPr lang="en-US" sz="3000" spc="-50" dirty="0"/>
              <a:t>IT-209, </a:t>
            </a:r>
            <a:r>
              <a:rPr lang="en-US" sz="3000" i="1" spc="-50" dirty="0"/>
              <a:t>Noncustodial Parent Earned Income Credit </a:t>
            </a:r>
          </a:p>
        </p:txBody>
      </p:sp>
      <p:sp>
        <p:nvSpPr>
          <p:cNvPr id="584707" name="Rectangle 3"/>
          <p:cNvSpPr>
            <a:spLocks noGrp="1" noChangeArrowheads="1"/>
          </p:cNvSpPr>
          <p:nvPr>
            <p:ph idx="1"/>
          </p:nvPr>
        </p:nvSpPr>
        <p:spPr>
          <a:xfrm>
            <a:off x="304800" y="806570"/>
            <a:ext cx="8686800" cy="3863268"/>
          </a:xfrm>
        </p:spPr>
        <p:txBody>
          <a:bodyPr/>
          <a:lstStyle/>
          <a:p>
            <a:pPr marL="0" indent="0">
              <a:buNone/>
            </a:pPr>
            <a:r>
              <a:rPr lang="en-US" sz="2200" b="1" dirty="0">
                <a:solidFill>
                  <a:srgbClr val="007681"/>
                </a:solidFill>
              </a:rPr>
              <a:t>Filers may claim the noncustodial EIC only if they meet all of the following conditions for tax year 2023: </a:t>
            </a:r>
          </a:p>
          <a:p>
            <a:pPr>
              <a:spcBef>
                <a:spcPts val="1000"/>
              </a:spcBef>
            </a:pPr>
            <a:r>
              <a:rPr lang="en-US" sz="2000" dirty="0"/>
              <a:t>must be a full-year New York State resident and at least 18 years of age;</a:t>
            </a:r>
          </a:p>
          <a:p>
            <a:pPr>
              <a:spcBef>
                <a:spcPts val="300"/>
              </a:spcBef>
            </a:pPr>
            <a:r>
              <a:rPr lang="en-US" sz="2000" dirty="0"/>
              <a:t>earned income is less than $46,560 in 2023; </a:t>
            </a:r>
          </a:p>
          <a:p>
            <a:pPr>
              <a:spcBef>
                <a:spcPts val="300"/>
              </a:spcBef>
            </a:pPr>
            <a:r>
              <a:rPr lang="en-US" sz="2000" dirty="0"/>
              <a:t>must be a parent of a minor child with whom they do not reside;</a:t>
            </a:r>
          </a:p>
          <a:p>
            <a:pPr>
              <a:spcBef>
                <a:spcPts val="300"/>
              </a:spcBef>
            </a:pPr>
            <a:r>
              <a:rPr lang="en-US" sz="2000" dirty="0"/>
              <a:t>must have an order in effect for at least one-half of the tax year requiring the taxpayer to make child support payments payable through a New York State Support Collection Unit (SCU); and</a:t>
            </a:r>
          </a:p>
          <a:p>
            <a:pPr>
              <a:spcBef>
                <a:spcPts val="300"/>
              </a:spcBef>
            </a:pPr>
            <a:r>
              <a:rPr lang="en-US" sz="2000" dirty="0"/>
              <a:t>have paid an amount in child support in 2023 at least</a:t>
            </a:r>
            <a:br>
              <a:rPr lang="en-US" sz="2000" dirty="0"/>
            </a:br>
            <a:r>
              <a:rPr lang="en-US" sz="2000" dirty="0"/>
              <a:t>equal to the amount of current child support the</a:t>
            </a:r>
            <a:br>
              <a:rPr lang="en-US" sz="2000" dirty="0"/>
            </a:br>
            <a:r>
              <a:rPr lang="en-US" sz="2000" dirty="0"/>
              <a:t>taxpayer was required to pay by all court orders.</a:t>
            </a:r>
          </a:p>
        </p:txBody>
      </p:sp>
      <p:grpSp>
        <p:nvGrpSpPr>
          <p:cNvPr id="8" name="Group 7">
            <a:extLst>
              <a:ext uri="{FF2B5EF4-FFF2-40B4-BE49-F238E27FC236}">
                <a16:creationId xmlns:a16="http://schemas.microsoft.com/office/drawing/2014/main" id="{E530536C-C765-5582-A5E5-FBCA3FE000A0}"/>
              </a:ext>
            </a:extLst>
          </p:cNvPr>
          <p:cNvGrpSpPr/>
          <p:nvPr/>
        </p:nvGrpSpPr>
        <p:grpSpPr>
          <a:xfrm rot="299776">
            <a:off x="6859502" y="3805034"/>
            <a:ext cx="2104739" cy="720090"/>
            <a:chOff x="6448139" y="383780"/>
            <a:chExt cx="2362200" cy="914400"/>
          </a:xfrm>
        </p:grpSpPr>
        <p:sp>
          <p:nvSpPr>
            <p:cNvPr id="9" name="Rectangle: Rounded Corners 8">
              <a:extLst>
                <a:ext uri="{FF2B5EF4-FFF2-40B4-BE49-F238E27FC236}">
                  <a16:creationId xmlns:a16="http://schemas.microsoft.com/office/drawing/2014/main" id="{4C2FC7C4-5CBE-2953-2C0A-92434DC9A67C}"/>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626EF4-00E8-2386-89EB-1904093A361B}"/>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379265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4074"/>
          <a:stretch/>
        </p:blipFill>
        <p:spPr>
          <a:xfrm>
            <a:off x="0" y="228600"/>
            <a:ext cx="9144000" cy="819150"/>
          </a:xfrm>
          <a:prstGeom prst="rect">
            <a:avLst/>
          </a:prstGeom>
        </p:spPr>
      </p:pic>
      <p:sp>
        <p:nvSpPr>
          <p:cNvPr id="609282" name="Rectangle 2"/>
          <p:cNvSpPr>
            <a:spLocks noGrp="1" noChangeArrowheads="1"/>
          </p:cNvSpPr>
          <p:nvPr>
            <p:ph type="title"/>
          </p:nvPr>
        </p:nvSpPr>
        <p:spPr>
          <a:xfrm>
            <a:off x="152401" y="120492"/>
            <a:ext cx="8229600" cy="720090"/>
          </a:xfrm>
        </p:spPr>
        <p:txBody>
          <a:bodyPr/>
          <a:lstStyle/>
          <a:p>
            <a:pPr>
              <a:lnSpc>
                <a:spcPts val="3000"/>
              </a:lnSpc>
            </a:pPr>
            <a:r>
              <a:rPr lang="en-US" sz="2800" dirty="0"/>
              <a:t>IT-214, </a:t>
            </a:r>
            <a:r>
              <a:rPr lang="en-US" sz="2800" i="1" dirty="0"/>
              <a:t>Claim for Real Property Tax Credit for Homeowners and Renters</a:t>
            </a:r>
          </a:p>
        </p:txBody>
      </p:sp>
      <p:sp>
        <p:nvSpPr>
          <p:cNvPr id="609283" name="Rectangle 3"/>
          <p:cNvSpPr>
            <a:spLocks noGrp="1" noChangeArrowheads="1"/>
          </p:cNvSpPr>
          <p:nvPr>
            <p:ph idx="1"/>
          </p:nvPr>
        </p:nvSpPr>
        <p:spPr>
          <a:xfrm>
            <a:off x="304800" y="1190386"/>
            <a:ext cx="8686800" cy="3286364"/>
          </a:xfrm>
        </p:spPr>
        <p:txBody>
          <a:bodyPr/>
          <a:lstStyle/>
          <a:p>
            <a:pPr marL="0" indent="0">
              <a:buNone/>
            </a:pPr>
            <a:r>
              <a:rPr lang="en-US" sz="2600" b="1" dirty="0">
                <a:solidFill>
                  <a:srgbClr val="007681"/>
                </a:solidFill>
              </a:rPr>
              <a:t>No changes in eligibility for 2023:</a:t>
            </a:r>
          </a:p>
          <a:p>
            <a:pPr>
              <a:spcBef>
                <a:spcPts val="1000"/>
              </a:spcBef>
            </a:pPr>
            <a:r>
              <a:rPr lang="en-US" dirty="0"/>
              <a:t>Household gross income was $18,000 or less </a:t>
            </a:r>
          </a:p>
          <a:p>
            <a:pPr>
              <a:spcBef>
                <a:spcPts val="600"/>
              </a:spcBef>
            </a:pPr>
            <a:r>
              <a:rPr lang="en-US" dirty="0"/>
              <a:t>Average rent was $450 or less </a:t>
            </a:r>
          </a:p>
          <a:p>
            <a:pPr>
              <a:spcBef>
                <a:spcPts val="600"/>
              </a:spcBef>
            </a:pPr>
            <a:r>
              <a:rPr lang="en-US" dirty="0"/>
              <a:t>Must have paid real property taxes or rent on their residence</a:t>
            </a:r>
          </a:p>
          <a:p>
            <a:pPr>
              <a:spcBef>
                <a:spcPts val="600"/>
              </a:spcBef>
            </a:pPr>
            <a:r>
              <a:rPr lang="en-US" dirty="0"/>
              <a:t>Market value of all real property owned was $85,000 or less</a:t>
            </a:r>
          </a:p>
          <a:p>
            <a:pPr>
              <a:spcBef>
                <a:spcPts val="600"/>
              </a:spcBef>
            </a:pPr>
            <a:r>
              <a:rPr lang="en-US" dirty="0"/>
              <a:t>Must be a New York State resident for the entire year</a:t>
            </a:r>
          </a:p>
          <a:p>
            <a:pPr>
              <a:spcBef>
                <a:spcPts val="600"/>
              </a:spcBef>
            </a:pPr>
            <a:r>
              <a:rPr lang="en-US" dirty="0"/>
              <a:t>Can’t be claimed as a dependent  </a:t>
            </a:r>
          </a:p>
          <a:p>
            <a:endParaRPr lang="en-US" dirty="0"/>
          </a:p>
        </p:txBody>
      </p:sp>
    </p:spTree>
    <p:extLst>
      <p:ext uri="{BB962C8B-B14F-4D97-AF65-F5344CB8AC3E}">
        <p14:creationId xmlns:p14="http://schemas.microsoft.com/office/powerpoint/2010/main" val="283113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r>
              <a:rPr lang="en-US" dirty="0"/>
              <a:t>IT-214 Definitions</a:t>
            </a:r>
          </a:p>
        </p:txBody>
      </p:sp>
      <p:sp>
        <p:nvSpPr>
          <p:cNvPr id="610307" name="Rectangle 3"/>
          <p:cNvSpPr>
            <a:spLocks noGrp="1" noChangeArrowheads="1"/>
          </p:cNvSpPr>
          <p:nvPr>
            <p:ph idx="1"/>
          </p:nvPr>
        </p:nvSpPr>
        <p:spPr>
          <a:xfrm>
            <a:off x="304800" y="1112650"/>
            <a:ext cx="8610600" cy="3394472"/>
          </a:xfrm>
        </p:spPr>
        <p:txBody>
          <a:bodyPr/>
          <a:lstStyle/>
          <a:p>
            <a:pPr marL="0" indent="0">
              <a:buNone/>
            </a:pPr>
            <a:r>
              <a:rPr lang="en-US" sz="2400" b="1" dirty="0">
                <a:solidFill>
                  <a:srgbClr val="007681"/>
                </a:solidFill>
              </a:rPr>
              <a:t>Members of household</a:t>
            </a:r>
          </a:p>
          <a:p>
            <a:pPr marL="0" indent="0">
              <a:spcBef>
                <a:spcPts val="600"/>
              </a:spcBef>
              <a:buNone/>
            </a:pPr>
            <a:r>
              <a:rPr lang="en-US" sz="2400" dirty="0"/>
              <a:t>All who share your residence and its furnishings, facilities,</a:t>
            </a:r>
            <a:br>
              <a:rPr lang="en-US" sz="2400" dirty="0"/>
            </a:br>
            <a:r>
              <a:rPr lang="en-US" sz="2400" dirty="0"/>
              <a:t>and accommodations, whether they are related to you or not.  </a:t>
            </a:r>
          </a:p>
          <a:p>
            <a:pPr marL="0" indent="0">
              <a:spcBef>
                <a:spcPts val="2400"/>
              </a:spcBef>
              <a:buNone/>
            </a:pPr>
            <a:r>
              <a:rPr lang="en-US" sz="2400" b="1" dirty="0">
                <a:solidFill>
                  <a:srgbClr val="007681"/>
                </a:solidFill>
              </a:rPr>
              <a:t>Household gross income</a:t>
            </a:r>
          </a:p>
          <a:p>
            <a:pPr marL="0" indent="0">
              <a:spcBef>
                <a:spcPts val="600"/>
              </a:spcBef>
              <a:buNone/>
            </a:pPr>
            <a:r>
              <a:rPr lang="en-US" sz="2400" dirty="0"/>
              <a:t>Income from all sources that you and members of your household receive. It does not include food stamps, Medicare, Medicaid, scholarships, grants, surplus food, or other relief. </a:t>
            </a:r>
          </a:p>
        </p:txBody>
      </p:sp>
    </p:spTree>
    <p:extLst>
      <p:ext uri="{BB962C8B-B14F-4D97-AF65-F5344CB8AC3E}">
        <p14:creationId xmlns:p14="http://schemas.microsoft.com/office/powerpoint/2010/main" val="264454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r>
              <a:rPr lang="en-US" dirty="0"/>
              <a:t>IT-214 Definitions</a:t>
            </a:r>
          </a:p>
        </p:txBody>
      </p:sp>
      <p:sp>
        <p:nvSpPr>
          <p:cNvPr id="610307" name="Rectangle 3"/>
          <p:cNvSpPr>
            <a:spLocks noGrp="1" noChangeArrowheads="1"/>
          </p:cNvSpPr>
          <p:nvPr>
            <p:ph idx="1"/>
          </p:nvPr>
        </p:nvSpPr>
        <p:spPr>
          <a:xfrm>
            <a:off x="304800" y="917324"/>
            <a:ext cx="8229600" cy="3644504"/>
          </a:xfrm>
        </p:spPr>
        <p:txBody>
          <a:bodyPr/>
          <a:lstStyle/>
          <a:p>
            <a:pPr marL="0" indent="0">
              <a:buNone/>
            </a:pPr>
            <a:r>
              <a:rPr lang="en-US" sz="2400" b="1" dirty="0">
                <a:solidFill>
                  <a:srgbClr val="007681"/>
                </a:solidFill>
              </a:rPr>
              <a:t>Adjusted rent</a:t>
            </a:r>
          </a:p>
          <a:p>
            <a:pPr marL="0" indent="0">
              <a:spcBef>
                <a:spcPts val="600"/>
              </a:spcBef>
              <a:buNone/>
            </a:pPr>
            <a:r>
              <a:rPr lang="en-US" sz="2200" dirty="0"/>
              <a:t>The rent paid after subtracting any charges for heat, gas, electricity, furnishings, or board.  Don’t include any subsidized part of your rental charges in adjusted rent.</a:t>
            </a:r>
          </a:p>
          <a:p>
            <a:pPr marL="0" indent="0">
              <a:spcBef>
                <a:spcPts val="1800"/>
              </a:spcBef>
              <a:buNone/>
            </a:pPr>
            <a:r>
              <a:rPr lang="en-US" sz="2400" b="1" dirty="0">
                <a:solidFill>
                  <a:srgbClr val="007681"/>
                </a:solidFill>
              </a:rPr>
              <a:t>Property taxes paid</a:t>
            </a:r>
            <a:endParaRPr lang="en-US" sz="2400" dirty="0"/>
          </a:p>
          <a:p>
            <a:pPr marL="0" indent="0">
              <a:spcBef>
                <a:spcPts val="600"/>
              </a:spcBef>
              <a:buNone/>
            </a:pPr>
            <a:r>
              <a:rPr lang="en-US" sz="2200" dirty="0"/>
              <a:t>In computing the amount of real property taxes paid, include those actually paid to a county, city, town, village or school district. You must reduce the amount of taxes by any school tax relief credit received.</a:t>
            </a:r>
          </a:p>
        </p:txBody>
      </p:sp>
    </p:spTree>
    <p:extLst>
      <p:ext uri="{BB962C8B-B14F-4D97-AF65-F5344CB8AC3E}">
        <p14:creationId xmlns:p14="http://schemas.microsoft.com/office/powerpoint/2010/main" val="89494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9220200" cy="720090"/>
          </a:xfrm>
        </p:spPr>
        <p:txBody>
          <a:bodyPr/>
          <a:lstStyle/>
          <a:p>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IT- 272, </a:t>
            </a: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College Tuition Credit or Deduction</a:t>
            </a:r>
            <a:endParaRPr lang="en-US" sz="3200" i="1" dirty="0"/>
          </a:p>
        </p:txBody>
      </p:sp>
      <p:sp>
        <p:nvSpPr>
          <p:cNvPr id="3" name="Content Placeholder 2"/>
          <p:cNvSpPr>
            <a:spLocks noGrp="1"/>
          </p:cNvSpPr>
          <p:nvPr>
            <p:ph idx="1"/>
          </p:nvPr>
        </p:nvSpPr>
        <p:spPr>
          <a:xfrm>
            <a:off x="342900" y="893642"/>
            <a:ext cx="8458200" cy="3595688"/>
          </a:xfrm>
        </p:spPr>
        <p:txBody>
          <a:bodyPr/>
          <a:lstStyle/>
          <a:p>
            <a:pPr marL="0" indent="0">
              <a:buNone/>
            </a:pPr>
            <a:r>
              <a:rPr lang="en-US" b="1" dirty="0">
                <a:solidFill>
                  <a:srgbClr val="007681"/>
                </a:solidFill>
              </a:rPr>
              <a:t>Only qualified tuition expenses paid for undergraduate enrollment or attendance at an institution of higher education qualify for the credit.    </a:t>
            </a:r>
          </a:p>
          <a:p>
            <a:pPr>
              <a:spcBef>
                <a:spcPts val="1200"/>
              </a:spcBef>
            </a:pPr>
            <a:r>
              <a:rPr lang="en-US" sz="2200" dirty="0"/>
              <a:t>Up to $10,000 of tuition expenses per eligible student can be used to calculate the credit</a:t>
            </a:r>
          </a:p>
          <a:p>
            <a:pPr>
              <a:spcBef>
                <a:spcPts val="800"/>
              </a:spcBef>
            </a:pPr>
            <a:r>
              <a:rPr lang="en-US" sz="2200" dirty="0"/>
              <a:t>Can claim a 4% refundable credit or use the tuition expense amount as an added itemized deduction</a:t>
            </a:r>
          </a:p>
          <a:p>
            <a:pPr>
              <a:spcBef>
                <a:spcPts val="800"/>
              </a:spcBef>
            </a:pPr>
            <a:r>
              <a:rPr lang="en-US" sz="2200" dirty="0"/>
              <a:t>For tuition expense under $5,000, the credit is the lesser of $200 or the tuition expense </a:t>
            </a:r>
          </a:p>
        </p:txBody>
      </p:sp>
    </p:spTree>
    <p:extLst>
      <p:ext uri="{BB962C8B-B14F-4D97-AF65-F5344CB8AC3E}">
        <p14:creationId xmlns:p14="http://schemas.microsoft.com/office/powerpoint/2010/main" val="381284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ctrTitle"/>
          </p:nvPr>
        </p:nvSpPr>
        <p:spPr>
          <a:xfrm>
            <a:off x="304800" y="2890838"/>
            <a:ext cx="7772400" cy="745808"/>
          </a:xfrm>
        </p:spPr>
        <p:txBody>
          <a:bodyPr/>
          <a:lstStyle/>
          <a:p>
            <a:r>
              <a:rPr lang="en-US" dirty="0"/>
              <a:t>Volunteer Resources</a:t>
            </a:r>
          </a:p>
        </p:txBody>
      </p:sp>
    </p:spTree>
    <p:extLst>
      <p:ext uri="{BB962C8B-B14F-4D97-AF65-F5344CB8AC3E}">
        <p14:creationId xmlns:p14="http://schemas.microsoft.com/office/powerpoint/2010/main" val="176940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839199" cy="720090"/>
          </a:xfrm>
        </p:spPr>
        <p:txBody>
          <a:bodyPr/>
          <a:lstStyle/>
          <a:p>
            <a:r>
              <a:rPr lang="en-US" sz="3200" dirty="0"/>
              <a:t>IT- 272, </a:t>
            </a:r>
            <a:r>
              <a:rPr lang="en-US" sz="3200" i="1" dirty="0"/>
              <a:t>College Tuition Credit or Deduction</a:t>
            </a:r>
          </a:p>
        </p:txBody>
      </p:sp>
      <p:sp>
        <p:nvSpPr>
          <p:cNvPr id="3" name="Content Placeholder 2"/>
          <p:cNvSpPr>
            <a:spLocks noGrp="1"/>
          </p:cNvSpPr>
          <p:nvPr>
            <p:ph idx="1"/>
          </p:nvPr>
        </p:nvSpPr>
        <p:spPr>
          <a:xfrm>
            <a:off x="304800" y="1032712"/>
            <a:ext cx="8229600" cy="3394472"/>
          </a:xfrm>
        </p:spPr>
        <p:txBody>
          <a:bodyPr/>
          <a:lstStyle/>
          <a:p>
            <a:pPr>
              <a:spcBef>
                <a:spcPts val="2400"/>
              </a:spcBef>
            </a:pPr>
            <a:r>
              <a:rPr lang="en-US" dirty="0"/>
              <a:t>Expenses may be paid by cash, check, credit card, or with borrowed funds. </a:t>
            </a:r>
          </a:p>
          <a:p>
            <a:pPr>
              <a:spcBef>
                <a:spcPts val="2400"/>
              </a:spcBef>
            </a:pPr>
            <a:r>
              <a:rPr lang="en-US" dirty="0"/>
              <a:t>The eligible student doesn’t need to be enrolled in a degree program or to attend full time for the expenses</a:t>
            </a:r>
            <a:br>
              <a:rPr lang="en-US" dirty="0"/>
            </a:br>
            <a:r>
              <a:rPr lang="en-US" dirty="0"/>
              <a:t>to qualify. </a:t>
            </a:r>
          </a:p>
          <a:p>
            <a:pPr>
              <a:spcBef>
                <a:spcPts val="2400"/>
              </a:spcBef>
            </a:pPr>
            <a:r>
              <a:rPr lang="en-US" dirty="0"/>
              <a:t>If the student is claimed as a dependent, these payments are treated as paid by the taxpayer.</a:t>
            </a:r>
          </a:p>
        </p:txBody>
      </p:sp>
    </p:spTree>
    <p:extLst>
      <p:ext uri="{BB962C8B-B14F-4D97-AF65-F5344CB8AC3E}">
        <p14:creationId xmlns:p14="http://schemas.microsoft.com/office/powerpoint/2010/main" val="95026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399" cy="720090"/>
          </a:xfrm>
        </p:spPr>
        <p:txBody>
          <a:bodyPr vert="horz" lIns="87918" tIns="43959" rIns="87918" bIns="43959" rtlCol="0" anchor="ctr">
            <a:noAutofit/>
          </a:bodyPr>
          <a:lstStyle/>
          <a:p>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IT- 272, </a:t>
            </a: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College Tuition Credit or Deduction</a:t>
            </a:r>
            <a:endParaRPr lang="en-US" i="1" spc="-50" dirty="0"/>
          </a:p>
        </p:txBody>
      </p:sp>
      <p:sp>
        <p:nvSpPr>
          <p:cNvPr id="3" name="Content Placeholder 2"/>
          <p:cNvSpPr>
            <a:spLocks noGrp="1"/>
          </p:cNvSpPr>
          <p:nvPr>
            <p:ph idx="1"/>
          </p:nvPr>
        </p:nvSpPr>
        <p:spPr>
          <a:xfrm>
            <a:off x="304800" y="836906"/>
            <a:ext cx="8534400" cy="3810000"/>
          </a:xfrm>
        </p:spPr>
        <p:txBody>
          <a:bodyPr/>
          <a:lstStyle/>
          <a:p>
            <a:pPr marL="0" indent="0">
              <a:buNone/>
            </a:pPr>
            <a:r>
              <a:rPr lang="en-US" sz="2600" b="1" dirty="0">
                <a:solidFill>
                  <a:srgbClr val="007681"/>
                </a:solidFill>
              </a:rPr>
              <a:t>Do not claim as qualified expenses: </a:t>
            </a:r>
          </a:p>
          <a:p>
            <a:pPr>
              <a:spcBef>
                <a:spcPts val="600"/>
              </a:spcBef>
            </a:pPr>
            <a:r>
              <a:rPr lang="en-US" dirty="0"/>
              <a:t>Graduate level tuition expenses </a:t>
            </a:r>
          </a:p>
          <a:p>
            <a:pPr>
              <a:spcBef>
                <a:spcPts val="600"/>
              </a:spcBef>
            </a:pPr>
            <a:r>
              <a:rPr lang="en-US" dirty="0"/>
              <a:t>Tuition expenses that were paid by scholarships, grants and/or an employer</a:t>
            </a:r>
          </a:p>
          <a:p>
            <a:pPr>
              <a:spcBef>
                <a:spcPts val="600"/>
              </a:spcBef>
            </a:pPr>
            <a:r>
              <a:rPr lang="en-US" dirty="0"/>
              <a:t>Expenses for:</a:t>
            </a:r>
          </a:p>
          <a:p>
            <a:pPr marL="568325" lvl="1" indent="-198438">
              <a:spcBef>
                <a:spcPts val="600"/>
              </a:spcBef>
              <a:tabLst>
                <a:tab pos="400050" algn="l"/>
              </a:tabLst>
            </a:pPr>
            <a:r>
              <a:rPr lang="en-US" spc="-30" dirty="0"/>
              <a:t>r</a:t>
            </a:r>
            <a:r>
              <a:rPr lang="en-US" sz="2200" spc="-30" dirty="0"/>
              <a:t>oom/board, insurance, medical expenses, and transportation; </a:t>
            </a:r>
          </a:p>
          <a:p>
            <a:pPr marL="568325" lvl="1" indent="-198438">
              <a:spcBef>
                <a:spcPts val="300"/>
              </a:spcBef>
              <a:tabLst>
                <a:tab pos="400050" algn="l"/>
              </a:tabLst>
            </a:pPr>
            <a:r>
              <a:rPr lang="en-US" sz="2200" dirty="0"/>
              <a:t>course related books, supplies, or equipment; and </a:t>
            </a:r>
          </a:p>
          <a:p>
            <a:pPr marL="568325" lvl="1" indent="-198438">
              <a:spcBef>
                <a:spcPts val="300"/>
              </a:spcBef>
              <a:tabLst>
                <a:tab pos="400050" algn="l"/>
              </a:tabLst>
            </a:pPr>
            <a:r>
              <a:rPr lang="en-US" sz="2200" dirty="0"/>
              <a:t>fees paid as a condition of enrollment, attendance,</a:t>
            </a:r>
            <a:br>
              <a:rPr lang="en-US" sz="2200" dirty="0"/>
            </a:br>
            <a:r>
              <a:rPr lang="en-US" sz="2200" dirty="0"/>
              <a:t>or non-academic activities</a:t>
            </a:r>
          </a:p>
        </p:txBody>
      </p:sp>
    </p:spTree>
    <p:extLst>
      <p:ext uri="{BB962C8B-B14F-4D97-AF65-F5344CB8AC3E}">
        <p14:creationId xmlns:p14="http://schemas.microsoft.com/office/powerpoint/2010/main" val="301954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vert="horz" lIns="87918" tIns="43959" rIns="87918" bIns="43959" rtlCol="0" anchor="ctr">
            <a:noAutofit/>
          </a:bodyPr>
          <a:lstStyle/>
          <a:p>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IT- 272, </a:t>
            </a: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College Tuition Credit or Deduction</a:t>
            </a:r>
            <a:endParaRPr lang="en-US" sz="3200" i="1" dirty="0"/>
          </a:p>
        </p:txBody>
      </p:sp>
      <p:sp>
        <p:nvSpPr>
          <p:cNvPr id="3" name="Content Placeholder 2"/>
          <p:cNvSpPr>
            <a:spLocks noGrp="1"/>
          </p:cNvSpPr>
          <p:nvPr>
            <p:ph idx="1"/>
          </p:nvPr>
        </p:nvSpPr>
        <p:spPr>
          <a:xfrm>
            <a:off x="304800" y="953794"/>
            <a:ext cx="8534400" cy="3370556"/>
          </a:xfrm>
        </p:spPr>
        <p:txBody>
          <a:bodyPr/>
          <a:lstStyle/>
          <a:p>
            <a:pPr marL="0" indent="0">
              <a:buNone/>
            </a:pPr>
            <a:r>
              <a:rPr lang="en-US" sz="2600" b="1" dirty="0">
                <a:solidFill>
                  <a:srgbClr val="007681"/>
                </a:solidFill>
              </a:rPr>
              <a:t>Do not claim:</a:t>
            </a:r>
          </a:p>
          <a:p>
            <a:pPr>
              <a:spcBef>
                <a:spcPts val="1000"/>
              </a:spcBef>
            </a:pPr>
            <a:r>
              <a:rPr lang="en-US" dirty="0"/>
              <a:t>Tuition expenses in a different tax year than they were paid</a:t>
            </a:r>
          </a:p>
          <a:p>
            <a:pPr>
              <a:spcBef>
                <a:spcPts val="600"/>
              </a:spcBef>
            </a:pPr>
            <a:r>
              <a:rPr lang="en-US" dirty="0"/>
              <a:t>College tuition credit for someone who is not the taxpayer or a dependent</a:t>
            </a:r>
          </a:p>
          <a:p>
            <a:pPr marL="0" indent="0">
              <a:spcBef>
                <a:spcPts val="1800"/>
              </a:spcBef>
              <a:buNone/>
            </a:pPr>
            <a:r>
              <a:rPr lang="en-US" sz="2600" b="1" dirty="0">
                <a:solidFill>
                  <a:srgbClr val="007681"/>
                </a:solidFill>
              </a:rPr>
              <a:t>Be sure to provide:</a:t>
            </a:r>
          </a:p>
          <a:p>
            <a:pPr>
              <a:spcBef>
                <a:spcPts val="1000"/>
              </a:spcBef>
            </a:pPr>
            <a:r>
              <a:rPr lang="en-US" dirty="0"/>
              <a:t>Correct student SSN on Form IT-272</a:t>
            </a:r>
          </a:p>
          <a:p>
            <a:pPr>
              <a:spcBef>
                <a:spcPts val="600"/>
              </a:spcBef>
            </a:pPr>
            <a:r>
              <a:rPr lang="en-US" dirty="0"/>
              <a:t>Correct college EIN on Form IT-272</a:t>
            </a:r>
          </a:p>
          <a:p>
            <a:endParaRPr lang="en-US" dirty="0"/>
          </a:p>
          <a:p>
            <a:endParaRPr lang="en-US" dirty="0"/>
          </a:p>
        </p:txBody>
      </p:sp>
    </p:spTree>
    <p:extLst>
      <p:ext uri="{BB962C8B-B14F-4D97-AF65-F5344CB8AC3E}">
        <p14:creationId xmlns:p14="http://schemas.microsoft.com/office/powerpoint/2010/main" val="237310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84074"/>
          <a:stretch/>
        </p:blipFill>
        <p:spPr>
          <a:xfrm>
            <a:off x="0" y="228600"/>
            <a:ext cx="9144000" cy="819150"/>
          </a:xfrm>
          <a:prstGeom prst="rect">
            <a:avLst/>
          </a:prstGeom>
        </p:spPr>
      </p:pic>
      <p:sp>
        <p:nvSpPr>
          <p:cNvPr id="565250" name="Rectangle 2"/>
          <p:cNvSpPr>
            <a:spLocks noGrp="1" noChangeArrowheads="1"/>
          </p:cNvSpPr>
          <p:nvPr>
            <p:ph type="title"/>
          </p:nvPr>
        </p:nvSpPr>
        <p:spPr>
          <a:xfrm>
            <a:off x="152400" y="308612"/>
            <a:ext cx="8991599" cy="720090"/>
          </a:xfrm>
        </p:spPr>
        <p:txBody>
          <a:bodyPr/>
          <a:lstStyle/>
          <a:p>
            <a:r>
              <a:rPr lang="en-US" sz="2800" dirty="0"/>
              <a:t>IT-245, </a:t>
            </a:r>
            <a:r>
              <a:rPr lang="en-US" sz="2800" i="1" dirty="0"/>
              <a:t>Claim For Volunteer Firefighter and Ambulance Worker Credit</a:t>
            </a:r>
            <a:br>
              <a:rPr lang="en-US" sz="2800" dirty="0"/>
            </a:br>
            <a:endParaRPr lang="en-US" sz="2800" dirty="0"/>
          </a:p>
        </p:txBody>
      </p:sp>
      <p:sp>
        <p:nvSpPr>
          <p:cNvPr id="565251" name="Rectangle 3"/>
          <p:cNvSpPr>
            <a:spLocks noGrp="1" noChangeArrowheads="1"/>
          </p:cNvSpPr>
          <p:nvPr>
            <p:ph idx="1"/>
          </p:nvPr>
        </p:nvSpPr>
        <p:spPr>
          <a:xfrm>
            <a:off x="247025" y="1028702"/>
            <a:ext cx="8534400" cy="3394472"/>
          </a:xfrm>
        </p:spPr>
        <p:txBody>
          <a:bodyPr/>
          <a:lstStyle/>
          <a:p>
            <a:r>
              <a:rPr lang="en-US" sz="2400" dirty="0"/>
              <a:t>$200 refundable credit or $400 if married filing jointly and both spouses qualify: </a:t>
            </a:r>
          </a:p>
          <a:p>
            <a:pPr lvl="1">
              <a:spcBef>
                <a:spcPts val="300"/>
              </a:spcBef>
            </a:pPr>
            <a:r>
              <a:rPr lang="en-US" sz="2200" dirty="0"/>
              <a:t>full-year resident; and</a:t>
            </a:r>
          </a:p>
          <a:p>
            <a:pPr lvl="1">
              <a:spcBef>
                <a:spcPts val="300"/>
              </a:spcBef>
            </a:pPr>
            <a:r>
              <a:rPr lang="en-US" sz="2200" dirty="0"/>
              <a:t>active volunteer firefighters or ambulance workers for the entire year for which the credit is claimed.</a:t>
            </a:r>
          </a:p>
          <a:p>
            <a:pPr>
              <a:spcBef>
                <a:spcPts val="600"/>
              </a:spcBef>
            </a:pPr>
            <a:r>
              <a:rPr lang="en-US" sz="2400" dirty="0"/>
              <a:t>Use IT-201-ATT - Code 354 on line 12</a:t>
            </a:r>
          </a:p>
          <a:p>
            <a:pPr>
              <a:spcBef>
                <a:spcPts val="600"/>
              </a:spcBef>
            </a:pPr>
            <a:r>
              <a:rPr lang="en-US" sz="2400" dirty="0"/>
              <a:t>A taxpayer cannot claim the volunteer </a:t>
            </a:r>
            <a:r>
              <a:rPr lang="en-US" dirty="0"/>
              <a:t>f</a:t>
            </a:r>
            <a:r>
              <a:rPr lang="en-US" sz="2400" dirty="0"/>
              <a:t>irefighter and ambulance </a:t>
            </a:r>
            <a:r>
              <a:rPr lang="en-US" dirty="0"/>
              <a:t>w</a:t>
            </a:r>
            <a:r>
              <a:rPr lang="en-US" sz="2400" dirty="0"/>
              <a:t>orker </a:t>
            </a:r>
            <a:r>
              <a:rPr lang="en-US" dirty="0"/>
              <a:t>c</a:t>
            </a:r>
            <a:r>
              <a:rPr lang="en-US" sz="2400" dirty="0"/>
              <a:t>redit if the taxpayer receives a real </a:t>
            </a:r>
            <a:r>
              <a:rPr lang="en-US" sz="2400" spc="-70" dirty="0"/>
              <a:t>property tax exemption that relates to their volunteer service.</a:t>
            </a:r>
          </a:p>
        </p:txBody>
      </p:sp>
      <p:grpSp>
        <p:nvGrpSpPr>
          <p:cNvPr id="8" name="Group 7">
            <a:extLst>
              <a:ext uri="{FF2B5EF4-FFF2-40B4-BE49-F238E27FC236}">
                <a16:creationId xmlns:a16="http://schemas.microsoft.com/office/drawing/2014/main" id="{1E6754E5-5610-71EC-6B1A-3A312AE5543C}"/>
              </a:ext>
            </a:extLst>
          </p:cNvPr>
          <p:cNvGrpSpPr/>
          <p:nvPr/>
        </p:nvGrpSpPr>
        <p:grpSpPr>
          <a:xfrm rot="299776">
            <a:off x="6859502" y="2650130"/>
            <a:ext cx="2104739" cy="720090"/>
            <a:chOff x="6448139" y="383780"/>
            <a:chExt cx="2362200" cy="914400"/>
          </a:xfrm>
        </p:grpSpPr>
        <p:sp>
          <p:nvSpPr>
            <p:cNvPr id="9" name="Rectangle: Rounded Corners 8">
              <a:extLst>
                <a:ext uri="{FF2B5EF4-FFF2-40B4-BE49-F238E27FC236}">
                  <a16:creationId xmlns:a16="http://schemas.microsoft.com/office/drawing/2014/main" id="{27C7FC2A-E926-351E-CB96-BA2FBF38C51B}"/>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2384C3A-B04B-9826-CD00-29341FE1B17C}"/>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36899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04" y="-26452"/>
            <a:ext cx="8991600" cy="720090"/>
          </a:xfrm>
        </p:spPr>
        <p:txBody>
          <a:bodyPr/>
          <a:lstStyle/>
          <a:p>
            <a:br>
              <a:rPr lang="en-US" sz="3000" spc="-50" dirty="0"/>
            </a:br>
            <a:r>
              <a:rPr lang="en-US" sz="3000" spc="-50" dirty="0"/>
              <a:t>IT-249, </a:t>
            </a:r>
            <a:r>
              <a:rPr lang="en-US" sz="3000" i="1" spc="-50" dirty="0"/>
              <a:t>Claim for Long-Term Care Insurance Credit</a:t>
            </a:r>
            <a:br>
              <a:rPr lang="en-US" sz="3000" spc="-50" dirty="0"/>
            </a:br>
            <a:endParaRPr lang="en-US" sz="3000" spc="-50" dirty="0"/>
          </a:p>
        </p:txBody>
      </p:sp>
      <p:sp>
        <p:nvSpPr>
          <p:cNvPr id="3" name="Content Placeholder 2"/>
          <p:cNvSpPr>
            <a:spLocks noGrp="1"/>
          </p:cNvSpPr>
          <p:nvPr>
            <p:ph idx="1"/>
          </p:nvPr>
        </p:nvSpPr>
        <p:spPr>
          <a:xfrm>
            <a:off x="304800" y="1415654"/>
            <a:ext cx="8382000" cy="2680096"/>
          </a:xfrm>
        </p:spPr>
        <p:txBody>
          <a:bodyPr/>
          <a:lstStyle/>
          <a:p>
            <a:pPr>
              <a:spcBef>
                <a:spcPts val="2400"/>
              </a:spcBef>
            </a:pPr>
            <a:r>
              <a:rPr lang="en-US" dirty="0"/>
              <a:t>The credit is for premiums paid for qualified long-term care insurance.</a:t>
            </a:r>
          </a:p>
          <a:p>
            <a:pPr>
              <a:spcBef>
                <a:spcPts val="4800"/>
              </a:spcBef>
            </a:pPr>
            <a:r>
              <a:rPr lang="en-US" dirty="0"/>
              <a:t>The credit is equal to 20% of the premiums paid during the tax year for the purchase of or for continuing coverage under a qualifying long-term care insurance policy.</a:t>
            </a:r>
          </a:p>
        </p:txBody>
      </p:sp>
    </p:spTree>
    <p:extLst>
      <p:ext uri="{BB962C8B-B14F-4D97-AF65-F5344CB8AC3E}">
        <p14:creationId xmlns:p14="http://schemas.microsoft.com/office/powerpoint/2010/main" val="177879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50982"/>
            <a:ext cx="8229600" cy="2720704"/>
          </a:xfrm>
        </p:spPr>
        <p:txBody>
          <a:bodyPr/>
          <a:lstStyle/>
          <a:p>
            <a:pPr>
              <a:spcBef>
                <a:spcPts val="4200"/>
              </a:spcBef>
            </a:pPr>
            <a:r>
              <a:rPr lang="en-US" dirty="0"/>
              <a:t>Health and life insurance don’t qualify.</a:t>
            </a:r>
          </a:p>
          <a:p>
            <a:pPr>
              <a:spcBef>
                <a:spcPts val="4200"/>
              </a:spcBef>
            </a:pPr>
            <a:r>
              <a:rPr lang="en-US" dirty="0"/>
              <a:t>Credit is only available to taxpayers with a NYAGI of less than $250,000.</a:t>
            </a:r>
          </a:p>
          <a:p>
            <a:pPr>
              <a:spcBef>
                <a:spcPts val="4200"/>
              </a:spcBef>
            </a:pPr>
            <a:r>
              <a:rPr lang="en-US" dirty="0"/>
              <a:t>Limits the credit amount to $1,500 per return.</a:t>
            </a:r>
          </a:p>
        </p:txBody>
      </p:sp>
      <p:sp>
        <p:nvSpPr>
          <p:cNvPr id="8" name="Title 1">
            <a:extLst>
              <a:ext uri="{FF2B5EF4-FFF2-40B4-BE49-F238E27FC236}">
                <a16:creationId xmlns:a16="http://schemas.microsoft.com/office/drawing/2014/main" id="{2C9D43FE-CB45-232E-006A-4C994FAF835C}"/>
              </a:ext>
            </a:extLst>
          </p:cNvPr>
          <p:cNvSpPr>
            <a:spLocks noGrp="1"/>
          </p:cNvSpPr>
          <p:nvPr>
            <p:ph type="title"/>
          </p:nvPr>
        </p:nvSpPr>
        <p:spPr>
          <a:xfrm>
            <a:off x="88104" y="-26452"/>
            <a:ext cx="8991600" cy="720090"/>
          </a:xfrm>
        </p:spPr>
        <p:txBody>
          <a:bodyPr/>
          <a:lstStyle/>
          <a:p>
            <a:br>
              <a:rPr lang="en-US" sz="3000" spc="-50" dirty="0"/>
            </a:br>
            <a:r>
              <a:rPr lang="en-US" sz="3000" spc="-50" dirty="0"/>
              <a:t>IT-249, </a:t>
            </a:r>
            <a:r>
              <a:rPr lang="en-US" sz="3000" i="1" spc="-50" dirty="0"/>
              <a:t>Claim for Long-Term Care Insurance Credit</a:t>
            </a:r>
            <a:br>
              <a:rPr lang="en-US" sz="3000" spc="-50" dirty="0"/>
            </a:br>
            <a:endParaRPr lang="en-US" sz="3000" spc="-50" dirty="0"/>
          </a:p>
        </p:txBody>
      </p:sp>
    </p:spTree>
    <p:extLst>
      <p:ext uri="{BB962C8B-B14F-4D97-AF65-F5344CB8AC3E}">
        <p14:creationId xmlns:p14="http://schemas.microsoft.com/office/powerpoint/2010/main" val="148034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152400" y="-26452"/>
            <a:ext cx="8991600" cy="720090"/>
          </a:xfrm>
        </p:spPr>
        <p:txBody>
          <a:bodyPr/>
          <a:lstStyle/>
          <a:p>
            <a:r>
              <a:rPr lang="en-US" sz="3600" dirty="0"/>
              <a:t>IT-258, </a:t>
            </a:r>
            <a:r>
              <a:rPr lang="en-US" sz="3600" i="1" dirty="0"/>
              <a:t>Refundable Nursing Home Credit</a:t>
            </a:r>
          </a:p>
        </p:txBody>
      </p:sp>
      <p:sp>
        <p:nvSpPr>
          <p:cNvPr id="582659" name="Rectangle 3"/>
          <p:cNvSpPr>
            <a:spLocks noGrp="1" noChangeArrowheads="1"/>
          </p:cNvSpPr>
          <p:nvPr>
            <p:ph idx="1"/>
          </p:nvPr>
        </p:nvSpPr>
        <p:spPr>
          <a:xfrm>
            <a:off x="342899" y="874514"/>
            <a:ext cx="8458200" cy="3754636"/>
          </a:xfrm>
        </p:spPr>
        <p:txBody>
          <a:bodyPr/>
          <a:lstStyle/>
          <a:p>
            <a:pPr>
              <a:spcBef>
                <a:spcPts val="1000"/>
              </a:spcBef>
            </a:pPr>
            <a:r>
              <a:rPr lang="en-US" dirty="0"/>
              <a:t>Available for amount of assessment imposed on a residential health care facility.</a:t>
            </a:r>
          </a:p>
          <a:p>
            <a:pPr>
              <a:spcBef>
                <a:spcPts val="1000"/>
              </a:spcBef>
            </a:pPr>
            <a:r>
              <a:rPr lang="en-US" spc="-30" dirty="0"/>
              <a:t>The assessment must be separately stated and must be paid directly by the individual taxpayer claiming the credit.</a:t>
            </a:r>
          </a:p>
          <a:p>
            <a:pPr>
              <a:spcBef>
                <a:spcPts val="1000"/>
              </a:spcBef>
            </a:pPr>
            <a:r>
              <a:rPr lang="en-US" dirty="0"/>
              <a:t>Credit equals the assessment amount (not expenses) separately stated and accounted for on the</a:t>
            </a:r>
            <a:br>
              <a:rPr lang="en-US" dirty="0"/>
            </a:br>
            <a:r>
              <a:rPr lang="en-US" dirty="0"/>
              <a:t>billing statement.</a:t>
            </a:r>
          </a:p>
          <a:p>
            <a:pPr>
              <a:spcBef>
                <a:spcPts val="1000"/>
              </a:spcBef>
            </a:pPr>
            <a:r>
              <a:rPr lang="en-US" dirty="0"/>
              <a:t>Use IT-201-ATT - Code 258 on line 12 or 				 IT-203-ATT - Code 258 on line 12.</a:t>
            </a:r>
          </a:p>
        </p:txBody>
      </p:sp>
    </p:spTree>
    <p:extLst>
      <p:ext uri="{BB962C8B-B14F-4D97-AF65-F5344CB8AC3E}">
        <p14:creationId xmlns:p14="http://schemas.microsoft.com/office/powerpoint/2010/main" val="225829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400" cy="720090"/>
          </a:xfrm>
        </p:spPr>
        <p:txBody>
          <a:bodyPr vert="horz" lIns="87918" tIns="43959" rIns="87918" bIns="43959" rtlCol="0" anchor="ctr">
            <a:noAutofit/>
          </a:bodyPr>
          <a:lstStyle/>
          <a:p>
            <a:r>
              <a:rPr lang="en-US" sz="3600" dirty="0"/>
              <a:t>IT-216</a:t>
            </a:r>
            <a:r>
              <a:rPr lang="en-US" sz="3600" i="1" dirty="0"/>
              <a:t>, Child and Dependent Care Credit</a:t>
            </a:r>
          </a:p>
        </p:txBody>
      </p:sp>
      <p:sp>
        <p:nvSpPr>
          <p:cNvPr id="3" name="Content Placeholder 2"/>
          <p:cNvSpPr>
            <a:spLocks noGrp="1"/>
          </p:cNvSpPr>
          <p:nvPr>
            <p:ph idx="1"/>
          </p:nvPr>
        </p:nvSpPr>
        <p:spPr>
          <a:xfrm>
            <a:off x="304800" y="899052"/>
            <a:ext cx="8534400" cy="3935512"/>
          </a:xfrm>
        </p:spPr>
        <p:txBody>
          <a:bodyPr/>
          <a:lstStyle/>
          <a:p>
            <a:pPr>
              <a:spcBef>
                <a:spcPts val="0"/>
              </a:spcBef>
            </a:pPr>
            <a:r>
              <a:rPr lang="en-US" sz="2200" dirty="0"/>
              <a:t>Can be claimed if qualified to claim the federal child and dependent credit (whether it was claimed it or not). </a:t>
            </a:r>
          </a:p>
          <a:p>
            <a:r>
              <a:rPr lang="en-US" sz="2200" dirty="0"/>
              <a:t>The credit is computed based on the amount of the New York State adjusted gross income, the number of qualifying persons, and the amount of qualified expenses paid </a:t>
            </a:r>
          </a:p>
          <a:p>
            <a:r>
              <a:rPr lang="en-US" sz="2200" dirty="0"/>
              <a:t>The credit is fully refundable for resident, nonrefundable for nonresidents, and partially refundable for part year residents. </a:t>
            </a:r>
          </a:p>
          <a:p>
            <a:r>
              <a:rPr lang="en-US" sz="2200" dirty="0"/>
              <a:t>The New York City credit can be as much as </a:t>
            </a:r>
            <a:br>
              <a:rPr lang="en-US" sz="2200" dirty="0"/>
            </a:br>
            <a:r>
              <a:rPr lang="en-US" sz="2200" dirty="0"/>
              <a:t>75% of the New York State credit.</a:t>
            </a:r>
          </a:p>
          <a:p>
            <a:endParaRPr lang="en-US" dirty="0"/>
          </a:p>
        </p:txBody>
      </p:sp>
      <p:grpSp>
        <p:nvGrpSpPr>
          <p:cNvPr id="7" name="Group 6">
            <a:extLst>
              <a:ext uri="{FF2B5EF4-FFF2-40B4-BE49-F238E27FC236}">
                <a16:creationId xmlns:a16="http://schemas.microsoft.com/office/drawing/2014/main" id="{232076EC-5464-C589-9FD5-29472192D251}"/>
              </a:ext>
            </a:extLst>
          </p:cNvPr>
          <p:cNvGrpSpPr/>
          <p:nvPr/>
        </p:nvGrpSpPr>
        <p:grpSpPr>
          <a:xfrm rot="299776">
            <a:off x="6859502" y="3805034"/>
            <a:ext cx="2104739" cy="720090"/>
            <a:chOff x="6448139" y="383780"/>
            <a:chExt cx="2362200" cy="914400"/>
          </a:xfrm>
        </p:grpSpPr>
        <p:sp>
          <p:nvSpPr>
            <p:cNvPr id="8" name="Rectangle: Rounded Corners 7">
              <a:extLst>
                <a:ext uri="{FF2B5EF4-FFF2-40B4-BE49-F238E27FC236}">
                  <a16:creationId xmlns:a16="http://schemas.microsoft.com/office/drawing/2014/main" id="{5E45CD2C-2FFF-D98D-7BA9-C8DA688EBBBB}"/>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CD6E91-1B22-D9B2-C3D9-9568F26CC28E}"/>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27743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400" cy="720090"/>
          </a:xfrm>
        </p:spPr>
        <p:txBody>
          <a:bodyPr vert="horz" lIns="87918" tIns="43959" rIns="87918" bIns="43959" rtlCol="0" anchor="ctr">
            <a:noAutofit/>
          </a:bodyPr>
          <a:lstStyle/>
          <a:p>
            <a:r>
              <a:rPr lang="en-US" sz="3600" dirty="0"/>
              <a:t>IT-216, </a:t>
            </a:r>
            <a:r>
              <a:rPr lang="en-US" sz="3600" i="1" dirty="0"/>
              <a:t>Child and Dependent Care Credit</a:t>
            </a:r>
          </a:p>
        </p:txBody>
      </p:sp>
      <p:sp>
        <p:nvSpPr>
          <p:cNvPr id="3" name="Content Placeholder 2"/>
          <p:cNvSpPr>
            <a:spLocks noGrp="1"/>
          </p:cNvSpPr>
          <p:nvPr>
            <p:ph idx="1"/>
          </p:nvPr>
        </p:nvSpPr>
        <p:spPr>
          <a:xfrm>
            <a:off x="381000" y="1200150"/>
            <a:ext cx="8382000" cy="2644959"/>
          </a:xfrm>
        </p:spPr>
        <p:txBody>
          <a:bodyPr/>
          <a:lstStyle/>
          <a:p>
            <a:pPr marL="0" indent="0">
              <a:spcBef>
                <a:spcPts val="1200"/>
              </a:spcBef>
              <a:buNone/>
            </a:pPr>
            <a:r>
              <a:rPr lang="en-US" sz="2600" b="1" dirty="0">
                <a:solidFill>
                  <a:srgbClr val="007681"/>
                </a:solidFill>
              </a:rPr>
              <a:t>Qualified expense limits for taxpayers with more </a:t>
            </a:r>
            <a:br>
              <a:rPr lang="en-US" sz="2600" b="1" dirty="0">
                <a:solidFill>
                  <a:srgbClr val="007681"/>
                </a:solidFill>
              </a:rPr>
            </a:br>
            <a:r>
              <a:rPr lang="en-US" sz="2600" b="1" dirty="0">
                <a:solidFill>
                  <a:srgbClr val="007681"/>
                </a:solidFill>
              </a:rPr>
              <a:t>than two qualifying persons as follows:</a:t>
            </a:r>
          </a:p>
          <a:p>
            <a:pPr>
              <a:spcBef>
                <a:spcPts val="2400"/>
              </a:spcBef>
            </a:pPr>
            <a:r>
              <a:rPr lang="en-US" sz="2600" dirty="0"/>
              <a:t>$7,500 for </a:t>
            </a:r>
            <a:r>
              <a:rPr lang="en-US" sz="2600" b="1" dirty="0"/>
              <a:t>three</a:t>
            </a:r>
            <a:r>
              <a:rPr lang="en-US" sz="2600" dirty="0"/>
              <a:t>,</a:t>
            </a:r>
          </a:p>
          <a:p>
            <a:pPr>
              <a:spcBef>
                <a:spcPts val="1800"/>
              </a:spcBef>
            </a:pPr>
            <a:r>
              <a:rPr lang="en-US" sz="2600" dirty="0"/>
              <a:t>$8,500 for </a:t>
            </a:r>
            <a:r>
              <a:rPr lang="en-US" sz="2600" b="1" dirty="0"/>
              <a:t>four</a:t>
            </a:r>
            <a:r>
              <a:rPr lang="en-US" sz="2600" dirty="0"/>
              <a:t>, and</a:t>
            </a:r>
          </a:p>
          <a:p>
            <a:pPr>
              <a:spcBef>
                <a:spcPts val="1800"/>
              </a:spcBef>
            </a:pPr>
            <a:r>
              <a:rPr lang="en-US" sz="2600" dirty="0"/>
              <a:t>$9,000 for </a:t>
            </a:r>
            <a:r>
              <a:rPr lang="en-US" sz="2600" b="1" dirty="0"/>
              <a:t>five or more </a:t>
            </a:r>
            <a:r>
              <a:rPr lang="en-US" sz="2600" dirty="0"/>
              <a:t>qualified persons.</a:t>
            </a:r>
          </a:p>
          <a:p>
            <a:endParaRPr lang="en-US" dirty="0"/>
          </a:p>
        </p:txBody>
      </p:sp>
      <p:grpSp>
        <p:nvGrpSpPr>
          <p:cNvPr id="7" name="Group 6">
            <a:extLst>
              <a:ext uri="{FF2B5EF4-FFF2-40B4-BE49-F238E27FC236}">
                <a16:creationId xmlns:a16="http://schemas.microsoft.com/office/drawing/2014/main" id="{38E91D30-6DE4-0158-3BF2-EB502565CEAB}"/>
              </a:ext>
            </a:extLst>
          </p:cNvPr>
          <p:cNvGrpSpPr/>
          <p:nvPr/>
        </p:nvGrpSpPr>
        <p:grpSpPr>
          <a:xfrm rot="299776">
            <a:off x="6630903" y="2612914"/>
            <a:ext cx="2104739" cy="720090"/>
            <a:chOff x="6448139" y="383780"/>
            <a:chExt cx="2362200" cy="914400"/>
          </a:xfrm>
        </p:grpSpPr>
        <p:sp>
          <p:nvSpPr>
            <p:cNvPr id="8" name="Rectangle: Rounded Corners 7">
              <a:extLst>
                <a:ext uri="{FF2B5EF4-FFF2-40B4-BE49-F238E27FC236}">
                  <a16:creationId xmlns:a16="http://schemas.microsoft.com/office/drawing/2014/main" id="{3018AC10-E9FD-FA03-1BF3-F9930216895D}"/>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2CDD54-D844-970B-51C4-074856EE78D4}"/>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41387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2091-452A-4EA7-86BA-3D88ABDE9BE7}"/>
              </a:ext>
            </a:extLst>
          </p:cNvPr>
          <p:cNvSpPr>
            <a:spLocks noGrp="1"/>
          </p:cNvSpPr>
          <p:nvPr>
            <p:ph type="title"/>
          </p:nvPr>
        </p:nvSpPr>
        <p:spPr/>
        <p:txBody>
          <a:bodyPr/>
          <a:lstStyle/>
          <a:p>
            <a:r>
              <a:rPr lang="en-US" spc="-50" dirty="0"/>
              <a:t>Geothermal Energy Systems Credit</a:t>
            </a:r>
          </a:p>
        </p:txBody>
      </p:sp>
      <p:sp>
        <p:nvSpPr>
          <p:cNvPr id="3" name="Content Placeholder 2">
            <a:extLst>
              <a:ext uri="{FF2B5EF4-FFF2-40B4-BE49-F238E27FC236}">
                <a16:creationId xmlns:a16="http://schemas.microsoft.com/office/drawing/2014/main" id="{989AEE08-2290-42B8-8211-638D1FD6804F}"/>
              </a:ext>
            </a:extLst>
          </p:cNvPr>
          <p:cNvSpPr>
            <a:spLocks noGrp="1"/>
          </p:cNvSpPr>
          <p:nvPr>
            <p:ph idx="1"/>
          </p:nvPr>
        </p:nvSpPr>
        <p:spPr>
          <a:xfrm>
            <a:off x="228600" y="857892"/>
            <a:ext cx="8686800" cy="3771258"/>
          </a:xfrm>
        </p:spPr>
        <p:txBody>
          <a:bodyPr/>
          <a:lstStyle/>
          <a:p>
            <a:pPr>
              <a:spcBef>
                <a:spcPts val="1200"/>
              </a:spcBef>
            </a:pPr>
            <a:r>
              <a:rPr lang="en-US" dirty="0"/>
              <a:t>For qualified geothermal energy system equipment and expenditures installed at residential property located in New York state and placed in service after January 1, 2022.</a:t>
            </a:r>
          </a:p>
          <a:p>
            <a:pPr>
              <a:spcBef>
                <a:spcPts val="1200"/>
              </a:spcBef>
            </a:pPr>
            <a:r>
              <a:rPr lang="en-US" dirty="0"/>
              <a:t>To qualify, the property where the geothermal system is installed must be the taxpayer's residence at the time the system is originally placed in service. </a:t>
            </a:r>
          </a:p>
          <a:p>
            <a:pPr>
              <a:spcBef>
                <a:spcPts val="1200"/>
              </a:spcBef>
            </a:pPr>
            <a:r>
              <a:rPr lang="en-US" dirty="0"/>
              <a:t>The credit is equal to 25% of the qualified </a:t>
            </a:r>
            <a:br>
              <a:rPr lang="en-US" dirty="0"/>
            </a:br>
            <a:r>
              <a:rPr lang="en-US" dirty="0"/>
              <a:t>geothermal energy system expenditures </a:t>
            </a:r>
            <a:br>
              <a:rPr lang="en-US" dirty="0"/>
            </a:br>
            <a:r>
              <a:rPr lang="en-US" dirty="0"/>
              <a:t>and is limited to $5,000.</a:t>
            </a:r>
          </a:p>
          <a:p>
            <a:pPr>
              <a:spcBef>
                <a:spcPts val="1200"/>
              </a:spcBef>
            </a:pPr>
            <a:endParaRPr lang="en-US" dirty="0"/>
          </a:p>
        </p:txBody>
      </p:sp>
      <p:sp>
        <p:nvSpPr>
          <p:cNvPr id="5" name="Slide Number Placeholder 4">
            <a:extLst>
              <a:ext uri="{FF2B5EF4-FFF2-40B4-BE49-F238E27FC236}">
                <a16:creationId xmlns:a16="http://schemas.microsoft.com/office/drawing/2014/main" id="{7C34BBD6-078D-4E61-B02B-78735E083342}"/>
              </a:ext>
            </a:extLst>
          </p:cNvPr>
          <p:cNvSpPr>
            <a:spLocks noGrp="1"/>
          </p:cNvSpPr>
          <p:nvPr>
            <p:ph type="sldNum" sz="quarter" idx="12"/>
          </p:nvPr>
        </p:nvSpPr>
        <p:spPr/>
        <p:txBody>
          <a:bodyPr/>
          <a:lstStyle/>
          <a:p>
            <a:fld id="{461C3A22-55EB-4C03-94E7-1B9314DBFF8B}" type="slidenum">
              <a:rPr lang="en-US" smtClean="0"/>
              <a:pPr/>
              <a:t>79</a:t>
            </a:fld>
            <a:endParaRPr lang="en-US" dirty="0"/>
          </a:p>
        </p:txBody>
      </p:sp>
      <p:grpSp>
        <p:nvGrpSpPr>
          <p:cNvPr id="4" name="Group 3">
            <a:extLst>
              <a:ext uri="{FF2B5EF4-FFF2-40B4-BE49-F238E27FC236}">
                <a16:creationId xmlns:a16="http://schemas.microsoft.com/office/drawing/2014/main" id="{7EC3B8A8-CF88-2B80-DCF8-CD984CFBA990}"/>
              </a:ext>
            </a:extLst>
          </p:cNvPr>
          <p:cNvGrpSpPr/>
          <p:nvPr/>
        </p:nvGrpSpPr>
        <p:grpSpPr>
          <a:xfrm rot="299776">
            <a:off x="6859502" y="3805034"/>
            <a:ext cx="2104739" cy="720090"/>
            <a:chOff x="6448139" y="383780"/>
            <a:chExt cx="2362200" cy="914400"/>
          </a:xfrm>
        </p:grpSpPr>
        <p:sp>
          <p:nvSpPr>
            <p:cNvPr id="6" name="Rectangle: Rounded Corners 5">
              <a:extLst>
                <a:ext uri="{FF2B5EF4-FFF2-40B4-BE49-F238E27FC236}">
                  <a16:creationId xmlns:a16="http://schemas.microsoft.com/office/drawing/2014/main" id="{EA2508C7-3404-EDCF-2DAB-F516B55B896D}"/>
                </a:ext>
              </a:extLst>
            </p:cNvPr>
            <p:cNvSpPr/>
            <p:nvPr/>
          </p:nvSpPr>
          <p:spPr>
            <a:xfrm rot="20978047">
              <a:off x="6448139" y="439670"/>
              <a:ext cx="2362200" cy="79209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94AEFF-9550-26FF-D331-84EA6EEB17E7}"/>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6481" b="89815" l="4528" r="97441">
                          <a14:foregroundMark x1="14173" y1="62037" x2="14173" y2="62037"/>
                          <a14:foregroundMark x1="4724" y1="71296" x2="4724" y2="71296"/>
                          <a14:foregroundMark x1="28150" y1="50000" x2="28150" y2="50000"/>
                          <a14:foregroundMark x1="19685" y1="57870" x2="19685" y2="57870"/>
                          <a14:foregroundMark x1="33661" y1="57870" x2="33661" y2="57870"/>
                          <a14:foregroundMark x1="41535" y1="43519" x2="41535" y2="43519"/>
                          <a14:foregroundMark x1="60630" y1="26389" x2="60630" y2="26389"/>
                          <a14:foregroundMark x1="62795" y1="38426" x2="62795" y2="38426"/>
                          <a14:foregroundMark x1="74016" y1="32870" x2="74016" y2="32870"/>
                          <a14:foregroundMark x1="78543" y1="19907" x2="78543" y2="19907"/>
                          <a14:foregroundMark x1="78543" y1="37037" x2="78543" y2="37037"/>
                          <a14:foregroundMark x1="80118" y1="54167" x2="80118" y2="54167"/>
                          <a14:foregroundMark x1="84646" y1="32870" x2="84646" y2="32870"/>
                          <a14:foregroundMark x1="93701" y1="34259" x2="93701" y2="34259"/>
                          <a14:foregroundMark x1="63386" y1="17130" x2="63386" y2="17130"/>
                          <a14:foregroundMark x1="61220" y1="72685" x2="61220" y2="72685"/>
                          <a14:foregroundMark x1="48228" y1="76389" x2="48228" y2="76389"/>
                          <a14:foregroundMark x1="4724" y1="38426" x2="4724" y2="38426"/>
                          <a14:foregroundMark x1="83465" y1="6944" x2="83465" y2="6944"/>
                          <a14:foregroundMark x1="97441" y1="54167" x2="97441" y2="54167"/>
                          <a14:backgroundMark x1="15354" y1="6944" x2="15354" y2="6944"/>
                        </a14:backgroundRemoval>
                      </a14:imgEffect>
                    </a14:imgLayer>
                  </a14:imgProps>
                </a:ext>
              </a:extLst>
            </a:blip>
            <a:stretch>
              <a:fillRect/>
            </a:stretch>
          </p:blipFill>
          <p:spPr>
            <a:xfrm>
              <a:off x="6553200" y="383780"/>
              <a:ext cx="2150533" cy="914400"/>
            </a:xfrm>
            <a:prstGeom prst="rect">
              <a:avLst/>
            </a:prstGeom>
          </p:spPr>
        </p:pic>
      </p:grpSp>
    </p:spTree>
    <p:extLst>
      <p:ext uri="{BB962C8B-B14F-4D97-AF65-F5344CB8AC3E}">
        <p14:creationId xmlns:p14="http://schemas.microsoft.com/office/powerpoint/2010/main" val="349206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FDCD-2ED4-4A29-B3C1-8E2CC7F7D09B}"/>
              </a:ext>
            </a:extLst>
          </p:cNvPr>
          <p:cNvSpPr>
            <a:spLocks noGrp="1"/>
          </p:cNvSpPr>
          <p:nvPr>
            <p:ph type="title"/>
          </p:nvPr>
        </p:nvSpPr>
        <p:spPr/>
        <p:txBody>
          <a:bodyPr/>
          <a:lstStyle/>
          <a:p>
            <a:r>
              <a:rPr lang="en-US" dirty="0"/>
              <a:t>Volunteer Resource Center </a:t>
            </a:r>
          </a:p>
        </p:txBody>
      </p:sp>
      <p:sp>
        <p:nvSpPr>
          <p:cNvPr id="3" name="Content Placeholder 2">
            <a:extLst>
              <a:ext uri="{FF2B5EF4-FFF2-40B4-BE49-F238E27FC236}">
                <a16:creationId xmlns:a16="http://schemas.microsoft.com/office/drawing/2014/main" id="{3D2AFE40-41A6-49C1-BA2A-6AFE39B69C6D}"/>
              </a:ext>
            </a:extLst>
          </p:cNvPr>
          <p:cNvSpPr>
            <a:spLocks noGrp="1"/>
          </p:cNvSpPr>
          <p:nvPr>
            <p:ph idx="1"/>
          </p:nvPr>
        </p:nvSpPr>
        <p:spPr>
          <a:xfrm>
            <a:off x="320040" y="819150"/>
            <a:ext cx="8229600" cy="3092490"/>
          </a:xfrm>
        </p:spPr>
        <p:txBody>
          <a:bodyPr/>
          <a:lstStyle/>
          <a:p>
            <a:pPr marL="0" indent="0" algn="ctr">
              <a:spcBef>
                <a:spcPts val="3600"/>
              </a:spcBef>
              <a:buNone/>
            </a:pPr>
            <a:r>
              <a:rPr lang="en-US" sz="3200" b="1" i="1" dirty="0">
                <a:solidFill>
                  <a:srgbClr val="007681"/>
                </a:solidFill>
              </a:rPr>
              <a:t>www.tax.ny.gov/volunteer</a:t>
            </a:r>
          </a:p>
          <a:p>
            <a:pPr marL="0" indent="0">
              <a:spcBef>
                <a:spcPts val="3600"/>
              </a:spcBef>
              <a:buNone/>
            </a:pPr>
            <a:endParaRPr lang="en-US" dirty="0"/>
          </a:p>
        </p:txBody>
      </p:sp>
      <p:pic>
        <p:nvPicPr>
          <p:cNvPr id="8" name="Picture 7">
            <a:extLst>
              <a:ext uri="{FF2B5EF4-FFF2-40B4-BE49-F238E27FC236}">
                <a16:creationId xmlns:a16="http://schemas.microsoft.com/office/drawing/2014/main" id="{17F3B3D8-1466-AFF9-5BB6-9A52FF17408A}"/>
              </a:ext>
            </a:extLst>
          </p:cNvPr>
          <p:cNvPicPr>
            <a:picLocks noChangeAspect="1"/>
          </p:cNvPicPr>
          <p:nvPr/>
        </p:nvPicPr>
        <p:blipFill>
          <a:blip r:embed="rId3"/>
          <a:stretch>
            <a:fillRect/>
          </a:stretch>
        </p:blipFill>
        <p:spPr>
          <a:xfrm>
            <a:off x="0" y="1428750"/>
            <a:ext cx="9144000" cy="3204771"/>
          </a:xfrm>
          <a:prstGeom prst="rect">
            <a:avLst/>
          </a:prstGeom>
        </p:spPr>
      </p:pic>
    </p:spTree>
    <p:extLst>
      <p:ext uri="{BB962C8B-B14F-4D97-AF65-F5344CB8AC3E}">
        <p14:creationId xmlns:p14="http://schemas.microsoft.com/office/powerpoint/2010/main" val="425521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F0A63-7569-4FDF-BD32-96A0C24E5257}"/>
              </a:ext>
            </a:extLst>
          </p:cNvPr>
          <p:cNvSpPr>
            <a:spLocks noGrp="1"/>
          </p:cNvSpPr>
          <p:nvPr>
            <p:ph type="title"/>
          </p:nvPr>
        </p:nvSpPr>
        <p:spPr>
          <a:xfrm>
            <a:off x="152400" y="-26452"/>
            <a:ext cx="8915399" cy="720090"/>
          </a:xfrm>
        </p:spPr>
        <p:txBody>
          <a:bodyPr/>
          <a:lstStyle/>
          <a:p>
            <a:r>
              <a:rPr lang="en-US" spc="-50" dirty="0"/>
              <a:t>Geothermal Energy Systems Credit </a:t>
            </a:r>
            <a:r>
              <a:rPr lang="en-US" sz="2800" spc="-50" dirty="0"/>
              <a:t>(cont.)</a:t>
            </a:r>
            <a:endParaRPr lang="en-US" spc="-50" dirty="0"/>
          </a:p>
        </p:txBody>
      </p:sp>
      <p:sp>
        <p:nvSpPr>
          <p:cNvPr id="3" name="Content Placeholder 2">
            <a:extLst>
              <a:ext uri="{FF2B5EF4-FFF2-40B4-BE49-F238E27FC236}">
                <a16:creationId xmlns:a16="http://schemas.microsoft.com/office/drawing/2014/main" id="{BC798871-FF1B-40D6-8F36-CFBF4F636D28}"/>
              </a:ext>
            </a:extLst>
          </p:cNvPr>
          <p:cNvSpPr>
            <a:spLocks noGrp="1"/>
          </p:cNvSpPr>
          <p:nvPr>
            <p:ph idx="1"/>
          </p:nvPr>
        </p:nvSpPr>
        <p:spPr>
          <a:xfrm>
            <a:off x="137886" y="874514"/>
            <a:ext cx="8839200" cy="3394472"/>
          </a:xfrm>
        </p:spPr>
        <p:txBody>
          <a:bodyPr/>
          <a:lstStyle/>
          <a:p>
            <a:pPr marL="329184">
              <a:spcBef>
                <a:spcPts val="400"/>
              </a:spcBef>
              <a:spcAft>
                <a:spcPts val="600"/>
              </a:spcAft>
            </a:pPr>
            <a:r>
              <a:rPr lang="en-US" sz="2300" spc="-50" dirty="0"/>
              <a:t>Taxpayers can not claim the credit if the residential property is rented at any time during the year in which the credit is claimed.</a:t>
            </a:r>
          </a:p>
          <a:p>
            <a:pPr marL="329184">
              <a:spcBef>
                <a:spcPts val="400"/>
              </a:spcBef>
              <a:spcAft>
                <a:spcPts val="600"/>
              </a:spcAft>
            </a:pPr>
            <a:r>
              <a:rPr lang="en-US" sz="2300" dirty="0"/>
              <a:t>Credit is allowed for leased systems but only for the first</a:t>
            </a:r>
            <a:br>
              <a:rPr lang="en-US" sz="2300" dirty="0"/>
            </a:br>
            <a:r>
              <a:rPr lang="en-US" sz="2300" dirty="0"/>
              <a:t>15 years.</a:t>
            </a:r>
          </a:p>
          <a:p>
            <a:pPr marL="329184">
              <a:spcBef>
                <a:spcPts val="400"/>
              </a:spcBef>
              <a:spcAft>
                <a:spcPts val="600"/>
              </a:spcAft>
            </a:pPr>
            <a:r>
              <a:rPr lang="en-US" sz="2300" dirty="0"/>
              <a:t>For cooperative housing corporation or a condominiums, a percentage of the qualified geothermal energy system equipment expenditures may be attributed to each unit within the building. </a:t>
            </a:r>
          </a:p>
          <a:p>
            <a:pPr marL="329184">
              <a:spcBef>
                <a:spcPts val="400"/>
              </a:spcBef>
              <a:spcAft>
                <a:spcPts val="600"/>
              </a:spcAft>
            </a:pPr>
            <a:r>
              <a:rPr lang="en-US" sz="2300" dirty="0"/>
              <a:t>See Form IT-267, </a:t>
            </a:r>
            <a:r>
              <a:rPr lang="en-US" sz="2300" i="1" dirty="0"/>
              <a:t>Geothermal Energy System Credit.</a:t>
            </a:r>
          </a:p>
          <a:p>
            <a:pPr>
              <a:spcBef>
                <a:spcPts val="400"/>
              </a:spcBef>
            </a:pPr>
            <a:endParaRPr lang="en-US" sz="2300" dirty="0"/>
          </a:p>
          <a:p>
            <a:pPr>
              <a:spcBef>
                <a:spcPts val="400"/>
              </a:spcBef>
            </a:pPr>
            <a:endParaRPr lang="en-US" sz="2300" dirty="0"/>
          </a:p>
        </p:txBody>
      </p:sp>
      <p:sp>
        <p:nvSpPr>
          <p:cNvPr id="7" name="Slide Number Placeholder 6">
            <a:extLst>
              <a:ext uri="{FF2B5EF4-FFF2-40B4-BE49-F238E27FC236}">
                <a16:creationId xmlns:a16="http://schemas.microsoft.com/office/drawing/2014/main" id="{0C7F4005-37B4-4B23-8D73-D002BDB585D3}"/>
              </a:ext>
            </a:extLst>
          </p:cNvPr>
          <p:cNvSpPr>
            <a:spLocks noGrp="1"/>
          </p:cNvSpPr>
          <p:nvPr>
            <p:ph type="sldNum" sz="quarter" idx="12"/>
          </p:nvPr>
        </p:nvSpPr>
        <p:spPr/>
        <p:txBody>
          <a:bodyPr/>
          <a:lstStyle/>
          <a:p>
            <a:fld id="{461C3A22-55EB-4C03-94E7-1B9314DBFF8B}" type="slidenum">
              <a:rPr lang="en-US" smtClean="0"/>
              <a:pPr/>
              <a:t>80</a:t>
            </a:fld>
            <a:endParaRPr lang="en-US" dirty="0"/>
          </a:p>
        </p:txBody>
      </p:sp>
    </p:spTree>
    <p:extLst>
      <p:ext uri="{BB962C8B-B14F-4D97-AF65-F5344CB8AC3E}">
        <p14:creationId xmlns:p14="http://schemas.microsoft.com/office/powerpoint/2010/main" val="11466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ctrTitle"/>
          </p:nvPr>
        </p:nvSpPr>
        <p:spPr>
          <a:xfrm>
            <a:off x="304800" y="2885598"/>
            <a:ext cx="7772400" cy="745808"/>
          </a:xfrm>
        </p:spPr>
        <p:txBody>
          <a:bodyPr/>
          <a:lstStyle/>
          <a:p>
            <a:r>
              <a:rPr lang="en-US" dirty="0"/>
              <a:t>Filing Personal Income Tax</a:t>
            </a:r>
          </a:p>
        </p:txBody>
      </p:sp>
    </p:spTree>
    <p:extLst>
      <p:ext uri="{BB962C8B-B14F-4D97-AF65-F5344CB8AC3E}">
        <p14:creationId xmlns:p14="http://schemas.microsoft.com/office/powerpoint/2010/main" val="79219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 E-file Mandate </a:t>
            </a:r>
          </a:p>
        </p:txBody>
      </p:sp>
      <p:sp>
        <p:nvSpPr>
          <p:cNvPr id="3" name="Content Placeholder 2"/>
          <p:cNvSpPr>
            <a:spLocks noGrp="1"/>
          </p:cNvSpPr>
          <p:nvPr>
            <p:ph idx="1"/>
          </p:nvPr>
        </p:nvSpPr>
        <p:spPr>
          <a:xfrm>
            <a:off x="304800" y="895350"/>
            <a:ext cx="8077201" cy="3630216"/>
          </a:xfrm>
        </p:spPr>
        <p:txBody>
          <a:bodyPr/>
          <a:lstStyle/>
          <a:p>
            <a:r>
              <a:rPr lang="en-US" dirty="0"/>
              <a:t>All forms should be e-filed, either directly through software or by PDF attachment to the filing.</a:t>
            </a:r>
          </a:p>
          <a:p>
            <a:r>
              <a:rPr lang="en-US" dirty="0"/>
              <a:t>Volunteer preparers are not subject to e-file mandate.</a:t>
            </a:r>
          </a:p>
          <a:p>
            <a:r>
              <a:rPr lang="en-US" dirty="0"/>
              <a:t>New York State supports both linked and</a:t>
            </a:r>
            <a:br>
              <a:rPr lang="en-US" dirty="0"/>
            </a:br>
            <a:r>
              <a:rPr lang="en-US" dirty="0"/>
              <a:t>unlinked returns.</a:t>
            </a:r>
          </a:p>
          <a:p>
            <a:pPr lvl="1">
              <a:spcBef>
                <a:spcPts val="1200"/>
              </a:spcBef>
            </a:pPr>
            <a:r>
              <a:rPr lang="en-US" dirty="0"/>
              <a:t>even if the IRS will not accept a return, the state return can be filed as an unlinked return</a:t>
            </a:r>
          </a:p>
          <a:p>
            <a:pPr lvl="1">
              <a:spcBef>
                <a:spcPts val="1200"/>
              </a:spcBef>
            </a:pPr>
            <a:r>
              <a:rPr lang="en-US" dirty="0"/>
              <a:t>most software allows unlinked returns</a:t>
            </a:r>
          </a:p>
        </p:txBody>
      </p:sp>
    </p:spTree>
    <p:extLst>
      <p:ext uri="{BB962C8B-B14F-4D97-AF65-F5344CB8AC3E}">
        <p14:creationId xmlns:p14="http://schemas.microsoft.com/office/powerpoint/2010/main" val="100218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Volunteer Tax Preparer Signature</a:t>
            </a:r>
          </a:p>
        </p:txBody>
      </p:sp>
      <p:sp>
        <p:nvSpPr>
          <p:cNvPr id="7" name="Content Placeholder 6">
            <a:extLst>
              <a:ext uri="{FF2B5EF4-FFF2-40B4-BE49-F238E27FC236}">
                <a16:creationId xmlns:a16="http://schemas.microsoft.com/office/drawing/2014/main" id="{3FA50EA1-F239-FAAE-C9D2-B8545D42B7BE}"/>
              </a:ext>
            </a:extLst>
          </p:cNvPr>
          <p:cNvSpPr>
            <a:spLocks noGrp="1"/>
          </p:cNvSpPr>
          <p:nvPr>
            <p:ph idx="1"/>
          </p:nvPr>
        </p:nvSpPr>
        <p:spPr>
          <a:xfrm>
            <a:off x="304800" y="925831"/>
            <a:ext cx="8686800" cy="1268511"/>
          </a:xfrm>
        </p:spPr>
        <p:txBody>
          <a:bodyPr/>
          <a:lstStyle/>
          <a:p>
            <a:pPr marL="0" indent="0">
              <a:buNone/>
            </a:pPr>
            <a:r>
              <a:rPr lang="en-US" sz="2600" b="1" dirty="0">
                <a:solidFill>
                  <a:srgbClr val="007681"/>
                </a:solidFill>
              </a:rPr>
              <a:t>Tax returns will include the site name and exclusion code 09 (volunteer tax preparer)</a:t>
            </a:r>
          </a:p>
          <a:p>
            <a:pPr marL="0" indent="0">
              <a:buNone/>
            </a:pPr>
            <a:endParaRPr lang="en-US" sz="2600" b="1" dirty="0">
              <a:solidFill>
                <a:srgbClr val="007681"/>
              </a:solidFill>
            </a:endParaRPr>
          </a:p>
          <a:p>
            <a:pPr marL="0" indent="0">
              <a:buNone/>
            </a:pPr>
            <a:endParaRPr lang="en-US" sz="2600" b="1" dirty="0">
              <a:solidFill>
                <a:srgbClr val="007681"/>
              </a:solidFill>
            </a:endParaRPr>
          </a:p>
        </p:txBody>
      </p:sp>
      <p:pic>
        <p:nvPicPr>
          <p:cNvPr id="1028" name="Picture 4">
            <a:extLst>
              <a:ext uri="{FF2B5EF4-FFF2-40B4-BE49-F238E27FC236}">
                <a16:creationId xmlns:a16="http://schemas.microsoft.com/office/drawing/2014/main" id="{3E97093E-0EA3-D45A-9911-5FE167ED1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41943"/>
            <a:ext cx="7010400" cy="24348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4E86386-49D4-3A26-1E54-A88F126714C3}"/>
              </a:ext>
            </a:extLst>
          </p:cNvPr>
          <p:cNvSpPr/>
          <p:nvPr/>
        </p:nvSpPr>
        <p:spPr>
          <a:xfrm>
            <a:off x="6192981" y="2041942"/>
            <a:ext cx="1579419" cy="529808"/>
          </a:xfrm>
          <a:prstGeom prst="rect">
            <a:avLst/>
          </a:prstGeom>
          <a:solidFill>
            <a:srgbClr val="FFD100">
              <a:alpha val="25098"/>
            </a:srgbClr>
          </a:solidFill>
          <a:ln w="57150">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87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 License Information Required</a:t>
            </a:r>
          </a:p>
        </p:txBody>
      </p:sp>
      <p:sp>
        <p:nvSpPr>
          <p:cNvPr id="3" name="Content Placeholder 2"/>
          <p:cNvSpPr>
            <a:spLocks noGrp="1"/>
          </p:cNvSpPr>
          <p:nvPr>
            <p:ph idx="1"/>
          </p:nvPr>
        </p:nvSpPr>
        <p:spPr>
          <a:xfrm>
            <a:off x="304800" y="1065595"/>
            <a:ext cx="8534400" cy="3262022"/>
          </a:xfrm>
        </p:spPr>
        <p:txBody>
          <a:bodyPr/>
          <a:lstStyle/>
          <a:p>
            <a:r>
              <a:rPr lang="en-US" sz="2000" spc="-30" dirty="0"/>
              <a:t>ID information is used to protect taxpayers from fraud and identity theft.</a:t>
            </a:r>
          </a:p>
          <a:p>
            <a:pPr>
              <a:spcBef>
                <a:spcPts val="1400"/>
              </a:spcBef>
            </a:pPr>
            <a:r>
              <a:rPr lang="en-US" sz="2000" spc="-30" dirty="0"/>
              <a:t>The document number for the primary taxpayer </a:t>
            </a:r>
            <a:r>
              <a:rPr lang="en-US" sz="2000" b="1" spc="-30" dirty="0"/>
              <a:t>and</a:t>
            </a:r>
            <a:r>
              <a:rPr lang="en-US" sz="2000" spc="-30" dirty="0"/>
              <a:t> spouse are required.</a:t>
            </a:r>
          </a:p>
          <a:p>
            <a:pPr>
              <a:spcBef>
                <a:spcPts val="1400"/>
              </a:spcBef>
            </a:pPr>
            <a:r>
              <a:rPr lang="en-US" sz="2000" spc="-70" dirty="0"/>
              <a:t>Only the first three characters of the document number (Doc #) are required.</a:t>
            </a:r>
          </a:p>
          <a:p>
            <a:pPr marL="0" lvl="0" indent="0">
              <a:spcBef>
                <a:spcPts val="2400"/>
              </a:spcBef>
              <a:buNone/>
            </a:pPr>
            <a:r>
              <a:rPr lang="en-US" sz="2200" b="1" dirty="0">
                <a:solidFill>
                  <a:srgbClr val="007681"/>
                </a:solidFill>
              </a:rPr>
              <a:t>If the taxpayer won’t disclose their ID information:</a:t>
            </a:r>
          </a:p>
          <a:p>
            <a:pPr lvl="0">
              <a:spcBef>
                <a:spcPts val="1400"/>
              </a:spcBef>
            </a:pPr>
            <a:r>
              <a:rPr lang="en-US" sz="2000" dirty="0"/>
              <a:t>You may check the box to indicate the taxpayer does not have an ID. </a:t>
            </a:r>
          </a:p>
          <a:p>
            <a:pPr lvl="0">
              <a:spcBef>
                <a:spcPts val="1400"/>
              </a:spcBef>
            </a:pPr>
            <a:r>
              <a:rPr lang="en-US" sz="2000" dirty="0"/>
              <a:t>You must document you used due diligence to obtain the information and the taxpayer refused.</a:t>
            </a:r>
          </a:p>
          <a:p>
            <a:pPr lvl="0"/>
            <a:endParaRPr lang="en-US" sz="2200" dirty="0"/>
          </a:p>
          <a:p>
            <a:endParaRPr lang="en-US" dirty="0"/>
          </a:p>
        </p:txBody>
      </p:sp>
    </p:spTree>
    <p:extLst>
      <p:ext uri="{BB962C8B-B14F-4D97-AF65-F5344CB8AC3E}">
        <p14:creationId xmlns:p14="http://schemas.microsoft.com/office/powerpoint/2010/main" val="25897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6" name="Rectangle 4"/>
          <p:cNvSpPr>
            <a:spLocks noGrp="1" noChangeArrowheads="1"/>
          </p:cNvSpPr>
          <p:nvPr>
            <p:ph type="title"/>
          </p:nvPr>
        </p:nvSpPr>
        <p:spPr/>
        <p:txBody>
          <a:bodyPr/>
          <a:lstStyle/>
          <a:p>
            <a:r>
              <a:rPr lang="en-US" dirty="0"/>
              <a:t>New York State and Local Sales Tax</a:t>
            </a:r>
          </a:p>
        </p:txBody>
      </p:sp>
      <p:sp>
        <p:nvSpPr>
          <p:cNvPr id="540677" name="Rectangle 5"/>
          <p:cNvSpPr>
            <a:spLocks noGrp="1" noChangeArrowheads="1"/>
          </p:cNvSpPr>
          <p:nvPr>
            <p:ph idx="1"/>
          </p:nvPr>
        </p:nvSpPr>
        <p:spPr>
          <a:xfrm>
            <a:off x="304800" y="911542"/>
            <a:ext cx="8229600" cy="3565207"/>
          </a:xfrm>
        </p:spPr>
        <p:txBody>
          <a:bodyPr/>
          <a:lstStyle/>
          <a:p>
            <a:pPr marL="0" indent="0">
              <a:buNone/>
            </a:pPr>
            <a:r>
              <a:rPr lang="en-US" b="1" dirty="0">
                <a:solidFill>
                  <a:srgbClr val="007681"/>
                </a:solidFill>
              </a:rPr>
              <a:t>New York State sales tax is owed if the taxpayer purchased property or a service delivered to them in New York State without payment of sales and use tax.  </a:t>
            </a:r>
          </a:p>
          <a:p>
            <a:r>
              <a:rPr lang="en-US" dirty="0"/>
              <a:t>This includes purchases through the internet, by catalog, or from shopping channels on the television.	</a:t>
            </a:r>
          </a:p>
          <a:p>
            <a:pPr>
              <a:spcBef>
                <a:spcPts val="1000"/>
              </a:spcBef>
            </a:pPr>
            <a:r>
              <a:rPr lang="en-US" dirty="0"/>
              <a:t>Most tangible personal property is subject to tax.</a:t>
            </a:r>
          </a:p>
          <a:p>
            <a:pPr>
              <a:spcBef>
                <a:spcPts val="1000"/>
              </a:spcBef>
            </a:pPr>
            <a:r>
              <a:rPr lang="en-US" dirty="0"/>
              <a:t>Do not leave the line blank.</a:t>
            </a:r>
          </a:p>
          <a:p>
            <a:pPr>
              <a:spcBef>
                <a:spcPts val="1000"/>
              </a:spcBef>
            </a:pPr>
            <a:r>
              <a:rPr lang="en-US" dirty="0"/>
              <a:t>Do not set software to auto fill with zero amount.</a:t>
            </a:r>
          </a:p>
          <a:p>
            <a:endParaRPr lang="en-US" dirty="0"/>
          </a:p>
        </p:txBody>
      </p:sp>
      <p:sp>
        <p:nvSpPr>
          <p:cNvPr id="540679" name="Rectangle 7"/>
          <p:cNvSpPr>
            <a:spLocks noChangeArrowheads="1"/>
          </p:cNvSpPr>
          <p:nvPr/>
        </p:nvSpPr>
        <p:spPr bwMode="auto">
          <a:xfrm>
            <a:off x="4057650" y="2914650"/>
            <a:ext cx="3771900" cy="1676400"/>
          </a:xfrm>
          <a:prstGeom prst="rect">
            <a:avLst/>
          </a:prstGeom>
          <a:noFill/>
          <a:ln w="9525" algn="ctr">
            <a:noFill/>
            <a:miter lim="800000"/>
            <a:headEnd/>
            <a:tailEnd/>
          </a:ln>
          <a:effectLst/>
        </p:spPr>
        <p:txBody>
          <a:bodyPr/>
          <a:lstStyle/>
          <a:p>
            <a:pPr marL="514350" lvl="1" indent="-171450" eaLnBrk="0" hangingPunct="0">
              <a:lnSpc>
                <a:spcPct val="90000"/>
              </a:lnSpc>
              <a:spcBef>
                <a:spcPct val="20000"/>
              </a:spcBef>
              <a:buClr>
                <a:schemeClr val="accent2"/>
              </a:buClr>
              <a:buFontTx/>
              <a:buChar char="•"/>
              <a:defRPr/>
            </a:pPr>
            <a:endParaRPr lang="en-US" sz="1650" dirty="0">
              <a:effectLst>
                <a:outerShdw blurRad="38100" dist="38100" dir="2700000" algn="tl">
                  <a:srgbClr val="000000"/>
                </a:outerShdw>
              </a:effectLst>
            </a:endParaRPr>
          </a:p>
        </p:txBody>
      </p:sp>
    </p:spTree>
    <p:extLst>
      <p:ext uri="{BB962C8B-B14F-4D97-AF65-F5344CB8AC3E}">
        <p14:creationId xmlns:p14="http://schemas.microsoft.com/office/powerpoint/2010/main" val="339491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Refund Allocation to NY- 529 Accounts 	</a:t>
            </a:r>
          </a:p>
        </p:txBody>
      </p:sp>
      <p:sp>
        <p:nvSpPr>
          <p:cNvPr id="3" name="Content Placeholder 2"/>
          <p:cNvSpPr>
            <a:spLocks noGrp="1"/>
          </p:cNvSpPr>
          <p:nvPr>
            <p:ph idx="1"/>
          </p:nvPr>
        </p:nvSpPr>
        <p:spPr>
          <a:xfrm>
            <a:off x="304800" y="1147154"/>
            <a:ext cx="8229600" cy="3039664"/>
          </a:xfrm>
        </p:spPr>
        <p:txBody>
          <a:bodyPr/>
          <a:lstStyle/>
          <a:p>
            <a:pPr>
              <a:spcBef>
                <a:spcPts val="3000"/>
              </a:spcBef>
            </a:pPr>
            <a:r>
              <a:rPr lang="en-US" dirty="0"/>
              <a:t>Form IT-195, </a:t>
            </a:r>
            <a:r>
              <a:rPr lang="en-US" i="1" dirty="0"/>
              <a:t>Allocation of Refund</a:t>
            </a:r>
          </a:p>
          <a:p>
            <a:pPr>
              <a:spcBef>
                <a:spcPts val="3000"/>
              </a:spcBef>
            </a:pPr>
            <a:r>
              <a:rPr lang="en-US" dirty="0"/>
              <a:t>Allows taxpayers to allocate all or a portion of their refund into up to three New York State 529 College Savings Plan accounts.</a:t>
            </a:r>
          </a:p>
          <a:p>
            <a:pPr>
              <a:spcBef>
                <a:spcPts val="3000"/>
              </a:spcBef>
            </a:pPr>
            <a:r>
              <a:rPr lang="en-US" dirty="0"/>
              <a:t>If refund claim is reduced or denied, the disbursements to the NYS-529 will not be processed.</a:t>
            </a:r>
          </a:p>
        </p:txBody>
      </p:sp>
    </p:spTree>
    <p:extLst>
      <p:ext uri="{BB962C8B-B14F-4D97-AF65-F5344CB8AC3E}">
        <p14:creationId xmlns:p14="http://schemas.microsoft.com/office/powerpoint/2010/main" val="176693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ctrTitle"/>
          </p:nvPr>
        </p:nvSpPr>
        <p:spPr>
          <a:xfrm>
            <a:off x="304800" y="2897142"/>
            <a:ext cx="7772400" cy="745808"/>
          </a:xfrm>
        </p:spPr>
        <p:txBody>
          <a:bodyPr/>
          <a:lstStyle/>
          <a:p>
            <a:r>
              <a:rPr lang="en-US" dirty="0"/>
              <a:t>Other Reminders</a:t>
            </a:r>
          </a:p>
        </p:txBody>
      </p:sp>
    </p:spTree>
    <p:extLst>
      <p:ext uri="{BB962C8B-B14F-4D97-AF65-F5344CB8AC3E}">
        <p14:creationId xmlns:p14="http://schemas.microsoft.com/office/powerpoint/2010/main" val="158196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Date of Birth </a:t>
            </a:r>
          </a:p>
        </p:txBody>
      </p:sp>
      <p:sp>
        <p:nvSpPr>
          <p:cNvPr id="3" name="Content Placeholder 2"/>
          <p:cNvSpPr>
            <a:spLocks noGrp="1"/>
          </p:cNvSpPr>
          <p:nvPr>
            <p:ph idx="1"/>
          </p:nvPr>
        </p:nvSpPr>
        <p:spPr>
          <a:xfrm>
            <a:off x="304800" y="1437086"/>
            <a:ext cx="8305800" cy="2672952"/>
          </a:xfrm>
        </p:spPr>
        <p:txBody>
          <a:bodyPr/>
          <a:lstStyle/>
          <a:p>
            <a:pPr marL="0" indent="0">
              <a:buNone/>
            </a:pPr>
            <a:r>
              <a:rPr lang="en-US" b="1" spc="-50" dirty="0">
                <a:solidFill>
                  <a:srgbClr val="007681"/>
                </a:solidFill>
              </a:rPr>
              <a:t>Enter the date of birth if the form requires this information.</a:t>
            </a:r>
          </a:p>
          <a:p>
            <a:pPr>
              <a:spcBef>
                <a:spcPts val="3600"/>
              </a:spcBef>
            </a:pPr>
            <a:r>
              <a:rPr lang="en-US" dirty="0"/>
              <a:t>If not provided, taxpayers may not receive credit amounts they are entitled to based on age.</a:t>
            </a:r>
          </a:p>
          <a:p>
            <a:pPr>
              <a:spcBef>
                <a:spcPts val="3000"/>
              </a:spcBef>
            </a:pPr>
            <a:r>
              <a:rPr lang="en-US" dirty="0"/>
              <a:t>This can lead to adjusted refunds and refund denials.</a:t>
            </a:r>
          </a:p>
        </p:txBody>
      </p:sp>
    </p:spTree>
    <p:extLst>
      <p:ext uri="{BB962C8B-B14F-4D97-AF65-F5344CB8AC3E}">
        <p14:creationId xmlns:p14="http://schemas.microsoft.com/office/powerpoint/2010/main" val="341462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EITC Dependent Relationships </a:t>
            </a:r>
          </a:p>
        </p:txBody>
      </p:sp>
      <p:sp>
        <p:nvSpPr>
          <p:cNvPr id="3" name="Content Placeholder 2"/>
          <p:cNvSpPr>
            <a:spLocks noGrp="1"/>
          </p:cNvSpPr>
          <p:nvPr>
            <p:ph idx="1"/>
          </p:nvPr>
        </p:nvSpPr>
        <p:spPr>
          <a:xfrm>
            <a:off x="304800" y="1429942"/>
            <a:ext cx="8229600" cy="3394472"/>
          </a:xfrm>
        </p:spPr>
        <p:txBody>
          <a:bodyPr/>
          <a:lstStyle/>
          <a:p>
            <a:pPr marL="0" indent="0">
              <a:spcBef>
                <a:spcPts val="4200"/>
              </a:spcBef>
              <a:buNone/>
            </a:pPr>
            <a:r>
              <a:rPr lang="en-US" sz="2600" b="1" dirty="0">
                <a:solidFill>
                  <a:srgbClr val="007681"/>
                </a:solidFill>
              </a:rPr>
              <a:t>Relationship information added back to forms:</a:t>
            </a:r>
          </a:p>
          <a:p>
            <a:pPr>
              <a:spcBef>
                <a:spcPts val="3600"/>
              </a:spcBef>
            </a:pPr>
            <a:r>
              <a:rPr lang="en-US" sz="2400" dirty="0"/>
              <a:t>IT-215, </a:t>
            </a:r>
            <a:r>
              <a:rPr lang="en-US" sz="2400" i="1" dirty="0"/>
              <a:t>Claim for Earned Income Credit</a:t>
            </a:r>
            <a:r>
              <a:rPr lang="en-US" sz="2400" dirty="0"/>
              <a:t>, and </a:t>
            </a:r>
          </a:p>
          <a:p>
            <a:pPr>
              <a:spcBef>
                <a:spcPts val="3600"/>
              </a:spcBef>
            </a:pPr>
            <a:r>
              <a:rPr lang="en-US" sz="2400" dirty="0"/>
              <a:t>IT-209, </a:t>
            </a:r>
            <a:r>
              <a:rPr lang="en-US" sz="2400" i="1" dirty="0"/>
              <a:t>Claim for Noncustodial Parent New York State Earned Income Credit</a:t>
            </a:r>
            <a:r>
              <a:rPr lang="en-US" sz="2400" dirty="0"/>
              <a:t>. </a:t>
            </a:r>
          </a:p>
          <a:p>
            <a:endParaRPr lang="en-US" dirty="0"/>
          </a:p>
        </p:txBody>
      </p:sp>
    </p:spTree>
    <p:extLst>
      <p:ext uri="{BB962C8B-B14F-4D97-AF65-F5344CB8AC3E}">
        <p14:creationId xmlns:p14="http://schemas.microsoft.com/office/powerpoint/2010/main" val="120329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Materials</a:t>
            </a:r>
          </a:p>
        </p:txBody>
      </p:sp>
      <p:sp>
        <p:nvSpPr>
          <p:cNvPr id="3" name="Content Placeholder 2"/>
          <p:cNvSpPr>
            <a:spLocks noGrp="1"/>
          </p:cNvSpPr>
          <p:nvPr>
            <p:ph idx="1"/>
          </p:nvPr>
        </p:nvSpPr>
        <p:spPr>
          <a:xfrm>
            <a:off x="304800" y="1042574"/>
            <a:ext cx="8229600" cy="3581400"/>
          </a:xfrm>
        </p:spPr>
        <p:txBody>
          <a:bodyPr/>
          <a:lstStyle/>
          <a:p>
            <a:pPr>
              <a:spcBef>
                <a:spcPts val="1600"/>
              </a:spcBef>
            </a:pPr>
            <a:r>
              <a:rPr lang="en-US" sz="2400" dirty="0"/>
              <a:t>Volunteer training 2023</a:t>
            </a:r>
          </a:p>
          <a:p>
            <a:pPr>
              <a:spcBef>
                <a:spcPts val="1600"/>
              </a:spcBef>
            </a:pPr>
            <a:r>
              <a:rPr lang="en-US" sz="2400" dirty="0"/>
              <a:t>Military personnel training</a:t>
            </a:r>
          </a:p>
          <a:p>
            <a:pPr>
              <a:spcBef>
                <a:spcPts val="1600"/>
              </a:spcBef>
            </a:pPr>
            <a:r>
              <a:rPr lang="en-US" sz="2400" dirty="0"/>
              <a:t>2023 Free Filing Assistance Volunteer Packet</a:t>
            </a:r>
          </a:p>
          <a:p>
            <a:pPr>
              <a:spcBef>
                <a:spcPts val="1600"/>
              </a:spcBef>
            </a:pPr>
            <a:r>
              <a:rPr lang="en-US" sz="2400" dirty="0"/>
              <a:t>Form TP-301, </a:t>
            </a:r>
            <a:r>
              <a:rPr lang="en-US" sz="2400" i="1" dirty="0"/>
              <a:t>Income Tax Worksheet  </a:t>
            </a:r>
            <a:r>
              <a:rPr lang="en-US" sz="2400" dirty="0"/>
              <a:t>(2023)</a:t>
            </a:r>
          </a:p>
          <a:p>
            <a:pPr>
              <a:spcBef>
                <a:spcPts val="1600"/>
              </a:spcBef>
            </a:pPr>
            <a:r>
              <a:rPr lang="en-US" dirty="0"/>
              <a:t>Pension subtraction handout</a:t>
            </a:r>
          </a:p>
          <a:p>
            <a:pPr>
              <a:spcBef>
                <a:spcPts val="1600"/>
              </a:spcBef>
            </a:pPr>
            <a:r>
              <a:rPr lang="en-US" sz="2400" dirty="0"/>
              <a:t>Prior year’s </a:t>
            </a:r>
            <a:r>
              <a:rPr lang="en-US" dirty="0"/>
              <a:t>t</a:t>
            </a:r>
            <a:r>
              <a:rPr lang="en-US" sz="2400" dirty="0"/>
              <a:t>raining</a:t>
            </a:r>
          </a:p>
        </p:txBody>
      </p:sp>
    </p:spTree>
    <p:extLst>
      <p:ext uri="{BB962C8B-B14F-4D97-AF65-F5344CB8AC3E}">
        <p14:creationId xmlns:p14="http://schemas.microsoft.com/office/powerpoint/2010/main" val="136571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Amended Returns and Attachments </a:t>
            </a:r>
          </a:p>
        </p:txBody>
      </p:sp>
      <p:sp>
        <p:nvSpPr>
          <p:cNvPr id="3" name="Content Placeholder 2"/>
          <p:cNvSpPr>
            <a:spLocks noGrp="1"/>
          </p:cNvSpPr>
          <p:nvPr>
            <p:ph idx="1"/>
          </p:nvPr>
        </p:nvSpPr>
        <p:spPr>
          <a:xfrm>
            <a:off x="304800" y="895350"/>
            <a:ext cx="8229600" cy="3505200"/>
          </a:xfrm>
        </p:spPr>
        <p:txBody>
          <a:bodyPr>
            <a:noAutofit/>
          </a:bodyPr>
          <a:lstStyle/>
          <a:p>
            <a:pPr marL="0" indent="0">
              <a:buNone/>
            </a:pPr>
            <a:r>
              <a:rPr lang="en-US" b="1" dirty="0">
                <a:solidFill>
                  <a:srgbClr val="007681"/>
                </a:solidFill>
              </a:rPr>
              <a:t>We treat an amended return as if it is an original return. All schedules and credit forms must be attached to the amended return. </a:t>
            </a:r>
          </a:p>
          <a:p>
            <a:r>
              <a:rPr lang="en-US" dirty="0"/>
              <a:t>All attachments for original or amended returns </a:t>
            </a:r>
            <a:br>
              <a:rPr lang="en-US" dirty="0"/>
            </a:br>
            <a:r>
              <a:rPr lang="en-US" dirty="0"/>
              <a:t>must be in PDF format.</a:t>
            </a:r>
          </a:p>
          <a:p>
            <a:r>
              <a:rPr lang="en-US" dirty="0"/>
              <a:t>Software should provide assistance.</a:t>
            </a:r>
          </a:p>
          <a:p>
            <a:r>
              <a:rPr lang="en-US" dirty="0"/>
              <a:t>Don’t password protect, encrypt, or in any way document-protect PDF attachments.</a:t>
            </a:r>
          </a:p>
          <a:p>
            <a:pPr marL="0" indent="0">
              <a:spcBef>
                <a:spcPts val="4200"/>
              </a:spcBef>
              <a:buNone/>
            </a:pPr>
            <a:endParaRPr lang="en-US" dirty="0"/>
          </a:p>
        </p:txBody>
      </p:sp>
    </p:spTree>
    <p:extLst>
      <p:ext uri="{BB962C8B-B14F-4D97-AF65-F5344CB8AC3E}">
        <p14:creationId xmlns:p14="http://schemas.microsoft.com/office/powerpoint/2010/main" val="2046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 All Worksheets</a:t>
            </a:r>
          </a:p>
        </p:txBody>
      </p:sp>
      <p:sp>
        <p:nvSpPr>
          <p:cNvPr id="3" name="Content Placeholder 2"/>
          <p:cNvSpPr>
            <a:spLocks noGrp="1"/>
          </p:cNvSpPr>
          <p:nvPr>
            <p:ph idx="1"/>
          </p:nvPr>
        </p:nvSpPr>
        <p:spPr>
          <a:xfrm>
            <a:off x="304800" y="964777"/>
            <a:ext cx="8458200" cy="3394472"/>
          </a:xfrm>
        </p:spPr>
        <p:txBody>
          <a:bodyPr/>
          <a:lstStyle/>
          <a:p>
            <a:pPr>
              <a:spcBef>
                <a:spcPts val="1800"/>
              </a:spcBef>
            </a:pPr>
            <a:r>
              <a:rPr lang="en-US" spc="-50" dirty="0"/>
              <a:t>For both the federal and New York State returns, worksheets </a:t>
            </a:r>
            <a:r>
              <a:rPr lang="en-US" dirty="0"/>
              <a:t>must be completed to support the information on a return.</a:t>
            </a:r>
          </a:p>
          <a:p>
            <a:pPr>
              <a:spcBef>
                <a:spcPts val="1600"/>
              </a:spcBef>
            </a:pPr>
            <a:r>
              <a:rPr lang="en-US" dirty="0"/>
              <a:t>A copy of the return should be printed and maintained for at least three years.  It’s important that </a:t>
            </a:r>
            <a:r>
              <a:rPr lang="en-US" b="1" dirty="0"/>
              <a:t>all worksheets be printed and kept with a copy of the return</a:t>
            </a:r>
            <a:r>
              <a:rPr lang="en-US" dirty="0"/>
              <a:t>. </a:t>
            </a:r>
          </a:p>
          <a:p>
            <a:pPr>
              <a:spcBef>
                <a:spcPts val="1600"/>
              </a:spcBef>
            </a:pPr>
            <a:r>
              <a:rPr lang="en-US" dirty="0"/>
              <a:t>Taxpayers must maintain all documents that substantiate entries on a return.  Worksheets are part of their supporting documentation.	</a:t>
            </a:r>
          </a:p>
        </p:txBody>
      </p:sp>
    </p:spTree>
    <p:extLst>
      <p:ext uri="{BB962C8B-B14F-4D97-AF65-F5344CB8AC3E}">
        <p14:creationId xmlns:p14="http://schemas.microsoft.com/office/powerpoint/2010/main" val="79157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Unreported Federal Changes</a:t>
            </a:r>
          </a:p>
        </p:txBody>
      </p:sp>
      <p:sp>
        <p:nvSpPr>
          <p:cNvPr id="3" name="Content Placeholder 2"/>
          <p:cNvSpPr>
            <a:spLocks noGrp="1"/>
          </p:cNvSpPr>
          <p:nvPr>
            <p:ph idx="1"/>
          </p:nvPr>
        </p:nvSpPr>
        <p:spPr>
          <a:xfrm>
            <a:off x="304800" y="932604"/>
            <a:ext cx="8229600" cy="3544146"/>
          </a:xfrm>
        </p:spPr>
        <p:txBody>
          <a:bodyPr/>
          <a:lstStyle/>
          <a:p>
            <a:pPr>
              <a:spcBef>
                <a:spcPts val="1500"/>
              </a:spcBef>
            </a:pPr>
            <a:r>
              <a:rPr lang="en-US" sz="2200" dirty="0"/>
              <a:t>Taxpayers must file an amended New York State return to report any changes made to their federal return within 90 days of the federal change.</a:t>
            </a:r>
          </a:p>
          <a:p>
            <a:pPr>
              <a:spcBef>
                <a:spcPts val="1500"/>
              </a:spcBef>
            </a:pPr>
            <a:r>
              <a:rPr lang="en-US" sz="2200" dirty="0"/>
              <a:t>Even if the item of omission is not taxable to New York State, it should be included on an amended return since it could result in reductions to itemized deductions and credits.</a:t>
            </a:r>
          </a:p>
          <a:p>
            <a:pPr>
              <a:spcBef>
                <a:spcPts val="1500"/>
              </a:spcBef>
            </a:pPr>
            <a:r>
              <a:rPr lang="en-US" sz="2200" dirty="0"/>
              <a:t>If New York State issues a bill for unreported federal changes, an amended return should not be filed.  Follow the instructions on the billing notice.</a:t>
            </a:r>
          </a:p>
        </p:txBody>
      </p:sp>
    </p:spTree>
    <p:extLst>
      <p:ext uri="{BB962C8B-B14F-4D97-AF65-F5344CB8AC3E}">
        <p14:creationId xmlns:p14="http://schemas.microsoft.com/office/powerpoint/2010/main" val="395468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B52FA-44E0-4940-B306-DC61A42CA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04800" y="1986097"/>
            <a:ext cx="5715000" cy="1652453"/>
          </a:xfrm>
        </p:spPr>
        <p:txBody>
          <a:bodyPr/>
          <a:lstStyle/>
          <a:p>
            <a:r>
              <a:rPr lang="en-US" sz="3600" dirty="0"/>
              <a:t>Tax Department </a:t>
            </a:r>
            <a:br>
              <a:rPr lang="en-US" sz="3600" dirty="0"/>
            </a:br>
            <a:r>
              <a:rPr lang="en-US" sz="3600" dirty="0"/>
              <a:t>Programs and Initiatives</a:t>
            </a:r>
          </a:p>
        </p:txBody>
      </p:sp>
    </p:spTree>
    <p:extLst>
      <p:ext uri="{BB962C8B-B14F-4D97-AF65-F5344CB8AC3E}">
        <p14:creationId xmlns:p14="http://schemas.microsoft.com/office/powerpoint/2010/main" val="35398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A388-0DC1-5C71-559D-B0BF68A1ACA1}"/>
              </a:ext>
            </a:extLst>
          </p:cNvPr>
          <p:cNvSpPr>
            <a:spLocks noGrp="1"/>
          </p:cNvSpPr>
          <p:nvPr>
            <p:ph type="title"/>
          </p:nvPr>
        </p:nvSpPr>
        <p:spPr/>
        <p:txBody>
          <a:bodyPr/>
          <a:lstStyle/>
          <a:p>
            <a:r>
              <a:rPr lang="en-US" dirty="0"/>
              <a:t>What Happens After You File?</a:t>
            </a:r>
          </a:p>
        </p:txBody>
      </p:sp>
      <p:sp>
        <p:nvSpPr>
          <p:cNvPr id="3" name="Content Placeholder 2">
            <a:extLst>
              <a:ext uri="{FF2B5EF4-FFF2-40B4-BE49-F238E27FC236}">
                <a16:creationId xmlns:a16="http://schemas.microsoft.com/office/drawing/2014/main" id="{7DEA30E6-8ABB-9CFA-508F-02364B86E774}"/>
              </a:ext>
            </a:extLst>
          </p:cNvPr>
          <p:cNvSpPr>
            <a:spLocks noGrp="1"/>
          </p:cNvSpPr>
          <p:nvPr>
            <p:ph idx="1"/>
          </p:nvPr>
        </p:nvSpPr>
        <p:spPr>
          <a:xfrm>
            <a:off x="304800" y="925830"/>
            <a:ext cx="8229600" cy="3627119"/>
          </a:xfrm>
        </p:spPr>
        <p:txBody>
          <a:bodyPr/>
          <a:lstStyle/>
          <a:p>
            <a:r>
              <a:rPr lang="en-US" dirty="0"/>
              <a:t>95% of returns are accepted and processed </a:t>
            </a:r>
            <a:br>
              <a:rPr lang="en-US" dirty="0"/>
            </a:br>
            <a:r>
              <a:rPr lang="en-US" dirty="0"/>
              <a:t>with no issues.</a:t>
            </a:r>
          </a:p>
          <a:p>
            <a:r>
              <a:rPr lang="en-US" dirty="0"/>
              <a:t>Some filings require additional information. </a:t>
            </a:r>
          </a:p>
          <a:p>
            <a:r>
              <a:rPr lang="en-US" dirty="0"/>
              <a:t>Taxpayers have the right to dispute any Tax Department bill or notice they disagree with. </a:t>
            </a:r>
          </a:p>
          <a:p>
            <a:r>
              <a:rPr lang="en-US" dirty="0"/>
              <a:t>We encourage taxpayers to respond as soon as possible by following the printed instructions on the document, including the deadline for filing.</a:t>
            </a:r>
          </a:p>
        </p:txBody>
      </p:sp>
    </p:spTree>
    <p:extLst>
      <p:ext uri="{BB962C8B-B14F-4D97-AF65-F5344CB8AC3E}">
        <p14:creationId xmlns:p14="http://schemas.microsoft.com/office/powerpoint/2010/main" val="247192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24DA-7679-4F7B-9E23-95A35B73DC41}"/>
              </a:ext>
            </a:extLst>
          </p:cNvPr>
          <p:cNvSpPr>
            <a:spLocks noGrp="1"/>
          </p:cNvSpPr>
          <p:nvPr>
            <p:ph type="title"/>
          </p:nvPr>
        </p:nvSpPr>
        <p:spPr>
          <a:xfrm>
            <a:off x="152400" y="-26452"/>
            <a:ext cx="8762999" cy="720090"/>
          </a:xfrm>
        </p:spPr>
        <p:txBody>
          <a:bodyPr/>
          <a:lstStyle/>
          <a:p>
            <a:r>
              <a:rPr lang="en-US" dirty="0"/>
              <a:t>Common Notices Issued by the Tax </a:t>
            </a:r>
            <a:r>
              <a:rPr lang="en-US" dirty="0" err="1"/>
              <a:t>Dpt</a:t>
            </a:r>
            <a:r>
              <a:rPr lang="en-US" dirty="0"/>
              <a:t>:</a:t>
            </a:r>
          </a:p>
        </p:txBody>
      </p:sp>
      <p:sp>
        <p:nvSpPr>
          <p:cNvPr id="3" name="Content Placeholder 2">
            <a:extLst>
              <a:ext uri="{FF2B5EF4-FFF2-40B4-BE49-F238E27FC236}">
                <a16:creationId xmlns:a16="http://schemas.microsoft.com/office/drawing/2014/main" id="{011691DE-DB84-4D41-B75D-472BF69CE533}"/>
              </a:ext>
            </a:extLst>
          </p:cNvPr>
          <p:cNvSpPr>
            <a:spLocks noGrp="1"/>
          </p:cNvSpPr>
          <p:nvPr>
            <p:ph idx="1"/>
          </p:nvPr>
        </p:nvSpPr>
        <p:spPr/>
        <p:txBody>
          <a:bodyPr/>
          <a:lstStyle/>
          <a:p>
            <a:r>
              <a:rPr lang="en-US" dirty="0"/>
              <a:t>DTF-948, Request for Information (RFI)</a:t>
            </a:r>
          </a:p>
          <a:p>
            <a:r>
              <a:rPr lang="en-US" dirty="0"/>
              <a:t>AU-346, Statement of Proposed Audit Change (SOPAC)</a:t>
            </a:r>
          </a:p>
          <a:p>
            <a:r>
              <a:rPr lang="en-US" dirty="0"/>
              <a:t>DTF-160, Account Adjustment Notice </a:t>
            </a:r>
          </a:p>
          <a:p>
            <a:r>
              <a:rPr lang="en-US" dirty="0"/>
              <a:t>DTF-170, Notice of Disallowance </a:t>
            </a:r>
          </a:p>
          <a:p>
            <a:r>
              <a:rPr lang="en-US" dirty="0"/>
              <a:t>DTF-962, Notice of Deficiency </a:t>
            </a:r>
          </a:p>
          <a:p>
            <a:r>
              <a:rPr lang="en-US" dirty="0"/>
              <a:t>DTF-963, Notice of Determination</a:t>
            </a:r>
          </a:p>
          <a:p>
            <a:r>
              <a:rPr lang="en-US" dirty="0"/>
              <a:t>DTF-966, Notice and Demand  </a:t>
            </a:r>
          </a:p>
        </p:txBody>
      </p:sp>
      <p:sp>
        <p:nvSpPr>
          <p:cNvPr id="4" name="Slide Number Placeholder 3">
            <a:extLst>
              <a:ext uri="{FF2B5EF4-FFF2-40B4-BE49-F238E27FC236}">
                <a16:creationId xmlns:a16="http://schemas.microsoft.com/office/drawing/2014/main" id="{5AA11C96-6E9A-4CEF-B8EC-740859831107}"/>
              </a:ext>
            </a:extLst>
          </p:cNvPr>
          <p:cNvSpPr>
            <a:spLocks noGrp="1"/>
          </p:cNvSpPr>
          <p:nvPr>
            <p:ph type="sldNum" sz="quarter" idx="12"/>
          </p:nvPr>
        </p:nvSpPr>
        <p:spPr/>
        <p:txBody>
          <a:bodyPr/>
          <a:lstStyle/>
          <a:p>
            <a:fld id="{461C3A22-55EB-4C03-94E7-1B9314DBFF8B}" type="slidenum">
              <a:rPr lang="en-US" smtClean="0"/>
              <a:pPr/>
              <a:t>95</a:t>
            </a:fld>
            <a:endParaRPr lang="en-US" dirty="0"/>
          </a:p>
        </p:txBody>
      </p:sp>
      <p:pic>
        <p:nvPicPr>
          <p:cNvPr id="6" name="Picture 5">
            <a:extLst>
              <a:ext uri="{FF2B5EF4-FFF2-40B4-BE49-F238E27FC236}">
                <a16:creationId xmlns:a16="http://schemas.microsoft.com/office/drawing/2014/main" id="{6D256465-9BC2-2D30-8833-681F1D59C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796234"/>
            <a:ext cx="1600200" cy="7849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870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1CDA-A03B-438A-8562-2A94040ECBD8}"/>
              </a:ext>
            </a:extLst>
          </p:cNvPr>
          <p:cNvSpPr>
            <a:spLocks noGrp="1"/>
          </p:cNvSpPr>
          <p:nvPr>
            <p:ph type="title"/>
          </p:nvPr>
        </p:nvSpPr>
        <p:spPr>
          <a:xfrm>
            <a:off x="152400" y="-26452"/>
            <a:ext cx="8839199" cy="720090"/>
          </a:xfrm>
        </p:spPr>
        <p:txBody>
          <a:bodyPr/>
          <a:lstStyle/>
          <a:p>
            <a:r>
              <a:rPr lang="en-US" dirty="0"/>
              <a:t>Wage and Withholding Notices</a:t>
            </a:r>
          </a:p>
        </p:txBody>
      </p:sp>
      <p:sp>
        <p:nvSpPr>
          <p:cNvPr id="3" name="Content Placeholder 2">
            <a:extLst>
              <a:ext uri="{FF2B5EF4-FFF2-40B4-BE49-F238E27FC236}">
                <a16:creationId xmlns:a16="http://schemas.microsoft.com/office/drawing/2014/main" id="{BBF9595F-0682-4ACF-97A2-9C094DA32FD9}"/>
              </a:ext>
            </a:extLst>
          </p:cNvPr>
          <p:cNvSpPr>
            <a:spLocks noGrp="1"/>
          </p:cNvSpPr>
          <p:nvPr>
            <p:ph idx="1"/>
          </p:nvPr>
        </p:nvSpPr>
        <p:spPr>
          <a:xfrm>
            <a:off x="372532" y="902233"/>
            <a:ext cx="8610600" cy="3603300"/>
          </a:xfrm>
        </p:spPr>
        <p:txBody>
          <a:bodyPr/>
          <a:lstStyle/>
          <a:p>
            <a:pPr marL="0" indent="0">
              <a:spcBef>
                <a:spcPts val="1200"/>
              </a:spcBef>
              <a:buNone/>
            </a:pPr>
            <a:r>
              <a:rPr lang="en-US" dirty="0"/>
              <a:t>Notices may be sent if wage and withholding information on the tax return is not consistent with the information the department received from an employer:</a:t>
            </a:r>
          </a:p>
          <a:p>
            <a:pPr>
              <a:spcBef>
                <a:spcPts val="1800"/>
              </a:spcBef>
            </a:pPr>
            <a:r>
              <a:rPr lang="en-US" sz="2000" dirty="0"/>
              <a:t>Employer may not have filed the wage and withholding form timely. </a:t>
            </a:r>
          </a:p>
          <a:p>
            <a:pPr>
              <a:spcBef>
                <a:spcPts val="900"/>
              </a:spcBef>
            </a:pPr>
            <a:r>
              <a:rPr lang="en-US" sz="2000" spc="-50" dirty="0"/>
              <a:t>Taxpayers may have multiple jobs and the Tax Department may not have received information from all employers.</a:t>
            </a:r>
          </a:p>
          <a:p>
            <a:pPr>
              <a:spcBef>
                <a:spcPts val="900"/>
              </a:spcBef>
            </a:pPr>
            <a:r>
              <a:rPr lang="en-US" sz="2000" dirty="0"/>
              <a:t>An error may have been made on the withholding information and/or on the tax return.</a:t>
            </a:r>
          </a:p>
          <a:p>
            <a:pPr>
              <a:spcBef>
                <a:spcPts val="900"/>
              </a:spcBef>
            </a:pPr>
            <a:r>
              <a:rPr lang="en-US" sz="2000" dirty="0"/>
              <a:t>Fraud related activity may have occurred.</a:t>
            </a:r>
          </a:p>
        </p:txBody>
      </p:sp>
    </p:spTree>
    <p:extLst>
      <p:ext uri="{BB962C8B-B14F-4D97-AF65-F5344CB8AC3E}">
        <p14:creationId xmlns:p14="http://schemas.microsoft.com/office/powerpoint/2010/main" val="420580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81C201-C477-B551-B91A-5B160765919E}"/>
              </a:ext>
            </a:extLst>
          </p:cNvPr>
          <p:cNvSpPr>
            <a:spLocks noGrp="1"/>
          </p:cNvSpPr>
          <p:nvPr>
            <p:ph idx="1"/>
          </p:nvPr>
        </p:nvSpPr>
        <p:spPr>
          <a:xfrm>
            <a:off x="152400" y="837257"/>
            <a:ext cx="8839200" cy="3697586"/>
          </a:xfrm>
        </p:spPr>
        <p:txBody>
          <a:bodyPr/>
          <a:lstStyle/>
          <a:p>
            <a:pPr>
              <a:spcBef>
                <a:spcPts val="900"/>
              </a:spcBef>
            </a:pPr>
            <a:r>
              <a:rPr lang="en-US" sz="2100" b="0" i="0" dirty="0">
                <a:solidFill>
                  <a:srgbClr val="222222"/>
                </a:solidFill>
                <a:effectLst/>
                <a:latin typeface="Proxima Nova"/>
              </a:rPr>
              <a:t>Taxpayers have the right to dispute any Tax Department bill or notice they disagree with.</a:t>
            </a:r>
          </a:p>
          <a:p>
            <a:pPr>
              <a:spcBef>
                <a:spcPts val="900"/>
              </a:spcBef>
            </a:pPr>
            <a:r>
              <a:rPr lang="en-US" sz="2100" dirty="0">
                <a:solidFill>
                  <a:srgbClr val="222222"/>
                </a:solidFill>
                <a:latin typeface="Proxima Nova"/>
              </a:rPr>
              <a:t>It is important to follow the printed instructions on the document, including the deadline to respond. </a:t>
            </a:r>
          </a:p>
          <a:p>
            <a:pPr>
              <a:spcBef>
                <a:spcPts val="900"/>
              </a:spcBef>
            </a:pPr>
            <a:r>
              <a:rPr lang="en-US" sz="2100" dirty="0">
                <a:solidFill>
                  <a:srgbClr val="222222"/>
                </a:solidFill>
                <a:latin typeface="Proxima Nova"/>
              </a:rPr>
              <a:t>Taxpayers can respond online through their Online Services account and use the </a:t>
            </a:r>
            <a:r>
              <a:rPr lang="en-US" sz="2100" i="1" dirty="0">
                <a:solidFill>
                  <a:srgbClr val="222222"/>
                </a:solidFill>
                <a:latin typeface="Proxima Nova"/>
              </a:rPr>
              <a:t>Respond to Department Notice </a:t>
            </a:r>
            <a:r>
              <a:rPr lang="en-US" sz="2100" dirty="0">
                <a:solidFill>
                  <a:srgbClr val="222222"/>
                </a:solidFill>
                <a:latin typeface="Proxima Nova"/>
              </a:rPr>
              <a:t>application</a:t>
            </a:r>
          </a:p>
          <a:p>
            <a:pPr>
              <a:spcBef>
                <a:spcPts val="900"/>
              </a:spcBef>
            </a:pPr>
            <a:r>
              <a:rPr lang="en-US" sz="2100" b="0" i="0" dirty="0">
                <a:solidFill>
                  <a:srgbClr val="222222"/>
                </a:solidFill>
                <a:effectLst/>
                <a:latin typeface="Proxima Nova"/>
              </a:rPr>
              <a:t>Common notices used to request additional information or support what was claimed on the return are: </a:t>
            </a:r>
          </a:p>
          <a:p>
            <a:pPr lvl="1">
              <a:spcBef>
                <a:spcPts val="600"/>
              </a:spcBef>
            </a:pPr>
            <a:r>
              <a:rPr lang="en-US" sz="2000" b="0" i="0" dirty="0">
                <a:solidFill>
                  <a:srgbClr val="222222"/>
                </a:solidFill>
                <a:effectLst/>
                <a:latin typeface="Proxima Nova"/>
              </a:rPr>
              <a:t>Form DTF-948 or DTF-948-O, </a:t>
            </a:r>
            <a:r>
              <a:rPr lang="en-US" sz="2000" b="0" i="1" dirty="0">
                <a:solidFill>
                  <a:srgbClr val="222222"/>
                </a:solidFill>
                <a:effectLst/>
                <a:latin typeface="Proxima Nova"/>
              </a:rPr>
              <a:t>Request for Information </a:t>
            </a:r>
            <a:r>
              <a:rPr lang="en-US" sz="2000" b="0" i="0" dirty="0">
                <a:solidFill>
                  <a:srgbClr val="222222"/>
                </a:solidFill>
                <a:effectLst/>
                <a:latin typeface="Proxima Nova"/>
              </a:rPr>
              <a:t>(RFI)  </a:t>
            </a:r>
            <a:endParaRPr lang="en-US" sz="2000" dirty="0">
              <a:solidFill>
                <a:srgbClr val="222222"/>
              </a:solidFill>
              <a:latin typeface="Proxima Nova"/>
            </a:endParaRPr>
          </a:p>
          <a:p>
            <a:pPr lvl="1">
              <a:spcBef>
                <a:spcPts val="300"/>
              </a:spcBef>
            </a:pPr>
            <a:r>
              <a:rPr lang="en-US" sz="2000" dirty="0">
                <a:solidFill>
                  <a:srgbClr val="222222"/>
                </a:solidFill>
                <a:latin typeface="Proxima Nova"/>
              </a:rPr>
              <a:t>Form DTF-160 or Form DTF-161, </a:t>
            </a:r>
            <a:r>
              <a:rPr lang="en-US" sz="2000" i="1" dirty="0">
                <a:solidFill>
                  <a:srgbClr val="222222"/>
                </a:solidFill>
                <a:latin typeface="Proxima Nova"/>
              </a:rPr>
              <a:t>Account Adjustment Notice </a:t>
            </a:r>
            <a:endParaRPr lang="en-US" sz="2000" dirty="0">
              <a:solidFill>
                <a:srgbClr val="222222"/>
              </a:solidFill>
              <a:latin typeface="Proxima Nova"/>
            </a:endParaRPr>
          </a:p>
          <a:p>
            <a:pPr>
              <a:spcBef>
                <a:spcPts val="300"/>
              </a:spcBef>
            </a:pPr>
            <a:endParaRPr lang="en-US" sz="2000" b="0" i="0" dirty="0">
              <a:solidFill>
                <a:srgbClr val="222222"/>
              </a:solidFill>
              <a:effectLst/>
              <a:latin typeface="Proxima Nova"/>
            </a:endParaRPr>
          </a:p>
          <a:p>
            <a:endParaRPr lang="en-US" dirty="0">
              <a:solidFill>
                <a:srgbClr val="222222"/>
              </a:solidFill>
              <a:latin typeface="Proxima Nova"/>
            </a:endParaRPr>
          </a:p>
          <a:p>
            <a:endParaRPr lang="en-US" b="0" i="0" dirty="0">
              <a:solidFill>
                <a:srgbClr val="222222"/>
              </a:solidFill>
              <a:effectLst/>
              <a:latin typeface="Proxima Nova"/>
            </a:endParaRPr>
          </a:p>
          <a:p>
            <a:endParaRPr lang="en-US" b="0" i="0" dirty="0">
              <a:solidFill>
                <a:srgbClr val="222222"/>
              </a:solidFill>
              <a:effectLst/>
              <a:latin typeface="Proxima Nova"/>
            </a:endParaRPr>
          </a:p>
          <a:p>
            <a:endParaRPr lang="en-US" dirty="0"/>
          </a:p>
        </p:txBody>
      </p:sp>
      <p:sp>
        <p:nvSpPr>
          <p:cNvPr id="4" name="Title 1">
            <a:extLst>
              <a:ext uri="{FF2B5EF4-FFF2-40B4-BE49-F238E27FC236}">
                <a16:creationId xmlns:a16="http://schemas.microsoft.com/office/drawing/2014/main" id="{9932E5F3-F7EB-14F6-2917-BA28B88E55C4}"/>
              </a:ext>
            </a:extLst>
          </p:cNvPr>
          <p:cNvSpPr>
            <a:spLocks noGrp="1"/>
          </p:cNvSpPr>
          <p:nvPr>
            <p:ph type="title"/>
          </p:nvPr>
        </p:nvSpPr>
        <p:spPr>
          <a:xfrm>
            <a:off x="152400" y="-26988"/>
            <a:ext cx="8229600" cy="720726"/>
          </a:xfrm>
        </p:spPr>
        <p:txBody>
          <a:bodyPr/>
          <a:lstStyle/>
          <a:p>
            <a:r>
              <a:rPr lang="en-US" sz="3600" dirty="0"/>
              <a:t>Disagree With A Bill Or Action</a:t>
            </a:r>
            <a:endParaRPr lang="en-US" dirty="0"/>
          </a:p>
        </p:txBody>
      </p:sp>
    </p:spTree>
    <p:extLst>
      <p:ext uri="{BB962C8B-B14F-4D97-AF65-F5344CB8AC3E}">
        <p14:creationId xmlns:p14="http://schemas.microsoft.com/office/powerpoint/2010/main" val="203985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D024-9AA5-422C-88CD-52F554D66024}"/>
              </a:ext>
            </a:extLst>
          </p:cNvPr>
          <p:cNvSpPr>
            <a:spLocks noGrp="1"/>
          </p:cNvSpPr>
          <p:nvPr>
            <p:ph type="title"/>
          </p:nvPr>
        </p:nvSpPr>
        <p:spPr>
          <a:xfrm>
            <a:off x="152401" y="-171450"/>
            <a:ext cx="8229600" cy="720090"/>
          </a:xfrm>
        </p:spPr>
        <p:txBody>
          <a:bodyPr/>
          <a:lstStyle/>
          <a:p>
            <a:br>
              <a:rPr lang="en-US" sz="2400" dirty="0"/>
            </a:br>
            <a:r>
              <a:rPr lang="en-US" sz="2400" dirty="0"/>
              <a:t>Respond To A Letter Requesting Additional Information</a:t>
            </a:r>
            <a:endParaRPr lang="en-US" dirty="0"/>
          </a:p>
        </p:txBody>
      </p:sp>
      <p:sp>
        <p:nvSpPr>
          <p:cNvPr id="4" name="Content Placeholder 3">
            <a:extLst>
              <a:ext uri="{FF2B5EF4-FFF2-40B4-BE49-F238E27FC236}">
                <a16:creationId xmlns:a16="http://schemas.microsoft.com/office/drawing/2014/main" id="{E0A24894-ABFE-45CD-AC23-F132EAAE9E1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D9757BA2-0306-4BB1-A11E-FF2ADC8AE985}"/>
              </a:ext>
            </a:extLst>
          </p:cNvPr>
          <p:cNvPicPr>
            <a:picLocks noChangeAspect="1"/>
          </p:cNvPicPr>
          <p:nvPr/>
        </p:nvPicPr>
        <p:blipFill>
          <a:blip r:embed="rId3"/>
          <a:stretch>
            <a:fillRect/>
          </a:stretch>
        </p:blipFill>
        <p:spPr>
          <a:xfrm>
            <a:off x="1772" y="693639"/>
            <a:ext cx="9144000" cy="4449862"/>
          </a:xfrm>
          <a:prstGeom prst="rect">
            <a:avLst/>
          </a:prstGeom>
        </p:spPr>
      </p:pic>
      <p:sp>
        <p:nvSpPr>
          <p:cNvPr id="8" name="Arrow: Right 7">
            <a:extLst>
              <a:ext uri="{FF2B5EF4-FFF2-40B4-BE49-F238E27FC236}">
                <a16:creationId xmlns:a16="http://schemas.microsoft.com/office/drawing/2014/main" id="{08ADD509-0FA0-42ED-918E-2D957540FEA6}"/>
              </a:ext>
            </a:extLst>
          </p:cNvPr>
          <p:cNvSpPr/>
          <p:nvPr/>
        </p:nvSpPr>
        <p:spPr>
          <a:xfrm rot="10426128">
            <a:off x="2301057" y="1153402"/>
            <a:ext cx="1417826" cy="3546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0FBE7D7-4DB7-4981-B5FA-F465E2C9C86C}"/>
              </a:ext>
            </a:extLst>
          </p:cNvPr>
          <p:cNvSpPr/>
          <p:nvPr/>
        </p:nvSpPr>
        <p:spPr>
          <a:xfrm rot="10426128">
            <a:off x="2834387" y="3161737"/>
            <a:ext cx="1417826" cy="3533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E562B3-3ADE-FBA2-E3FC-F898971C45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1800" y="693638"/>
            <a:ext cx="1864178" cy="914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4826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EB0212-CE40-496E-97CE-F43D7873F3B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6AC5183-C374-4669-9A74-62BE76668272}"/>
              </a:ext>
            </a:extLst>
          </p:cNvPr>
          <p:cNvPicPr>
            <a:picLocks noChangeAspect="1"/>
          </p:cNvPicPr>
          <p:nvPr/>
        </p:nvPicPr>
        <p:blipFill>
          <a:blip r:embed="rId3"/>
          <a:stretch>
            <a:fillRect/>
          </a:stretch>
        </p:blipFill>
        <p:spPr>
          <a:xfrm>
            <a:off x="0" y="693638"/>
            <a:ext cx="9144000" cy="4449862"/>
          </a:xfrm>
          <a:prstGeom prst="rect">
            <a:avLst/>
          </a:prstGeom>
        </p:spPr>
      </p:pic>
      <p:sp>
        <p:nvSpPr>
          <p:cNvPr id="5" name="Title 1">
            <a:extLst>
              <a:ext uri="{FF2B5EF4-FFF2-40B4-BE49-F238E27FC236}">
                <a16:creationId xmlns:a16="http://schemas.microsoft.com/office/drawing/2014/main" id="{B3267448-E773-78AA-5488-1202E14E170E}"/>
              </a:ext>
            </a:extLst>
          </p:cNvPr>
          <p:cNvSpPr txBox="1">
            <a:spLocks/>
          </p:cNvSpPr>
          <p:nvPr/>
        </p:nvSpPr>
        <p:spPr>
          <a:xfrm>
            <a:off x="276727" y="-160604"/>
            <a:ext cx="8229600" cy="720090"/>
          </a:xfrm>
          <a:prstGeom prst="rect">
            <a:avLst/>
          </a:prstGeom>
        </p:spPr>
        <p:txBody>
          <a:bodyPr vert="horz" lIns="87918" tIns="43959" rIns="87918" bIns="43959" rtlCol="0" anchor="ctr">
            <a:noAutofit/>
          </a:bodyPr>
          <a:lstStyle>
            <a:lvl1pPr algn="l" defTabSz="879176" rtl="0" eaLnBrk="1" latinLnBrk="0" hangingPunct="1">
              <a:spcBef>
                <a:spcPct val="0"/>
              </a:spcBef>
              <a:buNone/>
              <a:defRPr lang="en-US" sz="35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br>
              <a:rPr lang="en-US" sz="2400" dirty="0"/>
            </a:br>
            <a:r>
              <a:rPr lang="en-US" sz="2400" dirty="0"/>
              <a:t>Respond To A Letter Requesting Additional Information</a:t>
            </a:r>
            <a:endParaRPr lang="en-US" dirty="0"/>
          </a:p>
        </p:txBody>
      </p:sp>
      <p:pic>
        <p:nvPicPr>
          <p:cNvPr id="2" name="Picture 1">
            <a:extLst>
              <a:ext uri="{FF2B5EF4-FFF2-40B4-BE49-F238E27FC236}">
                <a16:creationId xmlns:a16="http://schemas.microsoft.com/office/drawing/2014/main" id="{6EC93B7C-DA84-6A2A-7490-9FC89BA48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1800" y="693638"/>
            <a:ext cx="1864178" cy="914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0897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neric DTF Template (2-16) 04">
  <a:themeElements>
    <a:clrScheme name="DTF Palette">
      <a:dk1>
        <a:sysClr val="windowText" lastClr="000000"/>
      </a:dk1>
      <a:lt1>
        <a:sysClr val="window" lastClr="FFFFFF"/>
      </a:lt1>
      <a:dk2>
        <a:srgbClr val="007681"/>
      </a:dk2>
      <a:lt2>
        <a:srgbClr val="FFD100"/>
      </a:lt2>
      <a:accent1>
        <a:srgbClr val="007681"/>
      </a:accent1>
      <a:accent2>
        <a:srgbClr val="FFD100"/>
      </a:accent2>
      <a:accent3>
        <a:srgbClr val="939598"/>
      </a:accent3>
      <a:accent4>
        <a:srgbClr val="696A6C"/>
      </a:accent4>
      <a:accent5>
        <a:srgbClr val="B7CECF"/>
      </a:accent5>
      <a:accent6>
        <a:srgbClr val="7FA9AE"/>
      </a:accent6>
      <a:hlink>
        <a:srgbClr val="26509F"/>
      </a:hlink>
      <a:folHlink>
        <a:srgbClr val="F7A8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F0BD36D91A574683A3511C0EA5A1D1" ma:contentTypeVersion="1" ma:contentTypeDescription="Create a new document." ma:contentTypeScope="" ma:versionID="416bdac8c067208875ddca87f479a7cd">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1D28C7-CCC9-4E40-B94D-A71E4749D236}">
  <ds:schemaRefs>
    <ds:schemaRef ds:uri="http://schemas.microsoft.com/sharepoint/v3/contenttype/forms"/>
  </ds:schemaRefs>
</ds:datastoreItem>
</file>

<file path=customXml/itemProps2.xml><?xml version="1.0" encoding="utf-8"?>
<ds:datastoreItem xmlns:ds="http://schemas.openxmlformats.org/officeDocument/2006/customXml" ds:itemID="{D99C3669-E222-46E5-B0BF-C878F3A319D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BE0621AE-7FA6-45B8-AD43-516CBB09B3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22861</TotalTime>
  <Words>14527</Words>
  <Application>Microsoft Office PowerPoint</Application>
  <PresentationFormat>On-screen Show (16:9)</PresentationFormat>
  <Paragraphs>1026</Paragraphs>
  <Slides>109</Slides>
  <Notes>108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109</vt:i4>
      </vt:variant>
    </vt:vector>
  </HeadingPairs>
  <TitlesOfParts>
    <vt:vector size="120" baseType="lpstr">
      <vt:lpstr>Alien Encounters Solid</vt:lpstr>
      <vt:lpstr>Arial</vt:lpstr>
      <vt:lpstr>Arial Black</vt:lpstr>
      <vt:lpstr>Arial-BoldMT</vt:lpstr>
      <vt:lpstr>ArialMT</vt:lpstr>
      <vt:lpstr>Calibri</vt:lpstr>
      <vt:lpstr>Proxima Nova</vt:lpstr>
      <vt:lpstr>Segoe UI</vt:lpstr>
      <vt:lpstr>Symbol</vt:lpstr>
      <vt:lpstr>Wingdings</vt:lpstr>
      <vt:lpstr>Generic DTF Template (2-16) 04</vt:lpstr>
      <vt:lpstr>Income Tax Assistance  Volunteer Training</vt:lpstr>
      <vt:lpstr>Efficiency: Compliance Continuum</vt:lpstr>
      <vt:lpstr>Department Focus</vt:lpstr>
      <vt:lpstr>Agenda</vt:lpstr>
      <vt:lpstr>New York State Volunteer Requirements</vt:lpstr>
      <vt:lpstr>Confidentiality Reminder</vt:lpstr>
      <vt:lpstr>Volunteer Resources</vt:lpstr>
      <vt:lpstr>Volunteer Resource Center </vt:lpstr>
      <vt:lpstr>Training Materials</vt:lpstr>
      <vt:lpstr>2023 Free Filing Assistance Volunteer Packet</vt:lpstr>
      <vt:lpstr>2023 Free Filing Assistance Volunteer Packet</vt:lpstr>
      <vt:lpstr>Request Packets and Forms</vt:lpstr>
      <vt:lpstr>TP-301, Income Tax Worksheet</vt:lpstr>
      <vt:lpstr>TP-301, Income Tax Worksheet updates</vt:lpstr>
      <vt:lpstr>Forms and Publications</vt:lpstr>
      <vt:lpstr>Tax Practitioner Hotline</vt:lpstr>
      <vt:lpstr>2023 Filing and Payment Due Date</vt:lpstr>
      <vt:lpstr>Summary of NYS Income Tax Return</vt:lpstr>
      <vt:lpstr>New York State and New York City Filing Requirements</vt:lpstr>
      <vt:lpstr>New York State Residency</vt:lpstr>
      <vt:lpstr>New York State Resident or Nonresident</vt:lpstr>
      <vt:lpstr>New York Resident Filing Requirements</vt:lpstr>
      <vt:lpstr>New York State Residency</vt:lpstr>
      <vt:lpstr>Permanent Place of Abode</vt:lpstr>
      <vt:lpstr>New York Nonresident</vt:lpstr>
      <vt:lpstr> Telecommuting Rules</vt:lpstr>
      <vt:lpstr> Telecommuting Rules</vt:lpstr>
      <vt:lpstr>New York City or Yonkers Residents  </vt:lpstr>
      <vt:lpstr>Part-Year Residents and Nonresidents </vt:lpstr>
      <vt:lpstr>Income and Adjustments</vt:lpstr>
      <vt:lpstr>Federal Income</vt:lpstr>
      <vt:lpstr>Addition and Subtraction Modifications</vt:lpstr>
      <vt:lpstr>New York State Modifications</vt:lpstr>
      <vt:lpstr>Common New York State Additions</vt:lpstr>
      <vt:lpstr>New York State Addition Modifications</vt:lpstr>
      <vt:lpstr>NY Addition 414(h) and IRC-125</vt:lpstr>
      <vt:lpstr>414(h) and IRC-125 Reporting</vt:lpstr>
      <vt:lpstr>College Savings Program Additions</vt:lpstr>
      <vt:lpstr>Use of 529 College Savings Accounts</vt:lpstr>
      <vt:lpstr>Common New York State Subtractions</vt:lpstr>
      <vt:lpstr>New York State Modifications</vt:lpstr>
      <vt:lpstr>NYS-529 College Savings Program</vt:lpstr>
      <vt:lpstr>Pensions and Annuities</vt:lpstr>
      <vt:lpstr>Pensions and Annuities</vt:lpstr>
      <vt:lpstr>New York State Income Modifications</vt:lpstr>
      <vt:lpstr>Repayments of Income Reported in Prior Year</vt:lpstr>
      <vt:lpstr>Repayments of Income Reported in Prior Year (cont.)</vt:lpstr>
      <vt:lpstr>Exemption for Student Loan Forgiveness</vt:lpstr>
      <vt:lpstr>Student Loan Debt Forgiveness</vt:lpstr>
      <vt:lpstr>Other NYS Subtractions You May See</vt:lpstr>
      <vt:lpstr>New York State Standard  or Itemized Deductions</vt:lpstr>
      <vt:lpstr>Standard and Itemized Deductions</vt:lpstr>
      <vt:lpstr>2023 Standard Deduction Table </vt:lpstr>
      <vt:lpstr>Itemized Deductions</vt:lpstr>
      <vt:lpstr>Form for Itemized Deductions</vt:lpstr>
      <vt:lpstr>Form 1099-G Information</vt:lpstr>
      <vt:lpstr>2023 Exemptions</vt:lpstr>
      <vt:lpstr>New York State Tax Credits</vt:lpstr>
      <vt:lpstr>Empire State Child Tax Credit Expansion</vt:lpstr>
      <vt:lpstr>         IT-213, Empire State Child Credit  </vt:lpstr>
      <vt:lpstr>Real Property Tax Relief Credit</vt:lpstr>
      <vt:lpstr>Real Property Tax Relief Credit</vt:lpstr>
      <vt:lpstr> IT-215, Earned Income Tax Credit (EIC) </vt:lpstr>
      <vt:lpstr> IT-215, Earned Income Tax Credit (EIC) </vt:lpstr>
      <vt:lpstr>IT-209, Noncustodial Parent Earned Income Credit </vt:lpstr>
      <vt:lpstr>IT-214, Claim for Real Property Tax Credit for Homeowners and Renters</vt:lpstr>
      <vt:lpstr>IT-214 Definitions</vt:lpstr>
      <vt:lpstr>IT-214 Definitions</vt:lpstr>
      <vt:lpstr>IT- 272, College Tuition Credit or Deduction</vt:lpstr>
      <vt:lpstr>IT- 272, College Tuition Credit or Deduction</vt:lpstr>
      <vt:lpstr>IT- 272, College Tuition Credit or Deduction</vt:lpstr>
      <vt:lpstr>IT- 272, College Tuition Credit or Deduction</vt:lpstr>
      <vt:lpstr>IT-245, Claim For Volunteer Firefighter and Ambulance Worker Credit </vt:lpstr>
      <vt:lpstr> IT-249, Claim for Long-Term Care Insurance Credit </vt:lpstr>
      <vt:lpstr> IT-249, Claim for Long-Term Care Insurance Credit </vt:lpstr>
      <vt:lpstr>IT-258, Refundable Nursing Home Credit</vt:lpstr>
      <vt:lpstr>IT-216, Child and Dependent Care Credit</vt:lpstr>
      <vt:lpstr>IT-216, Child and Dependent Care Credit</vt:lpstr>
      <vt:lpstr>Geothermal Energy Systems Credit</vt:lpstr>
      <vt:lpstr>Geothermal Energy Systems Credit (cont.)</vt:lpstr>
      <vt:lpstr>Filing Personal Income Tax</vt:lpstr>
      <vt:lpstr>PIT E-file Mandate </vt:lpstr>
      <vt:lpstr>Volunteer Tax Preparer Signature</vt:lpstr>
      <vt:lpstr>Driver License Information Required</vt:lpstr>
      <vt:lpstr>New York State and Local Sales Tax</vt:lpstr>
      <vt:lpstr>Refund Allocation to NY- 529 Accounts  </vt:lpstr>
      <vt:lpstr>Other Reminders</vt:lpstr>
      <vt:lpstr>Enter Date of Birth </vt:lpstr>
      <vt:lpstr> EITC Dependent Relationships </vt:lpstr>
      <vt:lpstr>Amended Returns and Attachments </vt:lpstr>
      <vt:lpstr>Print All Worksheets</vt:lpstr>
      <vt:lpstr>Unreported Federal Changes</vt:lpstr>
      <vt:lpstr>Tax Department  Programs and Initiatives</vt:lpstr>
      <vt:lpstr>What Happens After You File?</vt:lpstr>
      <vt:lpstr>Common Notices Issued by the Tax Dpt:</vt:lpstr>
      <vt:lpstr>Wage and Withholding Notices</vt:lpstr>
      <vt:lpstr>Disagree With A Bill Or Action</vt:lpstr>
      <vt:lpstr> Respond To A Letter Requesting Additional Information</vt:lpstr>
      <vt:lpstr>PowerPoint Presentation</vt:lpstr>
      <vt:lpstr>Protest A Department Notice</vt:lpstr>
      <vt:lpstr>Protest Rights</vt:lpstr>
      <vt:lpstr>Identity Theft</vt:lpstr>
      <vt:lpstr>Identity Theft</vt:lpstr>
      <vt:lpstr>Office of the Taxpayer Rights Advocate</vt:lpstr>
      <vt:lpstr>Individual Online Services Account</vt:lpstr>
      <vt:lpstr>Tax Department Website (www.tax.ny.gov)</vt:lpstr>
      <vt:lpstr>Subscription Services - Signing Up</vt:lpstr>
      <vt:lpstr>Financial Education Program</vt:lpstr>
      <vt:lpstr>PowerPoint Presentation</vt:lpstr>
    </vt:vector>
  </TitlesOfParts>
  <Company>NYSDTF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Presenter Presenter Title</dc:title>
  <dc:creator>t55945</dc:creator>
  <cp:lastModifiedBy>Meigel, Andrew T (TAX)</cp:lastModifiedBy>
  <cp:revision>578</cp:revision>
  <cp:lastPrinted>2019-11-05T15:44:18Z</cp:lastPrinted>
  <dcterms:created xsi:type="dcterms:W3CDTF">2016-05-25T15:56:43Z</dcterms:created>
  <dcterms:modified xsi:type="dcterms:W3CDTF">2024-01-02T16:06:21Z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0x01010062F0BD36D91A574683A3511C0EA5A1D1</vt:lpwstr>
  </property>
</Properties>
</file>